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6.xml" ContentType="application/vnd.openxmlformats-officedocument.presentationml.tags+xml"/>
  <Override PartName="/ppt/notesSlides/notesSlide59.xml" ContentType="application/vnd.openxmlformats-officedocument.presentationml.notesSlide+xml"/>
  <Override PartName="/ppt/tags/tag7.xml" ContentType="application/vnd.openxmlformats-officedocument.presentationml.tags+xml"/>
  <Override PartName="/ppt/notesSlides/notesSlide60.xml" ContentType="application/vnd.openxmlformats-officedocument.presentationml.notesSlide+xml"/>
  <Override PartName="/ppt/tags/tag8.xml" ContentType="application/vnd.openxmlformats-officedocument.presentationml.tags+xml"/>
  <Override PartName="/ppt/notesSlides/notesSlide61.xml" ContentType="application/vnd.openxmlformats-officedocument.presentationml.notesSlide+xml"/>
  <Override PartName="/ppt/tags/tag9.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332" r:id="rId2"/>
    <p:sldId id="259" r:id="rId3"/>
    <p:sldId id="260" r:id="rId4"/>
    <p:sldId id="261" r:id="rId5"/>
    <p:sldId id="265" r:id="rId6"/>
    <p:sldId id="297" r:id="rId7"/>
    <p:sldId id="263" r:id="rId8"/>
    <p:sldId id="266" r:id="rId9"/>
    <p:sldId id="267" r:id="rId10"/>
    <p:sldId id="303" r:id="rId11"/>
    <p:sldId id="298" r:id="rId12"/>
    <p:sldId id="268" r:id="rId13"/>
    <p:sldId id="304" r:id="rId14"/>
    <p:sldId id="299" r:id="rId15"/>
    <p:sldId id="269" r:id="rId16"/>
    <p:sldId id="305" r:id="rId17"/>
    <p:sldId id="300" r:id="rId18"/>
    <p:sldId id="270" r:id="rId19"/>
    <p:sldId id="306" r:id="rId20"/>
    <p:sldId id="301" r:id="rId21"/>
    <p:sldId id="302" r:id="rId22"/>
    <p:sldId id="271" r:id="rId23"/>
    <p:sldId id="307" r:id="rId24"/>
    <p:sldId id="308" r:id="rId25"/>
    <p:sldId id="272" r:id="rId26"/>
    <p:sldId id="309" r:id="rId27"/>
    <p:sldId id="310" r:id="rId28"/>
    <p:sldId id="273" r:id="rId29"/>
    <p:sldId id="311" r:id="rId30"/>
    <p:sldId id="312" r:id="rId31"/>
    <p:sldId id="274" r:id="rId32"/>
    <p:sldId id="313" r:id="rId33"/>
    <p:sldId id="314" r:id="rId34"/>
    <p:sldId id="275" r:id="rId35"/>
    <p:sldId id="315" r:id="rId36"/>
    <p:sldId id="316" r:id="rId37"/>
    <p:sldId id="276" r:id="rId38"/>
    <p:sldId id="317" r:id="rId39"/>
    <p:sldId id="318" r:id="rId40"/>
    <p:sldId id="319" r:id="rId41"/>
    <p:sldId id="277" r:id="rId42"/>
    <p:sldId id="320" r:id="rId43"/>
    <p:sldId id="321" r:id="rId44"/>
    <p:sldId id="322" r:id="rId45"/>
    <p:sldId id="278" r:id="rId46"/>
    <p:sldId id="323" r:id="rId47"/>
    <p:sldId id="324" r:id="rId48"/>
    <p:sldId id="279" r:id="rId49"/>
    <p:sldId id="325" r:id="rId50"/>
    <p:sldId id="280" r:id="rId51"/>
    <p:sldId id="326" r:id="rId52"/>
    <p:sldId id="327" r:id="rId53"/>
    <p:sldId id="282" r:id="rId54"/>
    <p:sldId id="328" r:id="rId55"/>
    <p:sldId id="329" r:id="rId56"/>
    <p:sldId id="284" r:id="rId57"/>
    <p:sldId id="285" r:id="rId58"/>
    <p:sldId id="286" r:id="rId59"/>
    <p:sldId id="287" r:id="rId60"/>
    <p:sldId id="288" r:id="rId61"/>
    <p:sldId id="289" r:id="rId62"/>
    <p:sldId id="290" r:id="rId63"/>
    <p:sldId id="291" r:id="rId64"/>
    <p:sldId id="292" r:id="rId65"/>
    <p:sldId id="330" r:id="rId66"/>
    <p:sldId id="294" r:id="rId67"/>
    <p:sldId id="295"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D00A"/>
    <a:srgbClr val="03045E"/>
    <a:srgbClr val="F0F0F0"/>
    <a:srgbClr val="F1FAFF"/>
    <a:srgbClr val="023E8A"/>
    <a:srgbClr val="2C79CE"/>
    <a:srgbClr val="2667B1"/>
    <a:srgbClr val="E6F5FD"/>
    <a:srgbClr val="B3C4E7"/>
    <a:srgbClr val="D0DB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90" autoAdjust="0"/>
  </p:normalViewPr>
  <p:slideViewPr>
    <p:cSldViewPr snapToGrid="0">
      <p:cViewPr varScale="1">
        <p:scale>
          <a:sx n="59" d="100"/>
          <a:sy n="59" d="100"/>
        </p:scale>
        <p:origin x="32"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120A62-CE07-47AA-84F1-6A1C3818E7A1}" type="datetimeFigureOut">
              <a:rPr lang="en-GB" smtClean="0"/>
              <a:t>08/07/2023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570638-200D-47F7-8727-EC867342E537}" type="slidenum">
              <a:rPr lang="en-GB" smtClean="0"/>
              <a:t>‹#›</a:t>
            </a:fld>
            <a:endParaRPr lang="en-GB"/>
          </a:p>
        </p:txBody>
      </p:sp>
    </p:spTree>
    <p:extLst>
      <p:ext uri="{BB962C8B-B14F-4D97-AF65-F5344CB8AC3E}">
        <p14:creationId xmlns:p14="http://schemas.microsoft.com/office/powerpoint/2010/main" val="2729292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570638-200D-47F7-8727-EC867342E537}" type="slidenum">
              <a:rPr lang="en-GB" smtClean="0"/>
              <a:t>1</a:t>
            </a:fld>
            <a:endParaRPr lang="en-GB"/>
          </a:p>
        </p:txBody>
      </p:sp>
    </p:spTree>
    <p:extLst>
      <p:ext uri="{BB962C8B-B14F-4D97-AF65-F5344CB8AC3E}">
        <p14:creationId xmlns:p14="http://schemas.microsoft.com/office/powerpoint/2010/main" val="18742249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570638-200D-47F7-8727-EC867342E537}" type="slidenum">
              <a:rPr lang="en-GB" smtClean="0"/>
              <a:t>13</a:t>
            </a:fld>
            <a:endParaRPr lang="en-GB"/>
          </a:p>
        </p:txBody>
      </p:sp>
    </p:spTree>
    <p:extLst>
      <p:ext uri="{BB962C8B-B14F-4D97-AF65-F5344CB8AC3E}">
        <p14:creationId xmlns:p14="http://schemas.microsoft.com/office/powerpoint/2010/main" val="1783812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570638-200D-47F7-8727-EC867342E537}" type="slidenum">
              <a:rPr lang="en-GB" smtClean="0"/>
              <a:t>14</a:t>
            </a:fld>
            <a:endParaRPr lang="en-GB"/>
          </a:p>
        </p:txBody>
      </p:sp>
    </p:spTree>
    <p:extLst>
      <p:ext uri="{BB962C8B-B14F-4D97-AF65-F5344CB8AC3E}">
        <p14:creationId xmlns:p14="http://schemas.microsoft.com/office/powerpoint/2010/main" val="2392770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570638-200D-47F7-8727-EC867342E537}" type="slidenum">
              <a:rPr lang="en-GB" smtClean="0"/>
              <a:t>15</a:t>
            </a:fld>
            <a:endParaRPr lang="en-GB"/>
          </a:p>
        </p:txBody>
      </p:sp>
    </p:spTree>
    <p:extLst>
      <p:ext uri="{BB962C8B-B14F-4D97-AF65-F5344CB8AC3E}">
        <p14:creationId xmlns:p14="http://schemas.microsoft.com/office/powerpoint/2010/main" val="20477038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570638-200D-47F7-8727-EC867342E537}" type="slidenum">
              <a:rPr lang="en-GB" smtClean="0"/>
              <a:t>16</a:t>
            </a:fld>
            <a:endParaRPr lang="en-GB"/>
          </a:p>
        </p:txBody>
      </p:sp>
    </p:spTree>
    <p:extLst>
      <p:ext uri="{BB962C8B-B14F-4D97-AF65-F5344CB8AC3E}">
        <p14:creationId xmlns:p14="http://schemas.microsoft.com/office/powerpoint/2010/main" val="1430029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570638-200D-47F7-8727-EC867342E537}" type="slidenum">
              <a:rPr lang="en-GB" smtClean="0"/>
              <a:t>17</a:t>
            </a:fld>
            <a:endParaRPr lang="en-GB"/>
          </a:p>
        </p:txBody>
      </p:sp>
    </p:spTree>
    <p:extLst>
      <p:ext uri="{BB962C8B-B14F-4D97-AF65-F5344CB8AC3E}">
        <p14:creationId xmlns:p14="http://schemas.microsoft.com/office/powerpoint/2010/main" val="3045853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570638-200D-47F7-8727-EC867342E537}" type="slidenum">
              <a:rPr lang="en-GB" smtClean="0"/>
              <a:t>18</a:t>
            </a:fld>
            <a:endParaRPr lang="en-GB"/>
          </a:p>
        </p:txBody>
      </p:sp>
    </p:spTree>
    <p:extLst>
      <p:ext uri="{BB962C8B-B14F-4D97-AF65-F5344CB8AC3E}">
        <p14:creationId xmlns:p14="http://schemas.microsoft.com/office/powerpoint/2010/main" val="39597055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570638-200D-47F7-8727-EC867342E537}" type="slidenum">
              <a:rPr lang="en-GB" smtClean="0"/>
              <a:t>19</a:t>
            </a:fld>
            <a:endParaRPr lang="en-GB"/>
          </a:p>
        </p:txBody>
      </p:sp>
    </p:spTree>
    <p:extLst>
      <p:ext uri="{BB962C8B-B14F-4D97-AF65-F5344CB8AC3E}">
        <p14:creationId xmlns:p14="http://schemas.microsoft.com/office/powerpoint/2010/main" val="706473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570638-200D-47F7-8727-EC867342E537}" type="slidenum">
              <a:rPr lang="en-GB" smtClean="0"/>
              <a:t>20</a:t>
            </a:fld>
            <a:endParaRPr lang="en-GB"/>
          </a:p>
        </p:txBody>
      </p:sp>
    </p:spTree>
    <p:extLst>
      <p:ext uri="{BB962C8B-B14F-4D97-AF65-F5344CB8AC3E}">
        <p14:creationId xmlns:p14="http://schemas.microsoft.com/office/powerpoint/2010/main" val="1934581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570638-200D-47F7-8727-EC867342E537}" type="slidenum">
              <a:rPr lang="en-GB" smtClean="0"/>
              <a:t>21</a:t>
            </a:fld>
            <a:endParaRPr lang="en-GB"/>
          </a:p>
        </p:txBody>
      </p:sp>
    </p:spTree>
    <p:extLst>
      <p:ext uri="{BB962C8B-B14F-4D97-AF65-F5344CB8AC3E}">
        <p14:creationId xmlns:p14="http://schemas.microsoft.com/office/powerpoint/2010/main" val="40111487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570638-200D-47F7-8727-EC867342E537}" type="slidenum">
              <a:rPr lang="en-GB" smtClean="0"/>
              <a:t>22</a:t>
            </a:fld>
            <a:endParaRPr lang="en-GB"/>
          </a:p>
        </p:txBody>
      </p:sp>
    </p:spTree>
    <p:extLst>
      <p:ext uri="{BB962C8B-B14F-4D97-AF65-F5344CB8AC3E}">
        <p14:creationId xmlns:p14="http://schemas.microsoft.com/office/powerpoint/2010/main" val="2062557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570638-200D-47F7-8727-EC867342E537}" type="slidenum">
              <a:rPr lang="en-GB" smtClean="0"/>
              <a:t>5</a:t>
            </a:fld>
            <a:endParaRPr lang="en-GB"/>
          </a:p>
        </p:txBody>
      </p:sp>
    </p:spTree>
    <p:extLst>
      <p:ext uri="{BB962C8B-B14F-4D97-AF65-F5344CB8AC3E}">
        <p14:creationId xmlns:p14="http://schemas.microsoft.com/office/powerpoint/2010/main" val="21794771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570638-200D-47F7-8727-EC867342E537}" type="slidenum">
              <a:rPr lang="en-GB" smtClean="0"/>
              <a:t>23</a:t>
            </a:fld>
            <a:endParaRPr lang="en-GB"/>
          </a:p>
        </p:txBody>
      </p:sp>
    </p:spTree>
    <p:extLst>
      <p:ext uri="{BB962C8B-B14F-4D97-AF65-F5344CB8AC3E}">
        <p14:creationId xmlns:p14="http://schemas.microsoft.com/office/powerpoint/2010/main" val="10667173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570638-200D-47F7-8727-EC867342E537}" type="slidenum">
              <a:rPr lang="en-GB" smtClean="0"/>
              <a:t>24</a:t>
            </a:fld>
            <a:endParaRPr lang="en-GB"/>
          </a:p>
        </p:txBody>
      </p:sp>
    </p:spTree>
    <p:extLst>
      <p:ext uri="{BB962C8B-B14F-4D97-AF65-F5344CB8AC3E}">
        <p14:creationId xmlns:p14="http://schemas.microsoft.com/office/powerpoint/2010/main" val="22050442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570638-200D-47F7-8727-EC867342E537}" type="slidenum">
              <a:rPr lang="en-GB" smtClean="0"/>
              <a:t>25</a:t>
            </a:fld>
            <a:endParaRPr lang="en-GB"/>
          </a:p>
        </p:txBody>
      </p:sp>
    </p:spTree>
    <p:extLst>
      <p:ext uri="{BB962C8B-B14F-4D97-AF65-F5344CB8AC3E}">
        <p14:creationId xmlns:p14="http://schemas.microsoft.com/office/powerpoint/2010/main" val="29919642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570638-200D-47F7-8727-EC867342E537}" type="slidenum">
              <a:rPr lang="en-GB" smtClean="0"/>
              <a:t>26</a:t>
            </a:fld>
            <a:endParaRPr lang="en-GB"/>
          </a:p>
        </p:txBody>
      </p:sp>
    </p:spTree>
    <p:extLst>
      <p:ext uri="{BB962C8B-B14F-4D97-AF65-F5344CB8AC3E}">
        <p14:creationId xmlns:p14="http://schemas.microsoft.com/office/powerpoint/2010/main" val="14107088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570638-200D-47F7-8727-EC867342E537}" type="slidenum">
              <a:rPr lang="en-GB" smtClean="0"/>
              <a:t>27</a:t>
            </a:fld>
            <a:endParaRPr lang="en-GB"/>
          </a:p>
        </p:txBody>
      </p:sp>
    </p:spTree>
    <p:extLst>
      <p:ext uri="{BB962C8B-B14F-4D97-AF65-F5344CB8AC3E}">
        <p14:creationId xmlns:p14="http://schemas.microsoft.com/office/powerpoint/2010/main" val="11823202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570638-200D-47F7-8727-EC867342E537}" type="slidenum">
              <a:rPr lang="en-GB" smtClean="0"/>
              <a:t>28</a:t>
            </a:fld>
            <a:endParaRPr lang="en-GB"/>
          </a:p>
        </p:txBody>
      </p:sp>
    </p:spTree>
    <p:extLst>
      <p:ext uri="{BB962C8B-B14F-4D97-AF65-F5344CB8AC3E}">
        <p14:creationId xmlns:p14="http://schemas.microsoft.com/office/powerpoint/2010/main" val="30167978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570638-200D-47F7-8727-EC867342E537}" type="slidenum">
              <a:rPr lang="en-GB" smtClean="0"/>
              <a:t>29</a:t>
            </a:fld>
            <a:endParaRPr lang="en-GB"/>
          </a:p>
        </p:txBody>
      </p:sp>
    </p:spTree>
    <p:extLst>
      <p:ext uri="{BB962C8B-B14F-4D97-AF65-F5344CB8AC3E}">
        <p14:creationId xmlns:p14="http://schemas.microsoft.com/office/powerpoint/2010/main" val="19240657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570638-200D-47F7-8727-EC867342E537}" type="slidenum">
              <a:rPr lang="en-GB" smtClean="0"/>
              <a:t>30</a:t>
            </a:fld>
            <a:endParaRPr lang="en-GB"/>
          </a:p>
        </p:txBody>
      </p:sp>
    </p:spTree>
    <p:extLst>
      <p:ext uri="{BB962C8B-B14F-4D97-AF65-F5344CB8AC3E}">
        <p14:creationId xmlns:p14="http://schemas.microsoft.com/office/powerpoint/2010/main" val="40401110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570638-200D-47F7-8727-EC867342E537}" type="slidenum">
              <a:rPr lang="en-GB" smtClean="0"/>
              <a:t>31</a:t>
            </a:fld>
            <a:endParaRPr lang="en-GB"/>
          </a:p>
        </p:txBody>
      </p:sp>
    </p:spTree>
    <p:extLst>
      <p:ext uri="{BB962C8B-B14F-4D97-AF65-F5344CB8AC3E}">
        <p14:creationId xmlns:p14="http://schemas.microsoft.com/office/powerpoint/2010/main" val="14803737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570638-200D-47F7-8727-EC867342E537}" type="slidenum">
              <a:rPr lang="en-GB" smtClean="0"/>
              <a:t>32</a:t>
            </a:fld>
            <a:endParaRPr lang="en-GB"/>
          </a:p>
        </p:txBody>
      </p:sp>
    </p:spTree>
    <p:extLst>
      <p:ext uri="{BB962C8B-B14F-4D97-AF65-F5344CB8AC3E}">
        <p14:creationId xmlns:p14="http://schemas.microsoft.com/office/powerpoint/2010/main" val="710189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570638-200D-47F7-8727-EC867342E537}" type="slidenum">
              <a:rPr lang="en-GB" smtClean="0"/>
              <a:t>6</a:t>
            </a:fld>
            <a:endParaRPr lang="en-GB"/>
          </a:p>
        </p:txBody>
      </p:sp>
    </p:spTree>
    <p:extLst>
      <p:ext uri="{BB962C8B-B14F-4D97-AF65-F5344CB8AC3E}">
        <p14:creationId xmlns:p14="http://schemas.microsoft.com/office/powerpoint/2010/main" val="29189532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570638-200D-47F7-8727-EC867342E537}" type="slidenum">
              <a:rPr lang="en-GB" smtClean="0"/>
              <a:t>33</a:t>
            </a:fld>
            <a:endParaRPr lang="en-GB"/>
          </a:p>
        </p:txBody>
      </p:sp>
    </p:spTree>
    <p:extLst>
      <p:ext uri="{BB962C8B-B14F-4D97-AF65-F5344CB8AC3E}">
        <p14:creationId xmlns:p14="http://schemas.microsoft.com/office/powerpoint/2010/main" val="30104883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570638-200D-47F7-8727-EC867342E537}" type="slidenum">
              <a:rPr lang="en-GB" smtClean="0"/>
              <a:t>34</a:t>
            </a:fld>
            <a:endParaRPr lang="en-GB"/>
          </a:p>
        </p:txBody>
      </p:sp>
    </p:spTree>
    <p:extLst>
      <p:ext uri="{BB962C8B-B14F-4D97-AF65-F5344CB8AC3E}">
        <p14:creationId xmlns:p14="http://schemas.microsoft.com/office/powerpoint/2010/main" val="30687749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570638-200D-47F7-8727-EC867342E537}" type="slidenum">
              <a:rPr lang="en-GB" smtClean="0"/>
              <a:t>35</a:t>
            </a:fld>
            <a:endParaRPr lang="en-GB"/>
          </a:p>
        </p:txBody>
      </p:sp>
    </p:spTree>
    <p:extLst>
      <p:ext uri="{BB962C8B-B14F-4D97-AF65-F5344CB8AC3E}">
        <p14:creationId xmlns:p14="http://schemas.microsoft.com/office/powerpoint/2010/main" val="2285670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570638-200D-47F7-8727-EC867342E537}" type="slidenum">
              <a:rPr lang="en-GB" smtClean="0"/>
              <a:t>36</a:t>
            </a:fld>
            <a:endParaRPr lang="en-GB"/>
          </a:p>
        </p:txBody>
      </p:sp>
    </p:spTree>
    <p:extLst>
      <p:ext uri="{BB962C8B-B14F-4D97-AF65-F5344CB8AC3E}">
        <p14:creationId xmlns:p14="http://schemas.microsoft.com/office/powerpoint/2010/main" val="37063599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570638-200D-47F7-8727-EC867342E537}" type="slidenum">
              <a:rPr lang="en-GB" smtClean="0"/>
              <a:t>37</a:t>
            </a:fld>
            <a:endParaRPr lang="en-GB"/>
          </a:p>
        </p:txBody>
      </p:sp>
    </p:spTree>
    <p:extLst>
      <p:ext uri="{BB962C8B-B14F-4D97-AF65-F5344CB8AC3E}">
        <p14:creationId xmlns:p14="http://schemas.microsoft.com/office/powerpoint/2010/main" val="32580548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570638-200D-47F7-8727-EC867342E537}" type="slidenum">
              <a:rPr lang="en-GB" smtClean="0"/>
              <a:t>38</a:t>
            </a:fld>
            <a:endParaRPr lang="en-GB"/>
          </a:p>
        </p:txBody>
      </p:sp>
    </p:spTree>
    <p:extLst>
      <p:ext uri="{BB962C8B-B14F-4D97-AF65-F5344CB8AC3E}">
        <p14:creationId xmlns:p14="http://schemas.microsoft.com/office/powerpoint/2010/main" val="3059239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570638-200D-47F7-8727-EC867342E537}" type="slidenum">
              <a:rPr lang="en-GB" smtClean="0"/>
              <a:t>39</a:t>
            </a:fld>
            <a:endParaRPr lang="en-GB"/>
          </a:p>
        </p:txBody>
      </p:sp>
    </p:spTree>
    <p:extLst>
      <p:ext uri="{BB962C8B-B14F-4D97-AF65-F5344CB8AC3E}">
        <p14:creationId xmlns:p14="http://schemas.microsoft.com/office/powerpoint/2010/main" val="20224835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570638-200D-47F7-8727-EC867342E537}" type="slidenum">
              <a:rPr lang="en-GB" smtClean="0"/>
              <a:t>40</a:t>
            </a:fld>
            <a:endParaRPr lang="en-GB"/>
          </a:p>
        </p:txBody>
      </p:sp>
    </p:spTree>
    <p:extLst>
      <p:ext uri="{BB962C8B-B14F-4D97-AF65-F5344CB8AC3E}">
        <p14:creationId xmlns:p14="http://schemas.microsoft.com/office/powerpoint/2010/main" val="11626658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570638-200D-47F7-8727-EC867342E537}" type="slidenum">
              <a:rPr lang="en-GB" smtClean="0"/>
              <a:t>41</a:t>
            </a:fld>
            <a:endParaRPr lang="en-GB"/>
          </a:p>
        </p:txBody>
      </p:sp>
    </p:spTree>
    <p:extLst>
      <p:ext uri="{BB962C8B-B14F-4D97-AF65-F5344CB8AC3E}">
        <p14:creationId xmlns:p14="http://schemas.microsoft.com/office/powerpoint/2010/main" val="11107391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570638-200D-47F7-8727-EC867342E537}" type="slidenum">
              <a:rPr lang="en-GB" smtClean="0"/>
              <a:t>42</a:t>
            </a:fld>
            <a:endParaRPr lang="en-GB"/>
          </a:p>
        </p:txBody>
      </p:sp>
    </p:spTree>
    <p:extLst>
      <p:ext uri="{BB962C8B-B14F-4D97-AF65-F5344CB8AC3E}">
        <p14:creationId xmlns:p14="http://schemas.microsoft.com/office/powerpoint/2010/main" val="1036838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570638-200D-47F7-8727-EC867342E537}" type="slidenum">
              <a:rPr lang="en-GB" smtClean="0"/>
              <a:t>7</a:t>
            </a:fld>
            <a:endParaRPr lang="en-GB"/>
          </a:p>
        </p:txBody>
      </p:sp>
    </p:spTree>
    <p:extLst>
      <p:ext uri="{BB962C8B-B14F-4D97-AF65-F5344CB8AC3E}">
        <p14:creationId xmlns:p14="http://schemas.microsoft.com/office/powerpoint/2010/main" val="10404810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570638-200D-47F7-8727-EC867342E537}" type="slidenum">
              <a:rPr lang="en-GB" smtClean="0"/>
              <a:t>43</a:t>
            </a:fld>
            <a:endParaRPr lang="en-GB"/>
          </a:p>
        </p:txBody>
      </p:sp>
    </p:spTree>
    <p:extLst>
      <p:ext uri="{BB962C8B-B14F-4D97-AF65-F5344CB8AC3E}">
        <p14:creationId xmlns:p14="http://schemas.microsoft.com/office/powerpoint/2010/main" val="16513084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570638-200D-47F7-8727-EC867342E537}" type="slidenum">
              <a:rPr lang="en-GB" smtClean="0"/>
              <a:t>44</a:t>
            </a:fld>
            <a:endParaRPr lang="en-GB"/>
          </a:p>
        </p:txBody>
      </p:sp>
    </p:spTree>
    <p:extLst>
      <p:ext uri="{BB962C8B-B14F-4D97-AF65-F5344CB8AC3E}">
        <p14:creationId xmlns:p14="http://schemas.microsoft.com/office/powerpoint/2010/main" val="31360343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570638-200D-47F7-8727-EC867342E537}" type="slidenum">
              <a:rPr lang="en-GB" smtClean="0"/>
              <a:t>45</a:t>
            </a:fld>
            <a:endParaRPr lang="en-GB"/>
          </a:p>
        </p:txBody>
      </p:sp>
    </p:spTree>
    <p:extLst>
      <p:ext uri="{BB962C8B-B14F-4D97-AF65-F5344CB8AC3E}">
        <p14:creationId xmlns:p14="http://schemas.microsoft.com/office/powerpoint/2010/main" val="1624002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570638-200D-47F7-8727-EC867342E537}" type="slidenum">
              <a:rPr lang="en-GB" smtClean="0"/>
              <a:t>46</a:t>
            </a:fld>
            <a:endParaRPr lang="en-GB"/>
          </a:p>
        </p:txBody>
      </p:sp>
    </p:spTree>
    <p:extLst>
      <p:ext uri="{BB962C8B-B14F-4D97-AF65-F5344CB8AC3E}">
        <p14:creationId xmlns:p14="http://schemas.microsoft.com/office/powerpoint/2010/main" val="37035076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570638-200D-47F7-8727-EC867342E537}" type="slidenum">
              <a:rPr lang="en-GB" smtClean="0"/>
              <a:t>47</a:t>
            </a:fld>
            <a:endParaRPr lang="en-GB"/>
          </a:p>
        </p:txBody>
      </p:sp>
    </p:spTree>
    <p:extLst>
      <p:ext uri="{BB962C8B-B14F-4D97-AF65-F5344CB8AC3E}">
        <p14:creationId xmlns:p14="http://schemas.microsoft.com/office/powerpoint/2010/main" val="4554700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570638-200D-47F7-8727-EC867342E537}" type="slidenum">
              <a:rPr lang="en-GB" smtClean="0"/>
              <a:t>48</a:t>
            </a:fld>
            <a:endParaRPr lang="en-GB"/>
          </a:p>
        </p:txBody>
      </p:sp>
    </p:spTree>
    <p:extLst>
      <p:ext uri="{BB962C8B-B14F-4D97-AF65-F5344CB8AC3E}">
        <p14:creationId xmlns:p14="http://schemas.microsoft.com/office/powerpoint/2010/main" val="22719489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570638-200D-47F7-8727-EC867342E537}" type="slidenum">
              <a:rPr lang="en-GB" smtClean="0"/>
              <a:t>49</a:t>
            </a:fld>
            <a:endParaRPr lang="en-GB"/>
          </a:p>
        </p:txBody>
      </p:sp>
    </p:spTree>
    <p:extLst>
      <p:ext uri="{BB962C8B-B14F-4D97-AF65-F5344CB8AC3E}">
        <p14:creationId xmlns:p14="http://schemas.microsoft.com/office/powerpoint/2010/main" val="23822925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570638-200D-47F7-8727-EC867342E537}" type="slidenum">
              <a:rPr lang="en-GB" smtClean="0"/>
              <a:t>50</a:t>
            </a:fld>
            <a:endParaRPr lang="en-GB"/>
          </a:p>
        </p:txBody>
      </p:sp>
    </p:spTree>
    <p:extLst>
      <p:ext uri="{BB962C8B-B14F-4D97-AF65-F5344CB8AC3E}">
        <p14:creationId xmlns:p14="http://schemas.microsoft.com/office/powerpoint/2010/main" val="16103260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570638-200D-47F7-8727-EC867342E537}" type="slidenum">
              <a:rPr lang="en-GB" smtClean="0"/>
              <a:t>51</a:t>
            </a:fld>
            <a:endParaRPr lang="en-GB"/>
          </a:p>
        </p:txBody>
      </p:sp>
    </p:spTree>
    <p:extLst>
      <p:ext uri="{BB962C8B-B14F-4D97-AF65-F5344CB8AC3E}">
        <p14:creationId xmlns:p14="http://schemas.microsoft.com/office/powerpoint/2010/main" val="40411735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570638-200D-47F7-8727-EC867342E537}" type="slidenum">
              <a:rPr lang="en-GB" smtClean="0"/>
              <a:t>52</a:t>
            </a:fld>
            <a:endParaRPr lang="en-GB"/>
          </a:p>
        </p:txBody>
      </p:sp>
    </p:spTree>
    <p:extLst>
      <p:ext uri="{BB962C8B-B14F-4D97-AF65-F5344CB8AC3E}">
        <p14:creationId xmlns:p14="http://schemas.microsoft.com/office/powerpoint/2010/main" val="165058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570638-200D-47F7-8727-EC867342E537}" type="slidenum">
              <a:rPr lang="en-GB" smtClean="0"/>
              <a:t>8</a:t>
            </a:fld>
            <a:endParaRPr lang="en-GB"/>
          </a:p>
        </p:txBody>
      </p:sp>
    </p:spTree>
    <p:extLst>
      <p:ext uri="{BB962C8B-B14F-4D97-AF65-F5344CB8AC3E}">
        <p14:creationId xmlns:p14="http://schemas.microsoft.com/office/powerpoint/2010/main" val="27160658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570638-200D-47F7-8727-EC867342E537}" type="slidenum">
              <a:rPr lang="en-GB" smtClean="0"/>
              <a:t>53</a:t>
            </a:fld>
            <a:endParaRPr lang="en-GB"/>
          </a:p>
        </p:txBody>
      </p:sp>
    </p:spTree>
    <p:extLst>
      <p:ext uri="{BB962C8B-B14F-4D97-AF65-F5344CB8AC3E}">
        <p14:creationId xmlns:p14="http://schemas.microsoft.com/office/powerpoint/2010/main" val="38644568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570638-200D-47F7-8727-EC867342E537}" type="slidenum">
              <a:rPr lang="en-GB" smtClean="0"/>
              <a:t>54</a:t>
            </a:fld>
            <a:endParaRPr lang="en-GB"/>
          </a:p>
        </p:txBody>
      </p:sp>
    </p:spTree>
    <p:extLst>
      <p:ext uri="{BB962C8B-B14F-4D97-AF65-F5344CB8AC3E}">
        <p14:creationId xmlns:p14="http://schemas.microsoft.com/office/powerpoint/2010/main" val="4765849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570638-200D-47F7-8727-EC867342E537}" type="slidenum">
              <a:rPr lang="en-GB" smtClean="0"/>
              <a:t>55</a:t>
            </a:fld>
            <a:endParaRPr lang="en-GB"/>
          </a:p>
        </p:txBody>
      </p:sp>
    </p:spTree>
    <p:extLst>
      <p:ext uri="{BB962C8B-B14F-4D97-AF65-F5344CB8AC3E}">
        <p14:creationId xmlns:p14="http://schemas.microsoft.com/office/powerpoint/2010/main" val="6705651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570638-200D-47F7-8727-EC867342E537}" type="slidenum">
              <a:rPr lang="en-GB" smtClean="0"/>
              <a:t>56</a:t>
            </a:fld>
            <a:endParaRPr lang="en-GB"/>
          </a:p>
        </p:txBody>
      </p:sp>
    </p:spTree>
    <p:extLst>
      <p:ext uri="{BB962C8B-B14F-4D97-AF65-F5344CB8AC3E}">
        <p14:creationId xmlns:p14="http://schemas.microsoft.com/office/powerpoint/2010/main" val="15688928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570638-200D-47F7-8727-EC867342E537}" type="slidenum">
              <a:rPr lang="en-GB" smtClean="0"/>
              <a:t>57</a:t>
            </a:fld>
            <a:endParaRPr lang="en-GB"/>
          </a:p>
        </p:txBody>
      </p:sp>
    </p:spTree>
    <p:extLst>
      <p:ext uri="{BB962C8B-B14F-4D97-AF65-F5344CB8AC3E}">
        <p14:creationId xmlns:p14="http://schemas.microsoft.com/office/powerpoint/2010/main" val="27809521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570638-200D-47F7-8727-EC867342E537}" type="slidenum">
              <a:rPr lang="en-GB" smtClean="0"/>
              <a:t>58</a:t>
            </a:fld>
            <a:endParaRPr lang="en-GB"/>
          </a:p>
        </p:txBody>
      </p:sp>
    </p:spTree>
    <p:extLst>
      <p:ext uri="{BB962C8B-B14F-4D97-AF65-F5344CB8AC3E}">
        <p14:creationId xmlns:p14="http://schemas.microsoft.com/office/powerpoint/2010/main" val="29897903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570638-200D-47F7-8727-EC867342E537}" type="slidenum">
              <a:rPr lang="en-GB" smtClean="0"/>
              <a:t>59</a:t>
            </a:fld>
            <a:endParaRPr lang="en-GB"/>
          </a:p>
        </p:txBody>
      </p:sp>
    </p:spTree>
    <p:extLst>
      <p:ext uri="{BB962C8B-B14F-4D97-AF65-F5344CB8AC3E}">
        <p14:creationId xmlns:p14="http://schemas.microsoft.com/office/powerpoint/2010/main" val="11472278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570638-200D-47F7-8727-EC867342E537}" type="slidenum">
              <a:rPr lang="en-GB" smtClean="0"/>
              <a:t>60</a:t>
            </a:fld>
            <a:endParaRPr lang="en-GB"/>
          </a:p>
        </p:txBody>
      </p:sp>
    </p:spTree>
    <p:extLst>
      <p:ext uri="{BB962C8B-B14F-4D97-AF65-F5344CB8AC3E}">
        <p14:creationId xmlns:p14="http://schemas.microsoft.com/office/powerpoint/2010/main" val="37710098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570638-200D-47F7-8727-EC867342E537}" type="slidenum">
              <a:rPr lang="en-GB" smtClean="0"/>
              <a:t>61</a:t>
            </a:fld>
            <a:endParaRPr lang="en-GB"/>
          </a:p>
        </p:txBody>
      </p:sp>
    </p:spTree>
    <p:extLst>
      <p:ext uri="{BB962C8B-B14F-4D97-AF65-F5344CB8AC3E}">
        <p14:creationId xmlns:p14="http://schemas.microsoft.com/office/powerpoint/2010/main" val="31221902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570638-200D-47F7-8727-EC867342E537}" type="slidenum">
              <a:rPr lang="en-GB" smtClean="0"/>
              <a:t>62</a:t>
            </a:fld>
            <a:endParaRPr lang="en-GB"/>
          </a:p>
        </p:txBody>
      </p:sp>
    </p:spTree>
    <p:extLst>
      <p:ext uri="{BB962C8B-B14F-4D97-AF65-F5344CB8AC3E}">
        <p14:creationId xmlns:p14="http://schemas.microsoft.com/office/powerpoint/2010/main" val="3461120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570638-200D-47F7-8727-EC867342E537}" type="slidenum">
              <a:rPr lang="en-GB" smtClean="0"/>
              <a:t>9</a:t>
            </a:fld>
            <a:endParaRPr lang="en-GB"/>
          </a:p>
        </p:txBody>
      </p:sp>
    </p:spTree>
    <p:extLst>
      <p:ext uri="{BB962C8B-B14F-4D97-AF65-F5344CB8AC3E}">
        <p14:creationId xmlns:p14="http://schemas.microsoft.com/office/powerpoint/2010/main" val="4030506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570638-200D-47F7-8727-EC867342E537}" type="slidenum">
              <a:rPr lang="en-GB" smtClean="0"/>
              <a:t>63</a:t>
            </a:fld>
            <a:endParaRPr lang="en-GB"/>
          </a:p>
        </p:txBody>
      </p:sp>
    </p:spTree>
    <p:extLst>
      <p:ext uri="{BB962C8B-B14F-4D97-AF65-F5344CB8AC3E}">
        <p14:creationId xmlns:p14="http://schemas.microsoft.com/office/powerpoint/2010/main" val="41924696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570638-200D-47F7-8727-EC867342E537}" type="slidenum">
              <a:rPr lang="en-GB" smtClean="0"/>
              <a:t>64</a:t>
            </a:fld>
            <a:endParaRPr lang="en-GB"/>
          </a:p>
        </p:txBody>
      </p:sp>
    </p:spTree>
    <p:extLst>
      <p:ext uri="{BB962C8B-B14F-4D97-AF65-F5344CB8AC3E}">
        <p14:creationId xmlns:p14="http://schemas.microsoft.com/office/powerpoint/2010/main" val="32267116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570638-200D-47F7-8727-EC867342E537}" type="slidenum">
              <a:rPr lang="en-GB" smtClean="0"/>
              <a:t>65</a:t>
            </a:fld>
            <a:endParaRPr lang="en-GB"/>
          </a:p>
        </p:txBody>
      </p:sp>
    </p:spTree>
    <p:extLst>
      <p:ext uri="{BB962C8B-B14F-4D97-AF65-F5344CB8AC3E}">
        <p14:creationId xmlns:p14="http://schemas.microsoft.com/office/powerpoint/2010/main" val="25694338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570638-200D-47F7-8727-EC867342E537}" type="slidenum">
              <a:rPr lang="en-GB" smtClean="0"/>
              <a:t>66</a:t>
            </a:fld>
            <a:endParaRPr lang="en-GB"/>
          </a:p>
        </p:txBody>
      </p:sp>
    </p:spTree>
    <p:extLst>
      <p:ext uri="{BB962C8B-B14F-4D97-AF65-F5344CB8AC3E}">
        <p14:creationId xmlns:p14="http://schemas.microsoft.com/office/powerpoint/2010/main" val="13669473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570638-200D-47F7-8727-EC867342E537}" type="slidenum">
              <a:rPr lang="en-GB" smtClean="0"/>
              <a:t>67</a:t>
            </a:fld>
            <a:endParaRPr lang="en-GB"/>
          </a:p>
        </p:txBody>
      </p:sp>
    </p:spTree>
    <p:extLst>
      <p:ext uri="{BB962C8B-B14F-4D97-AF65-F5344CB8AC3E}">
        <p14:creationId xmlns:p14="http://schemas.microsoft.com/office/powerpoint/2010/main" val="4038634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570638-200D-47F7-8727-EC867342E537}" type="slidenum">
              <a:rPr lang="en-GB" smtClean="0"/>
              <a:t>10</a:t>
            </a:fld>
            <a:endParaRPr lang="en-GB"/>
          </a:p>
        </p:txBody>
      </p:sp>
    </p:spTree>
    <p:extLst>
      <p:ext uri="{BB962C8B-B14F-4D97-AF65-F5344CB8AC3E}">
        <p14:creationId xmlns:p14="http://schemas.microsoft.com/office/powerpoint/2010/main" val="4043060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570638-200D-47F7-8727-EC867342E537}" type="slidenum">
              <a:rPr lang="en-GB" smtClean="0"/>
              <a:t>11</a:t>
            </a:fld>
            <a:endParaRPr lang="en-GB"/>
          </a:p>
        </p:txBody>
      </p:sp>
    </p:spTree>
    <p:extLst>
      <p:ext uri="{BB962C8B-B14F-4D97-AF65-F5344CB8AC3E}">
        <p14:creationId xmlns:p14="http://schemas.microsoft.com/office/powerpoint/2010/main" val="153722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570638-200D-47F7-8727-EC867342E537}" type="slidenum">
              <a:rPr lang="en-GB" smtClean="0"/>
              <a:t>12</a:t>
            </a:fld>
            <a:endParaRPr lang="en-GB"/>
          </a:p>
        </p:txBody>
      </p:sp>
    </p:spTree>
    <p:extLst>
      <p:ext uri="{BB962C8B-B14F-4D97-AF65-F5344CB8AC3E}">
        <p14:creationId xmlns:p14="http://schemas.microsoft.com/office/powerpoint/2010/main" val="967322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67CCC-6C55-EF1F-9075-DF481F9742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B2C78EF-6746-6C65-ABC6-7FB71AF79E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4FA56FB-98F9-2125-7E8C-B3963BB315EB}"/>
              </a:ext>
            </a:extLst>
          </p:cNvPr>
          <p:cNvSpPr>
            <a:spLocks noGrp="1"/>
          </p:cNvSpPr>
          <p:nvPr>
            <p:ph type="dt" sz="half" idx="10"/>
          </p:nvPr>
        </p:nvSpPr>
        <p:spPr/>
        <p:txBody>
          <a:bodyPr/>
          <a:lstStyle/>
          <a:p>
            <a:fld id="{F614033F-D104-43A7-992B-C24E363964B4}" type="datetimeFigureOut">
              <a:rPr lang="en-IN" smtClean="0"/>
              <a:t>08-07-2023</a:t>
            </a:fld>
            <a:endParaRPr lang="en-IN"/>
          </a:p>
        </p:txBody>
      </p:sp>
      <p:sp>
        <p:nvSpPr>
          <p:cNvPr id="5" name="Footer Placeholder 4">
            <a:extLst>
              <a:ext uri="{FF2B5EF4-FFF2-40B4-BE49-F238E27FC236}">
                <a16:creationId xmlns:a16="http://schemas.microsoft.com/office/drawing/2014/main" id="{A9C98F57-E3DA-B658-0B05-3C9B3BF2964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24B71EE-E656-5A37-2D6C-90610D6DEF89}"/>
              </a:ext>
            </a:extLst>
          </p:cNvPr>
          <p:cNvSpPr>
            <a:spLocks noGrp="1"/>
          </p:cNvSpPr>
          <p:nvPr>
            <p:ph type="sldNum" sz="quarter" idx="12"/>
          </p:nvPr>
        </p:nvSpPr>
        <p:spPr/>
        <p:txBody>
          <a:bodyPr/>
          <a:lstStyle/>
          <a:p>
            <a:fld id="{E6A7ADD0-6A4D-4D44-8C1B-26B25219BC38}" type="slidenum">
              <a:rPr lang="en-IN" smtClean="0"/>
              <a:t>‹#›</a:t>
            </a:fld>
            <a:endParaRPr lang="en-IN"/>
          </a:p>
        </p:txBody>
      </p:sp>
    </p:spTree>
    <p:extLst>
      <p:ext uri="{BB962C8B-B14F-4D97-AF65-F5344CB8AC3E}">
        <p14:creationId xmlns:p14="http://schemas.microsoft.com/office/powerpoint/2010/main" val="299401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795F-C7C5-F554-F8E0-40172EA9232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ECC7C3A-FF44-CEB1-9BE7-25BCC898AF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9220781-6CC6-8899-802F-74804B6CCC3E}"/>
              </a:ext>
            </a:extLst>
          </p:cNvPr>
          <p:cNvSpPr>
            <a:spLocks noGrp="1"/>
          </p:cNvSpPr>
          <p:nvPr>
            <p:ph type="dt" sz="half" idx="10"/>
          </p:nvPr>
        </p:nvSpPr>
        <p:spPr/>
        <p:txBody>
          <a:bodyPr/>
          <a:lstStyle/>
          <a:p>
            <a:fld id="{F614033F-D104-43A7-992B-C24E363964B4}" type="datetimeFigureOut">
              <a:rPr lang="en-IN" smtClean="0"/>
              <a:t>08-07-2023</a:t>
            </a:fld>
            <a:endParaRPr lang="en-IN"/>
          </a:p>
        </p:txBody>
      </p:sp>
      <p:sp>
        <p:nvSpPr>
          <p:cNvPr id="5" name="Footer Placeholder 4">
            <a:extLst>
              <a:ext uri="{FF2B5EF4-FFF2-40B4-BE49-F238E27FC236}">
                <a16:creationId xmlns:a16="http://schemas.microsoft.com/office/drawing/2014/main" id="{18780F28-F040-7123-3ACE-308FB6C5FB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E2DDD47-3E17-42F0-A608-566B8CAE627D}"/>
              </a:ext>
            </a:extLst>
          </p:cNvPr>
          <p:cNvSpPr>
            <a:spLocks noGrp="1"/>
          </p:cNvSpPr>
          <p:nvPr>
            <p:ph type="sldNum" sz="quarter" idx="12"/>
          </p:nvPr>
        </p:nvSpPr>
        <p:spPr/>
        <p:txBody>
          <a:bodyPr/>
          <a:lstStyle/>
          <a:p>
            <a:fld id="{E6A7ADD0-6A4D-4D44-8C1B-26B25219BC38}" type="slidenum">
              <a:rPr lang="en-IN" smtClean="0"/>
              <a:t>‹#›</a:t>
            </a:fld>
            <a:endParaRPr lang="en-IN"/>
          </a:p>
        </p:txBody>
      </p:sp>
    </p:spTree>
    <p:extLst>
      <p:ext uri="{BB962C8B-B14F-4D97-AF65-F5344CB8AC3E}">
        <p14:creationId xmlns:p14="http://schemas.microsoft.com/office/powerpoint/2010/main" val="1425992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B7A7E3-1077-11C4-37D0-3698DF54AE0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4BD62E5-2C03-3988-E7E9-654439631E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CDA8ACF-139D-873B-647E-16D6E3444F5B}"/>
              </a:ext>
            </a:extLst>
          </p:cNvPr>
          <p:cNvSpPr>
            <a:spLocks noGrp="1"/>
          </p:cNvSpPr>
          <p:nvPr>
            <p:ph type="dt" sz="half" idx="10"/>
          </p:nvPr>
        </p:nvSpPr>
        <p:spPr/>
        <p:txBody>
          <a:bodyPr/>
          <a:lstStyle/>
          <a:p>
            <a:fld id="{F614033F-D104-43A7-992B-C24E363964B4}" type="datetimeFigureOut">
              <a:rPr lang="en-IN" smtClean="0"/>
              <a:t>08-07-2023</a:t>
            </a:fld>
            <a:endParaRPr lang="en-IN"/>
          </a:p>
        </p:txBody>
      </p:sp>
      <p:sp>
        <p:nvSpPr>
          <p:cNvPr id="5" name="Footer Placeholder 4">
            <a:extLst>
              <a:ext uri="{FF2B5EF4-FFF2-40B4-BE49-F238E27FC236}">
                <a16:creationId xmlns:a16="http://schemas.microsoft.com/office/drawing/2014/main" id="{CB2A5BB8-3BE2-1A74-C742-FED07F8C429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08E0E30-231F-0ABC-2A32-3F79115DB8A4}"/>
              </a:ext>
            </a:extLst>
          </p:cNvPr>
          <p:cNvSpPr>
            <a:spLocks noGrp="1"/>
          </p:cNvSpPr>
          <p:nvPr>
            <p:ph type="sldNum" sz="quarter" idx="12"/>
          </p:nvPr>
        </p:nvSpPr>
        <p:spPr/>
        <p:txBody>
          <a:bodyPr/>
          <a:lstStyle/>
          <a:p>
            <a:fld id="{E6A7ADD0-6A4D-4D44-8C1B-26B25219BC38}" type="slidenum">
              <a:rPr lang="en-IN" smtClean="0"/>
              <a:t>‹#›</a:t>
            </a:fld>
            <a:endParaRPr lang="en-IN"/>
          </a:p>
        </p:txBody>
      </p:sp>
    </p:spTree>
    <p:extLst>
      <p:ext uri="{BB962C8B-B14F-4D97-AF65-F5344CB8AC3E}">
        <p14:creationId xmlns:p14="http://schemas.microsoft.com/office/powerpoint/2010/main" val="1708637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6A1A5-FC66-CD39-306F-36409E0A609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172131E-1BEA-0E70-7EE9-94E78DB155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98314EA-A030-EAC5-C469-20DF922F41E4}"/>
              </a:ext>
            </a:extLst>
          </p:cNvPr>
          <p:cNvSpPr>
            <a:spLocks noGrp="1"/>
          </p:cNvSpPr>
          <p:nvPr>
            <p:ph type="dt" sz="half" idx="10"/>
          </p:nvPr>
        </p:nvSpPr>
        <p:spPr/>
        <p:txBody>
          <a:bodyPr/>
          <a:lstStyle/>
          <a:p>
            <a:fld id="{F614033F-D104-43A7-992B-C24E363964B4}" type="datetimeFigureOut">
              <a:rPr lang="en-IN" smtClean="0"/>
              <a:t>08-07-2023</a:t>
            </a:fld>
            <a:endParaRPr lang="en-IN"/>
          </a:p>
        </p:txBody>
      </p:sp>
      <p:sp>
        <p:nvSpPr>
          <p:cNvPr id="5" name="Footer Placeholder 4">
            <a:extLst>
              <a:ext uri="{FF2B5EF4-FFF2-40B4-BE49-F238E27FC236}">
                <a16:creationId xmlns:a16="http://schemas.microsoft.com/office/drawing/2014/main" id="{3A562F5E-2E0B-F535-665B-6099276D900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68A4250-E08F-A6E3-2EB8-D4B29B175282}"/>
              </a:ext>
            </a:extLst>
          </p:cNvPr>
          <p:cNvSpPr>
            <a:spLocks noGrp="1"/>
          </p:cNvSpPr>
          <p:nvPr>
            <p:ph type="sldNum" sz="quarter" idx="12"/>
          </p:nvPr>
        </p:nvSpPr>
        <p:spPr/>
        <p:txBody>
          <a:bodyPr/>
          <a:lstStyle/>
          <a:p>
            <a:fld id="{E6A7ADD0-6A4D-4D44-8C1B-26B25219BC38}" type="slidenum">
              <a:rPr lang="en-IN" smtClean="0"/>
              <a:t>‹#›</a:t>
            </a:fld>
            <a:endParaRPr lang="en-IN"/>
          </a:p>
        </p:txBody>
      </p:sp>
    </p:spTree>
    <p:extLst>
      <p:ext uri="{BB962C8B-B14F-4D97-AF65-F5344CB8AC3E}">
        <p14:creationId xmlns:p14="http://schemas.microsoft.com/office/powerpoint/2010/main" val="922959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98B14-7558-E12E-63CA-46CF0ABFAC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EDE3141-044A-5C85-8F12-94963F576D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1D8E0F-E320-8256-86D8-46F16948ECFC}"/>
              </a:ext>
            </a:extLst>
          </p:cNvPr>
          <p:cNvSpPr>
            <a:spLocks noGrp="1"/>
          </p:cNvSpPr>
          <p:nvPr>
            <p:ph type="dt" sz="half" idx="10"/>
          </p:nvPr>
        </p:nvSpPr>
        <p:spPr/>
        <p:txBody>
          <a:bodyPr/>
          <a:lstStyle/>
          <a:p>
            <a:fld id="{F614033F-D104-43A7-992B-C24E363964B4}" type="datetimeFigureOut">
              <a:rPr lang="en-IN" smtClean="0"/>
              <a:t>08-07-2023</a:t>
            </a:fld>
            <a:endParaRPr lang="en-IN"/>
          </a:p>
        </p:txBody>
      </p:sp>
      <p:sp>
        <p:nvSpPr>
          <p:cNvPr id="5" name="Footer Placeholder 4">
            <a:extLst>
              <a:ext uri="{FF2B5EF4-FFF2-40B4-BE49-F238E27FC236}">
                <a16:creationId xmlns:a16="http://schemas.microsoft.com/office/drawing/2014/main" id="{A5154987-BA21-B7B9-E8DD-CADE06ECCC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B6D5F62-08A8-8ECB-F59F-BA691A320430}"/>
              </a:ext>
            </a:extLst>
          </p:cNvPr>
          <p:cNvSpPr>
            <a:spLocks noGrp="1"/>
          </p:cNvSpPr>
          <p:nvPr>
            <p:ph type="sldNum" sz="quarter" idx="12"/>
          </p:nvPr>
        </p:nvSpPr>
        <p:spPr/>
        <p:txBody>
          <a:bodyPr/>
          <a:lstStyle/>
          <a:p>
            <a:fld id="{E6A7ADD0-6A4D-4D44-8C1B-26B25219BC38}" type="slidenum">
              <a:rPr lang="en-IN" smtClean="0"/>
              <a:t>‹#›</a:t>
            </a:fld>
            <a:endParaRPr lang="en-IN"/>
          </a:p>
        </p:txBody>
      </p:sp>
    </p:spTree>
    <p:extLst>
      <p:ext uri="{BB962C8B-B14F-4D97-AF65-F5344CB8AC3E}">
        <p14:creationId xmlns:p14="http://schemas.microsoft.com/office/powerpoint/2010/main" val="12503263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E6DA2-3BD9-F915-8D60-48A3F504790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8CB675C-818B-5F28-62C5-BB5299DBB92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3A43EDB-CF8F-644D-1289-CDC77F3F58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0FA20CB-74EF-D8F2-B6AA-401C69B2D3A1}"/>
              </a:ext>
            </a:extLst>
          </p:cNvPr>
          <p:cNvSpPr>
            <a:spLocks noGrp="1"/>
          </p:cNvSpPr>
          <p:nvPr>
            <p:ph type="dt" sz="half" idx="10"/>
          </p:nvPr>
        </p:nvSpPr>
        <p:spPr/>
        <p:txBody>
          <a:bodyPr/>
          <a:lstStyle/>
          <a:p>
            <a:fld id="{F614033F-D104-43A7-992B-C24E363964B4}" type="datetimeFigureOut">
              <a:rPr lang="en-IN" smtClean="0"/>
              <a:t>08-07-2023</a:t>
            </a:fld>
            <a:endParaRPr lang="en-IN"/>
          </a:p>
        </p:txBody>
      </p:sp>
      <p:sp>
        <p:nvSpPr>
          <p:cNvPr id="6" name="Footer Placeholder 5">
            <a:extLst>
              <a:ext uri="{FF2B5EF4-FFF2-40B4-BE49-F238E27FC236}">
                <a16:creationId xmlns:a16="http://schemas.microsoft.com/office/drawing/2014/main" id="{99695524-9DA2-49FA-0C1D-72B4FCD704B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163BE6D-12FF-96F4-4B2E-CEC3B18E1968}"/>
              </a:ext>
            </a:extLst>
          </p:cNvPr>
          <p:cNvSpPr>
            <a:spLocks noGrp="1"/>
          </p:cNvSpPr>
          <p:nvPr>
            <p:ph type="sldNum" sz="quarter" idx="12"/>
          </p:nvPr>
        </p:nvSpPr>
        <p:spPr/>
        <p:txBody>
          <a:bodyPr/>
          <a:lstStyle/>
          <a:p>
            <a:fld id="{E6A7ADD0-6A4D-4D44-8C1B-26B25219BC38}" type="slidenum">
              <a:rPr lang="en-IN" smtClean="0"/>
              <a:t>‹#›</a:t>
            </a:fld>
            <a:endParaRPr lang="en-IN"/>
          </a:p>
        </p:txBody>
      </p:sp>
    </p:spTree>
    <p:extLst>
      <p:ext uri="{BB962C8B-B14F-4D97-AF65-F5344CB8AC3E}">
        <p14:creationId xmlns:p14="http://schemas.microsoft.com/office/powerpoint/2010/main" val="768754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30194-3664-738D-5787-2B628463FE2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A6CD63D-8CD2-496D-CF50-7028C7A39F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98D2A3-4670-A7EF-3B2F-C976B02DEC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7595442-06B6-8845-919C-DBDBCE09DF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78F2B-F5B9-47BB-A3B4-6B4077B623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A6FE5B2-EF46-5D52-94E6-86F32B8AF23C}"/>
              </a:ext>
            </a:extLst>
          </p:cNvPr>
          <p:cNvSpPr>
            <a:spLocks noGrp="1"/>
          </p:cNvSpPr>
          <p:nvPr>
            <p:ph type="dt" sz="half" idx="10"/>
          </p:nvPr>
        </p:nvSpPr>
        <p:spPr/>
        <p:txBody>
          <a:bodyPr/>
          <a:lstStyle/>
          <a:p>
            <a:fld id="{F614033F-D104-43A7-992B-C24E363964B4}" type="datetimeFigureOut">
              <a:rPr lang="en-IN" smtClean="0"/>
              <a:t>08-07-2023</a:t>
            </a:fld>
            <a:endParaRPr lang="en-IN"/>
          </a:p>
        </p:txBody>
      </p:sp>
      <p:sp>
        <p:nvSpPr>
          <p:cNvPr id="8" name="Footer Placeholder 7">
            <a:extLst>
              <a:ext uri="{FF2B5EF4-FFF2-40B4-BE49-F238E27FC236}">
                <a16:creationId xmlns:a16="http://schemas.microsoft.com/office/drawing/2014/main" id="{BDB1DD57-4549-90E8-AEF6-E625DF5BD08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0CC4B24-ACB3-B4AE-B2EB-49DB88C3BFA0}"/>
              </a:ext>
            </a:extLst>
          </p:cNvPr>
          <p:cNvSpPr>
            <a:spLocks noGrp="1"/>
          </p:cNvSpPr>
          <p:nvPr>
            <p:ph type="sldNum" sz="quarter" idx="12"/>
          </p:nvPr>
        </p:nvSpPr>
        <p:spPr/>
        <p:txBody>
          <a:bodyPr/>
          <a:lstStyle/>
          <a:p>
            <a:fld id="{E6A7ADD0-6A4D-4D44-8C1B-26B25219BC38}" type="slidenum">
              <a:rPr lang="en-IN" smtClean="0"/>
              <a:t>‹#›</a:t>
            </a:fld>
            <a:endParaRPr lang="en-IN"/>
          </a:p>
        </p:txBody>
      </p:sp>
    </p:spTree>
    <p:extLst>
      <p:ext uri="{BB962C8B-B14F-4D97-AF65-F5344CB8AC3E}">
        <p14:creationId xmlns:p14="http://schemas.microsoft.com/office/powerpoint/2010/main" val="3414533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52C19-C0FB-26A2-54D0-44E811ED40C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FCAAE6A-8A97-9402-6A52-0581B938CFAE}"/>
              </a:ext>
            </a:extLst>
          </p:cNvPr>
          <p:cNvSpPr>
            <a:spLocks noGrp="1"/>
          </p:cNvSpPr>
          <p:nvPr>
            <p:ph type="dt" sz="half" idx="10"/>
          </p:nvPr>
        </p:nvSpPr>
        <p:spPr/>
        <p:txBody>
          <a:bodyPr/>
          <a:lstStyle/>
          <a:p>
            <a:fld id="{F614033F-D104-43A7-992B-C24E363964B4}" type="datetimeFigureOut">
              <a:rPr lang="en-IN" smtClean="0"/>
              <a:t>08-07-2023</a:t>
            </a:fld>
            <a:endParaRPr lang="en-IN"/>
          </a:p>
        </p:txBody>
      </p:sp>
      <p:sp>
        <p:nvSpPr>
          <p:cNvPr id="4" name="Footer Placeholder 3">
            <a:extLst>
              <a:ext uri="{FF2B5EF4-FFF2-40B4-BE49-F238E27FC236}">
                <a16:creationId xmlns:a16="http://schemas.microsoft.com/office/drawing/2014/main" id="{232B1389-BD73-151D-4696-45270579B66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9F13372-D792-6780-FC9E-24328BD3435A}"/>
              </a:ext>
            </a:extLst>
          </p:cNvPr>
          <p:cNvSpPr>
            <a:spLocks noGrp="1"/>
          </p:cNvSpPr>
          <p:nvPr>
            <p:ph type="sldNum" sz="quarter" idx="12"/>
          </p:nvPr>
        </p:nvSpPr>
        <p:spPr/>
        <p:txBody>
          <a:bodyPr/>
          <a:lstStyle/>
          <a:p>
            <a:fld id="{E6A7ADD0-6A4D-4D44-8C1B-26B25219BC38}" type="slidenum">
              <a:rPr lang="en-IN" smtClean="0"/>
              <a:t>‹#›</a:t>
            </a:fld>
            <a:endParaRPr lang="en-IN"/>
          </a:p>
        </p:txBody>
      </p:sp>
    </p:spTree>
    <p:extLst>
      <p:ext uri="{BB962C8B-B14F-4D97-AF65-F5344CB8AC3E}">
        <p14:creationId xmlns:p14="http://schemas.microsoft.com/office/powerpoint/2010/main" val="2870929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BC7F51-0215-F9B5-5835-B005FD060046}"/>
              </a:ext>
            </a:extLst>
          </p:cNvPr>
          <p:cNvSpPr>
            <a:spLocks noGrp="1"/>
          </p:cNvSpPr>
          <p:nvPr>
            <p:ph type="dt" sz="half" idx="10"/>
          </p:nvPr>
        </p:nvSpPr>
        <p:spPr/>
        <p:txBody>
          <a:bodyPr/>
          <a:lstStyle/>
          <a:p>
            <a:fld id="{F614033F-D104-43A7-992B-C24E363964B4}" type="datetimeFigureOut">
              <a:rPr lang="en-IN" smtClean="0"/>
              <a:t>08-07-2023</a:t>
            </a:fld>
            <a:endParaRPr lang="en-IN"/>
          </a:p>
        </p:txBody>
      </p:sp>
      <p:sp>
        <p:nvSpPr>
          <p:cNvPr id="3" name="Footer Placeholder 2">
            <a:extLst>
              <a:ext uri="{FF2B5EF4-FFF2-40B4-BE49-F238E27FC236}">
                <a16:creationId xmlns:a16="http://schemas.microsoft.com/office/drawing/2014/main" id="{AEEDF59E-D1C1-70C1-D329-3D0D9E79DEC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34CC704-EEEB-62AD-8DDC-9D75AFC3507A}"/>
              </a:ext>
            </a:extLst>
          </p:cNvPr>
          <p:cNvSpPr>
            <a:spLocks noGrp="1"/>
          </p:cNvSpPr>
          <p:nvPr>
            <p:ph type="sldNum" sz="quarter" idx="12"/>
          </p:nvPr>
        </p:nvSpPr>
        <p:spPr/>
        <p:txBody>
          <a:bodyPr/>
          <a:lstStyle/>
          <a:p>
            <a:fld id="{E6A7ADD0-6A4D-4D44-8C1B-26B25219BC38}" type="slidenum">
              <a:rPr lang="en-IN" smtClean="0"/>
              <a:t>‹#›</a:t>
            </a:fld>
            <a:endParaRPr lang="en-IN"/>
          </a:p>
        </p:txBody>
      </p:sp>
    </p:spTree>
    <p:extLst>
      <p:ext uri="{BB962C8B-B14F-4D97-AF65-F5344CB8AC3E}">
        <p14:creationId xmlns:p14="http://schemas.microsoft.com/office/powerpoint/2010/main" val="2368354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74250-5DCC-08F6-4B0B-F2F8725EA1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244F584-9618-1DA2-6B20-FA422E8EA6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F27972D-0918-AE3B-3B4C-457A145C1A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2EF459-C43A-1614-BE8D-C1334EEE3650}"/>
              </a:ext>
            </a:extLst>
          </p:cNvPr>
          <p:cNvSpPr>
            <a:spLocks noGrp="1"/>
          </p:cNvSpPr>
          <p:nvPr>
            <p:ph type="dt" sz="half" idx="10"/>
          </p:nvPr>
        </p:nvSpPr>
        <p:spPr/>
        <p:txBody>
          <a:bodyPr/>
          <a:lstStyle/>
          <a:p>
            <a:fld id="{F614033F-D104-43A7-992B-C24E363964B4}" type="datetimeFigureOut">
              <a:rPr lang="en-IN" smtClean="0"/>
              <a:t>08-07-2023</a:t>
            </a:fld>
            <a:endParaRPr lang="en-IN"/>
          </a:p>
        </p:txBody>
      </p:sp>
      <p:sp>
        <p:nvSpPr>
          <p:cNvPr id="6" name="Footer Placeholder 5">
            <a:extLst>
              <a:ext uri="{FF2B5EF4-FFF2-40B4-BE49-F238E27FC236}">
                <a16:creationId xmlns:a16="http://schemas.microsoft.com/office/drawing/2014/main" id="{7ECD3A29-6A25-E767-2D69-0E20BF50F1D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3549647-8826-2B8D-4E4B-741F743F1928}"/>
              </a:ext>
            </a:extLst>
          </p:cNvPr>
          <p:cNvSpPr>
            <a:spLocks noGrp="1"/>
          </p:cNvSpPr>
          <p:nvPr>
            <p:ph type="sldNum" sz="quarter" idx="12"/>
          </p:nvPr>
        </p:nvSpPr>
        <p:spPr/>
        <p:txBody>
          <a:bodyPr/>
          <a:lstStyle/>
          <a:p>
            <a:fld id="{E6A7ADD0-6A4D-4D44-8C1B-26B25219BC38}" type="slidenum">
              <a:rPr lang="en-IN" smtClean="0"/>
              <a:t>‹#›</a:t>
            </a:fld>
            <a:endParaRPr lang="en-IN"/>
          </a:p>
        </p:txBody>
      </p:sp>
    </p:spTree>
    <p:extLst>
      <p:ext uri="{BB962C8B-B14F-4D97-AF65-F5344CB8AC3E}">
        <p14:creationId xmlns:p14="http://schemas.microsoft.com/office/powerpoint/2010/main" val="1283387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D2A6F-8ED3-371A-0F77-3C621B4024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7981875-9091-F9D4-DE3A-2852833486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37E0855-14D4-B5F5-6E95-2A4BE1262B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A8EFCF-F512-4402-68FB-9017D09F9933}"/>
              </a:ext>
            </a:extLst>
          </p:cNvPr>
          <p:cNvSpPr>
            <a:spLocks noGrp="1"/>
          </p:cNvSpPr>
          <p:nvPr>
            <p:ph type="dt" sz="half" idx="10"/>
          </p:nvPr>
        </p:nvSpPr>
        <p:spPr/>
        <p:txBody>
          <a:bodyPr/>
          <a:lstStyle/>
          <a:p>
            <a:fld id="{F614033F-D104-43A7-992B-C24E363964B4}" type="datetimeFigureOut">
              <a:rPr lang="en-IN" smtClean="0"/>
              <a:t>08-07-2023</a:t>
            </a:fld>
            <a:endParaRPr lang="en-IN"/>
          </a:p>
        </p:txBody>
      </p:sp>
      <p:sp>
        <p:nvSpPr>
          <p:cNvPr id="6" name="Footer Placeholder 5">
            <a:extLst>
              <a:ext uri="{FF2B5EF4-FFF2-40B4-BE49-F238E27FC236}">
                <a16:creationId xmlns:a16="http://schemas.microsoft.com/office/drawing/2014/main" id="{8F13BF92-E62F-EAE1-0BB5-B66A283BECA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35B5EBC-A381-DBDD-E6C7-61B3141370BF}"/>
              </a:ext>
            </a:extLst>
          </p:cNvPr>
          <p:cNvSpPr>
            <a:spLocks noGrp="1"/>
          </p:cNvSpPr>
          <p:nvPr>
            <p:ph type="sldNum" sz="quarter" idx="12"/>
          </p:nvPr>
        </p:nvSpPr>
        <p:spPr/>
        <p:txBody>
          <a:bodyPr/>
          <a:lstStyle/>
          <a:p>
            <a:fld id="{E6A7ADD0-6A4D-4D44-8C1B-26B25219BC38}" type="slidenum">
              <a:rPr lang="en-IN" smtClean="0"/>
              <a:t>‹#›</a:t>
            </a:fld>
            <a:endParaRPr lang="en-IN"/>
          </a:p>
        </p:txBody>
      </p:sp>
    </p:spTree>
    <p:extLst>
      <p:ext uri="{BB962C8B-B14F-4D97-AF65-F5344CB8AC3E}">
        <p14:creationId xmlns:p14="http://schemas.microsoft.com/office/powerpoint/2010/main" val="2537194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D4687C-E1FE-25E1-E877-DBECA075E6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E0452CE-7CFA-CF32-4BAE-32E550A1C3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3896213-A8C2-4780-A830-3F13DB00C7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14033F-D104-43A7-992B-C24E363964B4}" type="datetimeFigureOut">
              <a:rPr lang="en-IN" smtClean="0"/>
              <a:t>08-07-2023</a:t>
            </a:fld>
            <a:endParaRPr lang="en-IN"/>
          </a:p>
        </p:txBody>
      </p:sp>
      <p:sp>
        <p:nvSpPr>
          <p:cNvPr id="5" name="Footer Placeholder 4">
            <a:extLst>
              <a:ext uri="{FF2B5EF4-FFF2-40B4-BE49-F238E27FC236}">
                <a16:creationId xmlns:a16="http://schemas.microsoft.com/office/drawing/2014/main" id="{05752B0B-FAC0-7BF4-9372-3752196925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955D023-A7F8-770B-3470-4D82DBF620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A7ADD0-6A4D-4D44-8C1B-26B25219BC38}" type="slidenum">
              <a:rPr lang="en-IN" smtClean="0"/>
              <a:t>‹#›</a:t>
            </a:fld>
            <a:endParaRPr lang="en-IN"/>
          </a:p>
        </p:txBody>
      </p:sp>
    </p:spTree>
    <p:extLst>
      <p:ext uri="{BB962C8B-B14F-4D97-AF65-F5344CB8AC3E}">
        <p14:creationId xmlns:p14="http://schemas.microsoft.com/office/powerpoint/2010/main" val="35820149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6.png"/><Relationship Id="rId18" Type="http://schemas.openxmlformats.org/officeDocument/2006/relationships/image" Target="../media/image9.png"/><Relationship Id="rId3" Type="http://schemas.openxmlformats.org/officeDocument/2006/relationships/notesSlide" Target="../notesSlides/notesSlide1.xml"/><Relationship Id="rId21" Type="http://schemas.openxmlformats.org/officeDocument/2006/relationships/image" Target="../media/image12.svg"/><Relationship Id="rId7" Type="http://schemas.microsoft.com/office/2007/relationships/hdphoto" Target="../media/hdphoto2.wdp"/><Relationship Id="rId12" Type="http://schemas.microsoft.com/office/2007/relationships/hdphoto" Target="../media/hdphoto4.wdp"/><Relationship Id="rId17" Type="http://schemas.openxmlformats.org/officeDocument/2006/relationships/image" Target="../media/image8.png"/><Relationship Id="rId2" Type="http://schemas.openxmlformats.org/officeDocument/2006/relationships/slideLayout" Target="../slideLayouts/slideLayout1.xml"/><Relationship Id="rId16" Type="http://schemas.microsoft.com/office/2007/relationships/hdphoto" Target="../media/hdphoto6.wdp"/><Relationship Id="rId20" Type="http://schemas.openxmlformats.org/officeDocument/2006/relationships/image" Target="../media/image11.png"/><Relationship Id="rId1" Type="http://schemas.openxmlformats.org/officeDocument/2006/relationships/tags" Target="../tags/tag1.xml"/><Relationship Id="rId6" Type="http://schemas.openxmlformats.org/officeDocument/2006/relationships/image" Target="../media/image2.png"/><Relationship Id="rId11" Type="http://schemas.openxmlformats.org/officeDocument/2006/relationships/image" Target="../media/image5.png"/><Relationship Id="rId5" Type="http://schemas.microsoft.com/office/2007/relationships/hdphoto" Target="../media/hdphoto1.wdp"/><Relationship Id="rId15" Type="http://schemas.openxmlformats.org/officeDocument/2006/relationships/image" Target="../media/image7.png"/><Relationship Id="rId10" Type="http://schemas.openxmlformats.org/officeDocument/2006/relationships/image" Target="../media/image4.png"/><Relationship Id="rId19" Type="http://schemas.openxmlformats.org/officeDocument/2006/relationships/image" Target="../media/image10.png"/><Relationship Id="rId4" Type="http://schemas.openxmlformats.org/officeDocument/2006/relationships/image" Target="../media/image1.png"/><Relationship Id="rId9" Type="http://schemas.microsoft.com/office/2007/relationships/hdphoto" Target="../media/hdphoto3.wdp"/><Relationship Id="rId14" Type="http://schemas.microsoft.com/office/2007/relationships/hdphoto" Target="../media/hdphoto5.wdp"/></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4.xml"/><Relationship Id="rId4" Type="http://schemas.openxmlformats.org/officeDocument/2006/relationships/image" Target="../media/image4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5.xml"/><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microsoft.com/office/2007/relationships/hdphoto" Target="../media/hdphoto5.wdp"/><Relationship Id="rId13" Type="http://schemas.microsoft.com/office/2007/relationships/hdphoto" Target="../media/hdphoto4.wdp"/><Relationship Id="rId18" Type="http://schemas.openxmlformats.org/officeDocument/2006/relationships/image" Target="../media/image14.svg"/><Relationship Id="rId26" Type="http://schemas.openxmlformats.org/officeDocument/2006/relationships/image" Target="../media/image22.svg"/><Relationship Id="rId39" Type="http://schemas.openxmlformats.org/officeDocument/2006/relationships/image" Target="../media/image7.png"/><Relationship Id="rId3" Type="http://schemas.openxmlformats.org/officeDocument/2006/relationships/image" Target="../media/image1.png"/><Relationship Id="rId21" Type="http://schemas.openxmlformats.org/officeDocument/2006/relationships/image" Target="../media/image17.png"/><Relationship Id="rId34" Type="http://schemas.openxmlformats.org/officeDocument/2006/relationships/image" Target="../media/image30.svg"/><Relationship Id="rId7" Type="http://schemas.openxmlformats.org/officeDocument/2006/relationships/image" Target="../media/image6.png"/><Relationship Id="rId12" Type="http://schemas.openxmlformats.org/officeDocument/2006/relationships/image" Target="../media/image5.png"/><Relationship Id="rId17" Type="http://schemas.openxmlformats.org/officeDocument/2006/relationships/image" Target="../media/image13.png"/><Relationship Id="rId25" Type="http://schemas.openxmlformats.org/officeDocument/2006/relationships/image" Target="../media/image21.png"/><Relationship Id="rId33" Type="http://schemas.openxmlformats.org/officeDocument/2006/relationships/image" Target="../media/image29.png"/><Relationship Id="rId38" Type="http://schemas.openxmlformats.org/officeDocument/2006/relationships/image" Target="../media/image34.svg"/><Relationship Id="rId2" Type="http://schemas.openxmlformats.org/officeDocument/2006/relationships/slideLayout" Target="../slideLayouts/slideLayout1.xml"/><Relationship Id="rId16" Type="http://schemas.openxmlformats.org/officeDocument/2006/relationships/image" Target="../media/image10.png"/><Relationship Id="rId20" Type="http://schemas.openxmlformats.org/officeDocument/2006/relationships/image" Target="../media/image16.svg"/><Relationship Id="rId29" Type="http://schemas.openxmlformats.org/officeDocument/2006/relationships/image" Target="../media/image25.png"/><Relationship Id="rId1" Type="http://schemas.openxmlformats.org/officeDocument/2006/relationships/tags" Target="../tags/tag2.xml"/><Relationship Id="rId6" Type="http://schemas.microsoft.com/office/2007/relationships/hdphoto" Target="../media/hdphoto3.wdp"/><Relationship Id="rId11" Type="http://schemas.openxmlformats.org/officeDocument/2006/relationships/image" Target="../media/image4.png"/><Relationship Id="rId24" Type="http://schemas.openxmlformats.org/officeDocument/2006/relationships/image" Target="../media/image20.svg"/><Relationship Id="rId32" Type="http://schemas.openxmlformats.org/officeDocument/2006/relationships/image" Target="../media/image28.svg"/><Relationship Id="rId37" Type="http://schemas.openxmlformats.org/officeDocument/2006/relationships/image" Target="../media/image33.png"/><Relationship Id="rId40" Type="http://schemas.microsoft.com/office/2007/relationships/hdphoto" Target="../media/hdphoto6.wdp"/><Relationship Id="rId5" Type="http://schemas.openxmlformats.org/officeDocument/2006/relationships/image" Target="../media/image3.png"/><Relationship Id="rId15" Type="http://schemas.openxmlformats.org/officeDocument/2006/relationships/image" Target="../media/image9.png"/><Relationship Id="rId23" Type="http://schemas.openxmlformats.org/officeDocument/2006/relationships/image" Target="../media/image19.png"/><Relationship Id="rId28" Type="http://schemas.openxmlformats.org/officeDocument/2006/relationships/image" Target="../media/image24.svg"/><Relationship Id="rId36" Type="http://schemas.openxmlformats.org/officeDocument/2006/relationships/image" Target="../media/image32.svg"/><Relationship Id="rId10" Type="http://schemas.microsoft.com/office/2007/relationships/hdphoto" Target="../media/hdphoto2.wdp"/><Relationship Id="rId19" Type="http://schemas.openxmlformats.org/officeDocument/2006/relationships/image" Target="../media/image15.png"/><Relationship Id="rId31" Type="http://schemas.openxmlformats.org/officeDocument/2006/relationships/image" Target="../media/image27.png"/><Relationship Id="rId4" Type="http://schemas.microsoft.com/office/2007/relationships/hdphoto" Target="../media/hdphoto1.wdp"/><Relationship Id="rId9" Type="http://schemas.openxmlformats.org/officeDocument/2006/relationships/image" Target="../media/image2.png"/><Relationship Id="rId14" Type="http://schemas.openxmlformats.org/officeDocument/2006/relationships/image" Target="../media/image8.png"/><Relationship Id="rId22" Type="http://schemas.openxmlformats.org/officeDocument/2006/relationships/image" Target="../media/image18.svg"/><Relationship Id="rId27" Type="http://schemas.openxmlformats.org/officeDocument/2006/relationships/image" Target="../media/image23.png"/><Relationship Id="rId30" Type="http://schemas.openxmlformats.org/officeDocument/2006/relationships/image" Target="../media/image26.svg"/><Relationship Id="rId35" Type="http://schemas.openxmlformats.org/officeDocument/2006/relationships/image" Target="../media/image31.png"/></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18" Type="http://schemas.openxmlformats.org/officeDocument/2006/relationships/image" Target="../media/image29.png"/><Relationship Id="rId3" Type="http://schemas.openxmlformats.org/officeDocument/2006/relationships/image" Target="../media/image36.svg"/><Relationship Id="rId21" Type="http://schemas.openxmlformats.org/officeDocument/2006/relationships/image" Target="../media/image32.svg"/><Relationship Id="rId7" Type="http://schemas.openxmlformats.org/officeDocument/2006/relationships/image" Target="../media/image40.svg"/><Relationship Id="rId12" Type="http://schemas.openxmlformats.org/officeDocument/2006/relationships/image" Target="../media/image23.png"/><Relationship Id="rId17" Type="http://schemas.openxmlformats.org/officeDocument/2006/relationships/image" Target="../media/image28.svg"/><Relationship Id="rId2" Type="http://schemas.openxmlformats.org/officeDocument/2006/relationships/image" Target="../media/image35.png"/><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22.svg"/><Relationship Id="rId5" Type="http://schemas.openxmlformats.org/officeDocument/2006/relationships/image" Target="../media/image38.svg"/><Relationship Id="rId15" Type="http://schemas.openxmlformats.org/officeDocument/2006/relationships/image" Target="../media/image26.svg"/><Relationship Id="rId23" Type="http://schemas.openxmlformats.org/officeDocument/2006/relationships/image" Target="../media/image34.svg"/><Relationship Id="rId10" Type="http://schemas.openxmlformats.org/officeDocument/2006/relationships/image" Target="../media/image21.png"/><Relationship Id="rId19" Type="http://schemas.openxmlformats.org/officeDocument/2006/relationships/image" Target="../media/image30.svg"/><Relationship Id="rId4" Type="http://schemas.openxmlformats.org/officeDocument/2006/relationships/image" Target="../media/image37.png"/><Relationship Id="rId9" Type="http://schemas.openxmlformats.org/officeDocument/2006/relationships/image" Target="../media/image20.svg"/><Relationship Id="rId14" Type="http://schemas.openxmlformats.org/officeDocument/2006/relationships/image" Target="../media/image25.png"/><Relationship Id="rId22" Type="http://schemas.openxmlformats.org/officeDocument/2006/relationships/image" Target="../media/image33.png"/></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60.svg"/><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61.png"/><Relationship Id="rId7"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61.png"/><Relationship Id="rId7"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43.png"/><Relationship Id="rId3" Type="http://schemas.microsoft.com/office/2007/relationships/hdphoto" Target="../media/hdphoto7.wdp"/><Relationship Id="rId7" Type="http://schemas.microsoft.com/office/2007/relationships/hdphoto" Target="../media/hdphoto4.wdp"/><Relationship Id="rId12" Type="http://schemas.microsoft.com/office/2007/relationships/hdphoto" Target="../media/hdphoto8.wdp"/><Relationship Id="rId2" Type="http://schemas.openxmlformats.org/officeDocument/2006/relationships/image" Target="../media/image41.png"/><Relationship Id="rId16" Type="http://schemas.openxmlformats.org/officeDocument/2006/relationships/image" Target="../media/image45.sv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42.png"/><Relationship Id="rId5" Type="http://schemas.microsoft.com/office/2007/relationships/hdphoto" Target="../media/hdphoto2.wdp"/><Relationship Id="rId15" Type="http://schemas.openxmlformats.org/officeDocument/2006/relationships/image" Target="../media/image44.png"/><Relationship Id="rId10" Type="http://schemas.microsoft.com/office/2007/relationships/hdphoto" Target="../media/hdphoto5.wdp"/><Relationship Id="rId4" Type="http://schemas.openxmlformats.org/officeDocument/2006/relationships/image" Target="../media/image2.png"/><Relationship Id="rId9" Type="http://schemas.openxmlformats.org/officeDocument/2006/relationships/image" Target="../media/image6.png"/><Relationship Id="rId14" Type="http://schemas.microsoft.com/office/2007/relationships/hdphoto" Target="../media/hdphoto9.wdp"/></Relationships>
</file>

<file path=ppt/slides/_rels/slide40.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61.png"/><Relationship Id="rId7"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10.wdp"/><Relationship Id="rId18" Type="http://schemas.openxmlformats.org/officeDocument/2006/relationships/image" Target="../media/image7.png"/><Relationship Id="rId3" Type="http://schemas.openxmlformats.org/officeDocument/2006/relationships/image" Target="../media/image2.png"/><Relationship Id="rId21" Type="http://schemas.microsoft.com/office/2007/relationships/hdphoto" Target="../media/hdphoto11.wdp"/><Relationship Id="rId7" Type="http://schemas.openxmlformats.org/officeDocument/2006/relationships/image" Target="../media/image4.png"/><Relationship Id="rId12" Type="http://schemas.openxmlformats.org/officeDocument/2006/relationships/image" Target="../media/image46.png"/><Relationship Id="rId17" Type="http://schemas.microsoft.com/office/2007/relationships/hdphoto" Target="../media/hdphoto9.wdp"/><Relationship Id="rId2" Type="http://schemas.openxmlformats.org/officeDocument/2006/relationships/notesSlide" Target="../notesSlides/notesSlide2.xml"/><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Layout" Target="../slideLayouts/slideLayout7.xml"/><Relationship Id="rId6" Type="http://schemas.microsoft.com/office/2007/relationships/hdphoto" Target="../media/hdphoto4.wdp"/><Relationship Id="rId11" Type="http://schemas.microsoft.com/office/2007/relationships/hdphoto" Target="../media/hdphoto8.wdp"/><Relationship Id="rId5" Type="http://schemas.openxmlformats.org/officeDocument/2006/relationships/image" Target="../media/image5.png"/><Relationship Id="rId15" Type="http://schemas.microsoft.com/office/2007/relationships/hdphoto" Target="../media/hdphoto7.wdp"/><Relationship Id="rId10" Type="http://schemas.openxmlformats.org/officeDocument/2006/relationships/image" Target="../media/image42.png"/><Relationship Id="rId19" Type="http://schemas.microsoft.com/office/2007/relationships/hdphoto" Target="../media/hdphoto6.wdp"/><Relationship Id="rId4" Type="http://schemas.microsoft.com/office/2007/relationships/hdphoto" Target="../media/hdphoto2.wdp"/><Relationship Id="rId9" Type="http://schemas.microsoft.com/office/2007/relationships/hdphoto" Target="../media/hdphoto5.wdp"/><Relationship Id="rId14" Type="http://schemas.openxmlformats.org/officeDocument/2006/relationships/image" Target="../media/image41.png"/></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png"/></Relationships>
</file>

<file path=ppt/slides/_rels/slide52.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45.svg"/><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74.png"/></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74.png"/></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45.svg"/></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45.svg"/><Relationship Id="rId4" Type="http://schemas.openxmlformats.org/officeDocument/2006/relationships/image" Target="../media/image44.png"/></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45.svg"/><Relationship Id="rId4" Type="http://schemas.openxmlformats.org/officeDocument/2006/relationships/image" Target="../media/image44.png"/></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microsoft.com/office/2007/relationships/hdphoto" Target="../media/hdphoto12.wdp"/><Relationship Id="rId5" Type="http://schemas.openxmlformats.org/officeDocument/2006/relationships/image" Target="../media/image77.png"/><Relationship Id="rId4" Type="http://schemas.openxmlformats.org/officeDocument/2006/relationships/image" Target="../media/image45.svg"/></Relationships>
</file>

<file path=ppt/slides/_rels/slide6.xml.rels><?xml version="1.0" encoding="UTF-8" standalone="yes"?>
<Relationships xmlns="http://schemas.openxmlformats.org/package/2006/relationships"><Relationship Id="rId3" Type="http://schemas.openxmlformats.org/officeDocument/2006/relationships/image" Target="../media/image47.png"/><Relationship Id="rId7" Type="http://schemas.microsoft.com/office/2007/relationships/hdphoto" Target="../media/hdphoto6.wdp"/><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8.png"/><Relationship Id="rId4" Type="http://schemas.microsoft.com/office/2007/relationships/hdphoto" Target="../media/hdphoto11.wdp"/></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microsoft.com/office/2007/relationships/hdphoto" Target="../media/hdphoto13.wdp"/><Relationship Id="rId5" Type="http://schemas.openxmlformats.org/officeDocument/2006/relationships/image" Target="../media/image78.png"/><Relationship Id="rId4" Type="http://schemas.openxmlformats.org/officeDocument/2006/relationships/image" Target="../media/image45.svg"/></Relationships>
</file>

<file path=ppt/slides/_rels/slide6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44.png"/><Relationship Id="rId7" Type="http://schemas.microsoft.com/office/2007/relationships/hdphoto" Target="../media/hdphoto14.wdp"/><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45.svg"/><Relationship Id="rId9" Type="http://schemas.microsoft.com/office/2007/relationships/hdphoto" Target="../media/hdphoto6.wdp"/></Relationships>
</file>

<file path=ppt/slides/_rels/slide62.xml.rels><?xml version="1.0" encoding="UTF-8" standalone="yes"?>
<Relationships xmlns="http://schemas.openxmlformats.org/package/2006/relationships"><Relationship Id="rId8" Type="http://schemas.openxmlformats.org/officeDocument/2006/relationships/image" Target="../media/image81.png"/><Relationship Id="rId13" Type="http://schemas.microsoft.com/office/2007/relationships/hdphoto" Target="../media/hdphoto16.wdp"/><Relationship Id="rId3" Type="http://schemas.openxmlformats.org/officeDocument/2006/relationships/notesSlide" Target="../notesSlides/notesSlide59.xml"/><Relationship Id="rId7" Type="http://schemas.microsoft.com/office/2007/relationships/hdphoto" Target="../media/hdphoto14.wdp"/><Relationship Id="rId12" Type="http://schemas.openxmlformats.org/officeDocument/2006/relationships/image" Target="../media/image83.png"/><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80.png"/><Relationship Id="rId11" Type="http://schemas.microsoft.com/office/2007/relationships/hdphoto" Target="../media/hdphoto15.wdp"/><Relationship Id="rId5" Type="http://schemas.openxmlformats.org/officeDocument/2006/relationships/image" Target="../media/image45.svg"/><Relationship Id="rId10" Type="http://schemas.openxmlformats.org/officeDocument/2006/relationships/image" Target="../media/image82.png"/><Relationship Id="rId4" Type="http://schemas.openxmlformats.org/officeDocument/2006/relationships/image" Target="../media/image44.png"/><Relationship Id="rId9" Type="http://schemas.microsoft.com/office/2007/relationships/hdphoto" Target="../media/hdphoto6.wdp"/><Relationship Id="rId14" Type="http://schemas.openxmlformats.org/officeDocument/2006/relationships/image" Target="../media/image84.png"/></Relationships>
</file>

<file path=ppt/slides/_rels/slide63.xml.rels><?xml version="1.0" encoding="UTF-8" standalone="yes"?>
<Relationships xmlns="http://schemas.openxmlformats.org/package/2006/relationships"><Relationship Id="rId8" Type="http://schemas.openxmlformats.org/officeDocument/2006/relationships/image" Target="../media/image83.png"/><Relationship Id="rId13" Type="http://schemas.microsoft.com/office/2007/relationships/hdphoto" Target="../media/hdphoto17.wdp"/><Relationship Id="rId3" Type="http://schemas.openxmlformats.org/officeDocument/2006/relationships/notesSlide" Target="../notesSlides/notesSlide60.xml"/><Relationship Id="rId7" Type="http://schemas.microsoft.com/office/2007/relationships/hdphoto" Target="../media/hdphoto15.wdp"/><Relationship Id="rId12" Type="http://schemas.openxmlformats.org/officeDocument/2006/relationships/image" Target="../media/image85.png"/><Relationship Id="rId2" Type="http://schemas.openxmlformats.org/officeDocument/2006/relationships/slideLayout" Target="../slideLayouts/slideLayout7.xml"/><Relationship Id="rId16" Type="http://schemas.openxmlformats.org/officeDocument/2006/relationships/image" Target="../media/image87.png"/><Relationship Id="rId1" Type="http://schemas.openxmlformats.org/officeDocument/2006/relationships/tags" Target="../tags/tag7.xml"/><Relationship Id="rId6" Type="http://schemas.openxmlformats.org/officeDocument/2006/relationships/image" Target="../media/image82.png"/><Relationship Id="rId11" Type="http://schemas.microsoft.com/office/2007/relationships/hdphoto" Target="../media/hdphoto6.wdp"/><Relationship Id="rId5" Type="http://schemas.openxmlformats.org/officeDocument/2006/relationships/image" Target="../media/image45.svg"/><Relationship Id="rId15" Type="http://schemas.microsoft.com/office/2007/relationships/hdphoto" Target="../media/hdphoto18.wdp"/><Relationship Id="rId10" Type="http://schemas.openxmlformats.org/officeDocument/2006/relationships/image" Target="../media/image84.png"/><Relationship Id="rId4" Type="http://schemas.openxmlformats.org/officeDocument/2006/relationships/image" Target="../media/image44.png"/><Relationship Id="rId9" Type="http://schemas.microsoft.com/office/2007/relationships/hdphoto" Target="../media/hdphoto16.wdp"/><Relationship Id="rId14" Type="http://schemas.openxmlformats.org/officeDocument/2006/relationships/image" Target="../media/image86.png"/></Relationships>
</file>

<file path=ppt/slides/_rels/slide64.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notesSlide" Target="../notesSlides/notesSlide61.xml"/><Relationship Id="rId7" Type="http://schemas.microsoft.com/office/2007/relationships/hdphoto" Target="../media/hdphoto17.wdp"/><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85.png"/><Relationship Id="rId5" Type="http://schemas.openxmlformats.org/officeDocument/2006/relationships/image" Target="../media/image45.svg"/><Relationship Id="rId10" Type="http://schemas.openxmlformats.org/officeDocument/2006/relationships/image" Target="../media/image87.png"/><Relationship Id="rId4" Type="http://schemas.openxmlformats.org/officeDocument/2006/relationships/image" Target="../media/image44.png"/><Relationship Id="rId9" Type="http://schemas.microsoft.com/office/2007/relationships/hdphoto" Target="../media/hdphoto18.wdp"/></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2.xml"/><Relationship Id="rId7" Type="http://schemas.microsoft.com/office/2007/relationships/hdphoto" Target="../media/hdphoto20.wdp"/><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image" Target="../media/image89.png"/><Relationship Id="rId5" Type="http://schemas.microsoft.com/office/2007/relationships/hdphoto" Target="../media/hdphoto19.wdp"/><Relationship Id="rId4" Type="http://schemas.openxmlformats.org/officeDocument/2006/relationships/image" Target="../media/image88.png"/></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45.svg"/></Relationships>
</file>

<file path=ppt/slides/_rels/slide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5.sv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3.xml"/><Relationship Id="rId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3045E"/>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129268FC-EA18-EA9C-7899-C924A090CB12}"/>
              </a:ext>
            </a:extLst>
          </p:cNvPr>
          <p:cNvSpPr/>
          <p:nvPr/>
        </p:nvSpPr>
        <p:spPr>
          <a:xfrm>
            <a:off x="18227038" y="-7181041"/>
            <a:ext cx="3856031" cy="4524063"/>
          </a:xfrm>
          <a:prstGeom prst="ellipse">
            <a:avLst/>
          </a:prstGeom>
          <a:solidFill>
            <a:srgbClr val="2542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AB0A1452-3F9A-C845-12DD-E9BCDB652EAD}"/>
              </a:ext>
            </a:extLst>
          </p:cNvPr>
          <p:cNvSpPr/>
          <p:nvPr/>
        </p:nvSpPr>
        <p:spPr>
          <a:xfrm>
            <a:off x="69758" y="12578919"/>
            <a:ext cx="4240743" cy="2808628"/>
          </a:xfrm>
          <a:prstGeom prst="ellipse">
            <a:avLst/>
          </a:prstGeom>
          <a:solidFill>
            <a:srgbClr val="2949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97585077-ADC2-F7A2-3B45-84110AD56CB1}"/>
              </a:ext>
            </a:extLst>
          </p:cNvPr>
          <p:cNvSpPr/>
          <p:nvPr/>
        </p:nvSpPr>
        <p:spPr>
          <a:xfrm>
            <a:off x="-5307916" y="-4073869"/>
            <a:ext cx="2954448" cy="2704558"/>
          </a:xfrm>
          <a:prstGeom prst="ellipse">
            <a:avLst/>
          </a:prstGeom>
          <a:solidFill>
            <a:srgbClr val="2949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Picture 12">
            <a:extLst>
              <a:ext uri="{FF2B5EF4-FFF2-40B4-BE49-F238E27FC236}">
                <a16:creationId xmlns:a16="http://schemas.microsoft.com/office/drawing/2014/main" id="{B28041F9-B318-428A-859E-7D6623A4C46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844618">
            <a:off x="7457642" y="12295242"/>
            <a:ext cx="3730412" cy="2819498"/>
          </a:xfrm>
          <a:prstGeom prst="rect">
            <a:avLst/>
          </a:prstGeom>
        </p:spPr>
      </p:pic>
      <p:pic>
        <p:nvPicPr>
          <p:cNvPr id="21" name="Picture 20">
            <a:extLst>
              <a:ext uri="{FF2B5EF4-FFF2-40B4-BE49-F238E27FC236}">
                <a16:creationId xmlns:a16="http://schemas.microsoft.com/office/drawing/2014/main" id="{F3185997-910C-8ACF-BDB5-6C7B5F895E99}"/>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53" b="96316" l="889" r="94556">
                        <a14:foregroundMark x1="2111" y1="2500" x2="7667" y2="8684"/>
                        <a14:foregroundMark x1="7667" y1="8684" x2="15222" y2="12763"/>
                        <a14:foregroundMark x1="15222" y1="12763" x2="9111" y2="7500"/>
                        <a14:foregroundMark x1="889" y1="1053" x2="6778" y2="6711"/>
                        <a14:foregroundMark x1="91111" y1="38553" x2="92778" y2="68816"/>
                        <a14:foregroundMark x1="92778" y1="68816" x2="90667" y2="84211"/>
                        <a14:foregroundMark x1="90667" y1="84211" x2="83222" y2="90789"/>
                        <a14:foregroundMark x1="83222" y1="90789" x2="57333" y2="92763"/>
                        <a14:foregroundMark x1="57333" y1="92763" x2="51333" y2="90789"/>
                        <a14:foregroundMark x1="51333" y1="90789" x2="50222" y2="89211"/>
                        <a14:foregroundMark x1="62889" y1="96447" x2="73111" y2="96447"/>
                        <a14:foregroundMark x1="94000" y1="51711" x2="94556" y2="81053"/>
                      </a14:backgroundRemoval>
                    </a14:imgEffect>
                  </a14:imgLayer>
                </a14:imgProps>
              </a:ext>
              <a:ext uri="{28A0092B-C50C-407E-A947-70E740481C1C}">
                <a14:useLocalDpi xmlns:a14="http://schemas.microsoft.com/office/drawing/2010/main" val="0"/>
              </a:ext>
            </a:extLst>
          </a:blip>
          <a:stretch>
            <a:fillRect/>
          </a:stretch>
        </p:blipFill>
        <p:spPr>
          <a:xfrm rot="152078">
            <a:off x="3990191" y="13199880"/>
            <a:ext cx="2525757" cy="2132861"/>
          </a:xfrm>
          <a:prstGeom prst="rect">
            <a:avLst/>
          </a:prstGeom>
        </p:spPr>
      </p:pic>
      <p:pic>
        <p:nvPicPr>
          <p:cNvPr id="19" name="Picture 18">
            <a:extLst>
              <a:ext uri="{FF2B5EF4-FFF2-40B4-BE49-F238E27FC236}">
                <a16:creationId xmlns:a16="http://schemas.microsoft.com/office/drawing/2014/main" id="{9D0C1D46-5B09-9BD4-C2EF-FA46230E9437}"/>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453" b="93035" l="10000" r="90000">
                        <a14:foregroundMark x1="44400" y1="10448" x2="57200" y2="10945"/>
                        <a14:foregroundMark x1="36000" y1="88060" x2="57200" y2="90050"/>
                        <a14:foregroundMark x1="57200" y1="90050" x2="62400" y2="88557"/>
                        <a14:foregroundMark x1="46400" y1="93035" x2="46400" y2="93035"/>
                      </a14:backgroundRemoval>
                    </a14:imgEffect>
                  </a14:imgLayer>
                </a14:imgProps>
              </a:ext>
              <a:ext uri="{28A0092B-C50C-407E-A947-70E740481C1C}">
                <a14:useLocalDpi xmlns:a14="http://schemas.microsoft.com/office/drawing/2010/main" val="0"/>
              </a:ext>
            </a:extLst>
          </a:blip>
          <a:stretch>
            <a:fillRect/>
          </a:stretch>
        </p:blipFill>
        <p:spPr>
          <a:xfrm>
            <a:off x="4412071" y="12813087"/>
            <a:ext cx="2986704" cy="2401310"/>
          </a:xfrm>
          <a:prstGeom prst="rect">
            <a:avLst/>
          </a:prstGeom>
        </p:spPr>
      </p:pic>
      <p:pic>
        <p:nvPicPr>
          <p:cNvPr id="25" name="Picture 24">
            <a:extLst>
              <a:ext uri="{FF2B5EF4-FFF2-40B4-BE49-F238E27FC236}">
                <a16:creationId xmlns:a16="http://schemas.microsoft.com/office/drawing/2014/main" id="{8DEFD161-E8B5-3292-32BD-0E300717797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0409200">
            <a:off x="6981763" y="10663190"/>
            <a:ext cx="4115978" cy="4299794"/>
          </a:xfrm>
          <a:prstGeom prst="rect">
            <a:avLst/>
          </a:prstGeom>
        </p:spPr>
      </p:pic>
      <p:pic>
        <p:nvPicPr>
          <p:cNvPr id="17" name="Picture 16">
            <a:extLst>
              <a:ext uri="{FF2B5EF4-FFF2-40B4-BE49-F238E27FC236}">
                <a16:creationId xmlns:a16="http://schemas.microsoft.com/office/drawing/2014/main" id="{FDB7F18F-F703-999B-E593-5F55DBE09ADF}"/>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3556" b="97778" l="4018" r="96429">
                        <a14:foregroundMark x1="32143" y1="6667" x2="11607" y2="31556"/>
                        <a14:foregroundMark x1="11607" y1="31556" x2="8036" y2="58222"/>
                        <a14:foregroundMark x1="8036" y1="58222" x2="16518" y2="80444"/>
                        <a14:foregroundMark x1="16518" y1="80444" x2="44196" y2="90222"/>
                        <a14:foregroundMark x1="44196" y1="90222" x2="66518" y2="90667"/>
                        <a14:foregroundMark x1="66518" y1="90667" x2="86161" y2="76444"/>
                        <a14:foregroundMark x1="86161" y1="76444" x2="90179" y2="28444"/>
                        <a14:foregroundMark x1="90179" y1="28444" x2="47768" y2="7556"/>
                        <a14:foregroundMark x1="47768" y1="7556" x2="30804" y2="7111"/>
                        <a14:foregroundMark x1="40179" y1="7111" x2="64732" y2="5778"/>
                        <a14:foregroundMark x1="64732" y1="5778" x2="78125" y2="12889"/>
                        <a14:foregroundMark x1="56696" y1="3556" x2="56696" y2="3556"/>
                        <a14:foregroundMark x1="93304" y1="32444" x2="93304" y2="32444"/>
                        <a14:foregroundMark x1="94196" y1="41333" x2="94196" y2="41333"/>
                        <a14:foregroundMark x1="95982" y1="38222" x2="96429" y2="60889"/>
                        <a14:foregroundMark x1="96429" y1="60889" x2="95089" y2="64444"/>
                        <a14:foregroundMark x1="32143" y1="92000" x2="56696" y2="94667"/>
                        <a14:foregroundMark x1="56696" y1="94667" x2="73214" y2="88889"/>
                        <a14:foregroundMark x1="50000" y1="97778" x2="50000" y2="97778"/>
                        <a14:foregroundMark x1="7589" y1="40889" x2="7589" y2="40889"/>
                        <a14:foregroundMark x1="4018" y1="42222" x2="4018" y2="42222"/>
                      </a14:backgroundRemoval>
                    </a14:imgEffect>
                  </a14:imgLayer>
                </a14:imgProps>
              </a:ext>
              <a:ext uri="{28A0092B-C50C-407E-A947-70E740481C1C}">
                <a14:useLocalDpi xmlns:a14="http://schemas.microsoft.com/office/drawing/2010/main" val="0"/>
              </a:ext>
            </a:extLst>
          </a:blip>
          <a:stretch>
            <a:fillRect/>
          </a:stretch>
        </p:blipFill>
        <p:spPr>
          <a:xfrm rot="5044841">
            <a:off x="18336104" y="8337278"/>
            <a:ext cx="2133600" cy="2143125"/>
          </a:xfrm>
          <a:prstGeom prst="rect">
            <a:avLst/>
          </a:prstGeom>
        </p:spPr>
      </p:pic>
      <p:pic>
        <p:nvPicPr>
          <p:cNvPr id="27" name="Picture 26">
            <a:extLst>
              <a:ext uri="{FF2B5EF4-FFF2-40B4-BE49-F238E27FC236}">
                <a16:creationId xmlns:a16="http://schemas.microsoft.com/office/drawing/2014/main" id="{442F7645-0323-A9A5-F16B-3C430461CD9C}"/>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foregroundMark x1="41220" y1="16736" x2="26098" y2="19087"/>
                        <a14:foregroundMark x1="26098" y1="19087" x2="38902" y2="21715"/>
                        <a14:foregroundMark x1="38902" y1="21715" x2="30610" y2="18949"/>
                        <a14:foregroundMark x1="40244" y1="15491" x2="28415" y2="19087"/>
                        <a14:foregroundMark x1="70122" y1="51591" x2="71951" y2="64039"/>
                        <a14:foregroundMark x1="71951" y1="64039" x2="70976" y2="67497"/>
                        <a14:foregroundMark x1="84268" y1="53804" x2="81585" y2="64315"/>
                        <a14:foregroundMark x1="81585" y1="64315" x2="75488" y2="71508"/>
                        <a14:foregroundMark x1="75488" y1="71508" x2="53780" y2="81051"/>
                        <a14:foregroundMark x1="31308" y1="86034" x2="31888" y2="86124"/>
                        <a14:foregroundMark x1="26829" y1="85339" x2="27841" y2="85496"/>
                        <a14:foregroundMark x1="27439" y1="86030" x2="28245" y2="86238"/>
                        <a14:foregroundMark x1="43373" y1="87608" x2="60889" y2="83606"/>
                        <a14:foregroundMark x1="78642" y1="74347" x2="85122" y2="64869"/>
                        <a14:foregroundMark x1="80488" y1="33610" x2="82073" y2="42185"/>
                        <a14:backgroundMark x1="30854" y1="87828" x2="42317" y2="89350"/>
                        <a14:backgroundMark x1="62561" y1="85339" x2="77195" y2="78838"/>
                        <a14:backgroundMark x1="77195" y1="78838" x2="77805" y2="78700"/>
                        <a14:backgroundMark x1="68415" y1="79391" x2="60732" y2="83402"/>
                        <a14:backgroundMark x1="74146" y1="77870" x2="78902" y2="76487"/>
                        <a14:backgroundMark x1="30488" y1="86722" x2="30488" y2="86722"/>
                        <a14:backgroundMark x1="31098" y1="87137" x2="28659" y2="86999"/>
                        <a14:backgroundMark x1="31829" y1="87275" x2="30366" y2="86307"/>
                      </a14:backgroundRemoval>
                    </a14:imgEffect>
                  </a14:imgLayer>
                </a14:imgProps>
              </a:ext>
              <a:ext uri="{28A0092B-C50C-407E-A947-70E740481C1C}">
                <a14:useLocalDpi xmlns:a14="http://schemas.microsoft.com/office/drawing/2010/main" val="0"/>
              </a:ext>
            </a:extLst>
          </a:blip>
          <a:stretch>
            <a:fillRect/>
          </a:stretch>
        </p:blipFill>
        <p:spPr>
          <a:xfrm rot="18716964">
            <a:off x="5131472" y="10743957"/>
            <a:ext cx="1656969" cy="1460962"/>
          </a:xfrm>
          <a:prstGeom prst="rect">
            <a:avLst/>
          </a:prstGeom>
        </p:spPr>
      </p:pic>
      <p:pic>
        <p:nvPicPr>
          <p:cNvPr id="31" name="Picture 30">
            <a:extLst>
              <a:ext uri="{FF2B5EF4-FFF2-40B4-BE49-F238E27FC236}">
                <a16:creationId xmlns:a16="http://schemas.microsoft.com/office/drawing/2014/main" id="{363FFD36-BF18-2DA8-5851-8922702A3AC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9064313">
            <a:off x="10399974" y="18015621"/>
            <a:ext cx="3584051" cy="2708876"/>
          </a:xfrm>
          <a:prstGeom prst="rect">
            <a:avLst/>
          </a:prstGeom>
        </p:spPr>
      </p:pic>
      <p:pic>
        <p:nvPicPr>
          <p:cNvPr id="28" name="Picture 27">
            <a:extLst>
              <a:ext uri="{FF2B5EF4-FFF2-40B4-BE49-F238E27FC236}">
                <a16:creationId xmlns:a16="http://schemas.microsoft.com/office/drawing/2014/main" id="{B4A3ACCB-5BDB-A2BE-36C7-14F950A59488}"/>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foregroundMark x1="41220" y1="16736" x2="26098" y2="19087"/>
                        <a14:foregroundMark x1="26098" y1="19087" x2="38902" y2="21715"/>
                        <a14:foregroundMark x1="38902" y1="21715" x2="30610" y2="18949"/>
                        <a14:foregroundMark x1="40244" y1="15491" x2="28415" y2="19087"/>
                        <a14:foregroundMark x1="70122" y1="51591" x2="71951" y2="64039"/>
                        <a14:foregroundMark x1="71951" y1="64039" x2="70976" y2="67497"/>
                        <a14:foregroundMark x1="84268" y1="53804" x2="81585" y2="64315"/>
                        <a14:foregroundMark x1="81585" y1="64315" x2="75488" y2="71508"/>
                        <a14:foregroundMark x1="75488" y1="71508" x2="53780" y2="81051"/>
                        <a14:foregroundMark x1="31308" y1="86034" x2="31888" y2="86124"/>
                        <a14:foregroundMark x1="26829" y1="85339" x2="27841" y2="85496"/>
                        <a14:foregroundMark x1="27439" y1="86030" x2="28245" y2="86238"/>
                        <a14:foregroundMark x1="43373" y1="87608" x2="60889" y2="83606"/>
                        <a14:foregroundMark x1="78642" y1="74347" x2="85122" y2="64869"/>
                        <a14:foregroundMark x1="80488" y1="33610" x2="82073" y2="42185"/>
                        <a14:backgroundMark x1="30854" y1="87828" x2="42317" y2="89350"/>
                        <a14:backgroundMark x1="62561" y1="85339" x2="77195" y2="78838"/>
                        <a14:backgroundMark x1="77195" y1="78838" x2="77805" y2="78700"/>
                        <a14:backgroundMark x1="68415" y1="79391" x2="60732" y2="83402"/>
                        <a14:backgroundMark x1="74146" y1="77870" x2="78902" y2="76487"/>
                        <a14:backgroundMark x1="30488" y1="86722" x2="30488" y2="86722"/>
                        <a14:backgroundMark x1="31098" y1="87137" x2="28659" y2="86999"/>
                        <a14:backgroundMark x1="31829" y1="87275" x2="30366" y2="86307"/>
                      </a14:backgroundRemoval>
                    </a14:imgEffect>
                  </a14:imgLayer>
                </a14:imgProps>
              </a:ext>
              <a:ext uri="{28A0092B-C50C-407E-A947-70E740481C1C}">
                <a14:useLocalDpi xmlns:a14="http://schemas.microsoft.com/office/drawing/2010/main" val="0"/>
              </a:ext>
            </a:extLst>
          </a:blip>
          <a:stretch>
            <a:fillRect/>
          </a:stretch>
        </p:blipFill>
        <p:spPr>
          <a:xfrm rot="3079419">
            <a:off x="18175904" y="13546067"/>
            <a:ext cx="1060841" cy="935351"/>
          </a:xfrm>
          <a:prstGeom prst="rect">
            <a:avLst/>
          </a:prstGeom>
        </p:spPr>
      </p:pic>
      <p:pic>
        <p:nvPicPr>
          <p:cNvPr id="11" name="Picture 10">
            <a:extLst>
              <a:ext uri="{FF2B5EF4-FFF2-40B4-BE49-F238E27FC236}">
                <a16:creationId xmlns:a16="http://schemas.microsoft.com/office/drawing/2014/main" id="{FD59DB16-7489-B884-F1AE-AF886CB5DE62}"/>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foregroundMark x1="57031" y1="39509" x2="57031" y2="39509"/>
                        <a14:backgroundMark x1="41797" y1="72433" x2="41797" y2="72433"/>
                        <a14:backgroundMark x1="43516" y1="73103" x2="43516" y2="73103"/>
                        <a14:backgroundMark x1="43672" y1="73326" x2="54844" y2="74107"/>
                        <a14:backgroundMark x1="54844" y1="74107" x2="57500" y2="72991"/>
                        <a14:backgroundMark x1="43750" y1="73438" x2="55625" y2="73884"/>
                        <a14:backgroundMark x1="55625" y1="73884" x2="56719" y2="73326"/>
                      </a14:backgroundRemoval>
                    </a14:imgEffect>
                  </a14:imgLayer>
                </a14:imgProps>
              </a:ext>
              <a:ext uri="{28A0092B-C50C-407E-A947-70E740481C1C}">
                <a14:useLocalDpi xmlns:a14="http://schemas.microsoft.com/office/drawing/2010/main" val="0"/>
              </a:ext>
            </a:extLst>
          </a:blip>
          <a:stretch>
            <a:fillRect/>
          </a:stretch>
        </p:blipFill>
        <p:spPr>
          <a:xfrm rot="14025491">
            <a:off x="1781014" y="-17943259"/>
            <a:ext cx="11213262" cy="7849283"/>
          </a:xfrm>
          <a:prstGeom prst="rect">
            <a:avLst/>
          </a:prstGeom>
        </p:spPr>
      </p:pic>
      <p:pic>
        <p:nvPicPr>
          <p:cNvPr id="29" name="Picture 28">
            <a:extLst>
              <a:ext uri="{FF2B5EF4-FFF2-40B4-BE49-F238E27FC236}">
                <a16:creationId xmlns:a16="http://schemas.microsoft.com/office/drawing/2014/main" id="{10FDEBBC-FE1D-882E-98E6-098AC49C6F4B}"/>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foregroundMark x1="41220" y1="16736" x2="26098" y2="19087"/>
                        <a14:foregroundMark x1="26098" y1="19087" x2="38902" y2="21715"/>
                        <a14:foregroundMark x1="38902" y1="21715" x2="30610" y2="18949"/>
                        <a14:foregroundMark x1="40244" y1="15491" x2="28415" y2="19087"/>
                        <a14:foregroundMark x1="70122" y1="51591" x2="71951" y2="64039"/>
                        <a14:foregroundMark x1="71951" y1="64039" x2="70976" y2="67497"/>
                        <a14:foregroundMark x1="84268" y1="53804" x2="81585" y2="64315"/>
                        <a14:foregroundMark x1="81585" y1="64315" x2="75488" y2="71508"/>
                        <a14:foregroundMark x1="75488" y1="71508" x2="53780" y2="81051"/>
                        <a14:foregroundMark x1="31308" y1="86034" x2="31888" y2="86124"/>
                        <a14:foregroundMark x1="26829" y1="85339" x2="27841" y2="85496"/>
                        <a14:foregroundMark x1="27439" y1="86030" x2="28245" y2="86238"/>
                        <a14:foregroundMark x1="43373" y1="87608" x2="60889" y2="83606"/>
                        <a14:foregroundMark x1="78642" y1="74347" x2="85122" y2="64869"/>
                        <a14:foregroundMark x1="80488" y1="33610" x2="82073" y2="42185"/>
                        <a14:backgroundMark x1="30854" y1="87828" x2="42317" y2="89350"/>
                        <a14:backgroundMark x1="62561" y1="85339" x2="77195" y2="78838"/>
                        <a14:backgroundMark x1="77195" y1="78838" x2="77805" y2="78700"/>
                        <a14:backgroundMark x1="68415" y1="79391" x2="60732" y2="83402"/>
                        <a14:backgroundMark x1="74146" y1="77870" x2="78902" y2="76487"/>
                        <a14:backgroundMark x1="30488" y1="86722" x2="30488" y2="86722"/>
                        <a14:backgroundMark x1="31098" y1="87137" x2="28659" y2="86999"/>
                        <a14:backgroundMark x1="31829" y1="87275" x2="30366" y2="86307"/>
                      </a14:backgroundRemoval>
                    </a14:imgEffect>
                  </a14:imgLayer>
                </a14:imgProps>
              </a:ext>
              <a:ext uri="{28A0092B-C50C-407E-A947-70E740481C1C}">
                <a14:useLocalDpi xmlns:a14="http://schemas.microsoft.com/office/drawing/2010/main" val="0"/>
              </a:ext>
            </a:extLst>
          </a:blip>
          <a:stretch>
            <a:fillRect/>
          </a:stretch>
        </p:blipFill>
        <p:spPr>
          <a:xfrm rot="20948289">
            <a:off x="5477967" y="14059917"/>
            <a:ext cx="828683" cy="730656"/>
          </a:xfrm>
          <a:prstGeom prst="rect">
            <a:avLst/>
          </a:prstGeom>
        </p:spPr>
      </p:pic>
      <p:pic>
        <p:nvPicPr>
          <p:cNvPr id="34" name="Picture 33">
            <a:extLst>
              <a:ext uri="{FF2B5EF4-FFF2-40B4-BE49-F238E27FC236}">
                <a16:creationId xmlns:a16="http://schemas.microsoft.com/office/drawing/2014/main" id="{ACF8E468-1D1B-072D-D968-61DD80A124FA}"/>
              </a:ext>
            </a:extLst>
          </p:cNvPr>
          <p:cNvPicPr>
            <a:picLocks noChangeAspect="1"/>
          </p:cNvPicPr>
          <p:nvPr/>
        </p:nvPicPr>
        <p:blipFill>
          <a:blip r:embed="rId17">
            <a:extLst>
              <a:ext uri="{BEBA8EAE-BF5A-486C-A8C5-ECC9F3942E4B}">
                <a14:imgProps xmlns:a14="http://schemas.microsoft.com/office/drawing/2010/main">
                  <a14:imgLayer r:embed="rId7">
                    <a14:imgEffect>
                      <a14:backgroundRemoval t="1974" b="95132" l="1556" r="97111">
                        <a14:foregroundMark x1="1556" y1="2105" x2="14556" y2="10921"/>
                        <a14:foregroundMark x1="14556" y1="10921" x2="17444" y2="11711"/>
                        <a14:foregroundMark x1="51333" y1="90263" x2="58111" y2="92763"/>
                        <a14:foregroundMark x1="58111" y1="92763" x2="74889" y2="93421"/>
                        <a14:foregroundMark x1="74889" y1="93421" x2="80889" y2="92895"/>
                        <a14:foregroundMark x1="80889" y1="92895" x2="88556" y2="89211"/>
                        <a14:foregroundMark x1="88556" y1="89211" x2="93778" y2="77895"/>
                        <a14:foregroundMark x1="93778" y1="77895" x2="93222" y2="52368"/>
                        <a14:foregroundMark x1="93222" y1="52368" x2="88444" y2="38158"/>
                        <a14:foregroundMark x1="58111" y1="94079" x2="72333" y2="95132"/>
                        <a14:foregroundMark x1="72333" y1="95132" x2="78444" y2="94474"/>
                        <a14:foregroundMark x1="96111" y1="58158" x2="97111" y2="76316"/>
                        <a14:foregroundMark x1="97111" y1="76316" x2="96000" y2="81053"/>
                      </a14:backgroundRemoval>
                    </a14:imgEffect>
                  </a14:imgLayer>
                </a14:imgProps>
              </a:ext>
              <a:ext uri="{28A0092B-C50C-407E-A947-70E740481C1C}">
                <a14:useLocalDpi xmlns:a14="http://schemas.microsoft.com/office/drawing/2010/main" val="0"/>
              </a:ext>
            </a:extLst>
          </a:blip>
          <a:stretch>
            <a:fillRect/>
          </a:stretch>
        </p:blipFill>
        <p:spPr>
          <a:xfrm rot="10800000">
            <a:off x="-2322605" y="7632369"/>
            <a:ext cx="2404318" cy="2030313"/>
          </a:xfrm>
          <a:prstGeom prst="rect">
            <a:avLst/>
          </a:prstGeom>
        </p:spPr>
      </p:pic>
      <p:pic>
        <p:nvPicPr>
          <p:cNvPr id="35" name="Picture 34">
            <a:extLst>
              <a:ext uri="{FF2B5EF4-FFF2-40B4-BE49-F238E27FC236}">
                <a16:creationId xmlns:a16="http://schemas.microsoft.com/office/drawing/2014/main" id="{C99193AF-40E5-D8ED-89A4-B9905F67513B}"/>
              </a:ext>
            </a:extLst>
          </p:cNvPr>
          <p:cNvPicPr>
            <a:picLocks noChangeAspect="1"/>
          </p:cNvPicPr>
          <p:nvPr/>
        </p:nvPicPr>
        <p:blipFill>
          <a:blip r:embed="rId17">
            <a:extLst>
              <a:ext uri="{BEBA8EAE-BF5A-486C-A8C5-ECC9F3942E4B}">
                <a14:imgProps xmlns:a14="http://schemas.microsoft.com/office/drawing/2010/main">
                  <a14:imgLayer r:embed="rId7">
                    <a14:imgEffect>
                      <a14:backgroundRemoval t="1974" b="95132" l="1556" r="97111">
                        <a14:foregroundMark x1="1556" y1="2105" x2="14556" y2="10921"/>
                        <a14:foregroundMark x1="14556" y1="10921" x2="17444" y2="11711"/>
                        <a14:foregroundMark x1="51333" y1="90263" x2="58111" y2="92763"/>
                        <a14:foregroundMark x1="58111" y1="92763" x2="74889" y2="93421"/>
                        <a14:foregroundMark x1="74889" y1="93421" x2="80889" y2="92895"/>
                        <a14:foregroundMark x1="80889" y1="92895" x2="88556" y2="89211"/>
                        <a14:foregroundMark x1="88556" y1="89211" x2="93778" y2="77895"/>
                        <a14:foregroundMark x1="93778" y1="77895" x2="93222" y2="52368"/>
                        <a14:foregroundMark x1="93222" y1="52368" x2="88444" y2="38158"/>
                        <a14:foregroundMark x1="58111" y1="94079" x2="72333" y2="95132"/>
                        <a14:foregroundMark x1="72333" y1="95132" x2="78444" y2="94474"/>
                        <a14:foregroundMark x1="96111" y1="58158" x2="97111" y2="76316"/>
                        <a14:foregroundMark x1="97111" y1="76316" x2="96000" y2="81053"/>
                      </a14:backgroundRemoval>
                    </a14:imgEffect>
                  </a14:imgLayer>
                </a14:imgProps>
              </a:ext>
              <a:ext uri="{28A0092B-C50C-407E-A947-70E740481C1C}">
                <a14:useLocalDpi xmlns:a14="http://schemas.microsoft.com/office/drawing/2010/main" val="0"/>
              </a:ext>
            </a:extLst>
          </a:blip>
          <a:stretch>
            <a:fillRect/>
          </a:stretch>
        </p:blipFill>
        <p:spPr>
          <a:xfrm rot="810723">
            <a:off x="-2302458" y="3135090"/>
            <a:ext cx="601442" cy="507884"/>
          </a:xfrm>
          <a:prstGeom prst="rect">
            <a:avLst/>
          </a:prstGeom>
        </p:spPr>
      </p:pic>
      <p:pic>
        <p:nvPicPr>
          <p:cNvPr id="36" name="Picture 35">
            <a:extLst>
              <a:ext uri="{FF2B5EF4-FFF2-40B4-BE49-F238E27FC236}">
                <a16:creationId xmlns:a16="http://schemas.microsoft.com/office/drawing/2014/main" id="{AC1EC718-D53B-12C9-8A2B-6565107ED029}"/>
              </a:ext>
            </a:extLst>
          </p:cNvPr>
          <p:cNvPicPr>
            <a:picLocks noChangeAspect="1"/>
          </p:cNvPicPr>
          <p:nvPr/>
        </p:nvPicPr>
        <p:blipFill>
          <a:blip r:embed="rId17">
            <a:extLst>
              <a:ext uri="{BEBA8EAE-BF5A-486C-A8C5-ECC9F3942E4B}">
                <a14:imgProps xmlns:a14="http://schemas.microsoft.com/office/drawing/2010/main">
                  <a14:imgLayer r:embed="rId7">
                    <a14:imgEffect>
                      <a14:backgroundRemoval t="1974" b="95132" l="1556" r="97111">
                        <a14:foregroundMark x1="1556" y1="2105" x2="14556" y2="10921"/>
                        <a14:foregroundMark x1="14556" y1="10921" x2="17444" y2="11711"/>
                        <a14:foregroundMark x1="51333" y1="90263" x2="58111" y2="92763"/>
                        <a14:foregroundMark x1="58111" y1="92763" x2="74889" y2="93421"/>
                        <a14:foregroundMark x1="74889" y1="93421" x2="80889" y2="92895"/>
                        <a14:foregroundMark x1="80889" y1="92895" x2="88556" y2="89211"/>
                        <a14:foregroundMark x1="88556" y1="89211" x2="93778" y2="77895"/>
                        <a14:foregroundMark x1="93778" y1="77895" x2="93222" y2="52368"/>
                        <a14:foregroundMark x1="93222" y1="52368" x2="88444" y2="38158"/>
                        <a14:foregroundMark x1="58111" y1="94079" x2="72333" y2="95132"/>
                        <a14:foregroundMark x1="72333" y1="95132" x2="78444" y2="94474"/>
                        <a14:foregroundMark x1="96111" y1="58158" x2="97111" y2="76316"/>
                        <a14:foregroundMark x1="97111" y1="76316" x2="96000" y2="81053"/>
                      </a14:backgroundRemoval>
                    </a14:imgEffect>
                  </a14:imgLayer>
                </a14:imgProps>
              </a:ext>
              <a:ext uri="{28A0092B-C50C-407E-A947-70E740481C1C}">
                <a14:useLocalDpi xmlns:a14="http://schemas.microsoft.com/office/drawing/2010/main" val="0"/>
              </a:ext>
            </a:extLst>
          </a:blip>
          <a:stretch>
            <a:fillRect/>
          </a:stretch>
        </p:blipFill>
        <p:spPr>
          <a:xfrm rot="6750121">
            <a:off x="5334114" y="-1265406"/>
            <a:ext cx="516161" cy="435869"/>
          </a:xfrm>
          <a:prstGeom prst="rect">
            <a:avLst/>
          </a:prstGeom>
        </p:spPr>
      </p:pic>
      <p:pic>
        <p:nvPicPr>
          <p:cNvPr id="37" name="Picture 36">
            <a:extLst>
              <a:ext uri="{FF2B5EF4-FFF2-40B4-BE49-F238E27FC236}">
                <a16:creationId xmlns:a16="http://schemas.microsoft.com/office/drawing/2014/main" id="{B041A3D7-0F79-0CBE-FDA3-036464921B08}"/>
              </a:ext>
            </a:extLst>
          </p:cNvPr>
          <p:cNvPicPr>
            <a:picLocks noChangeAspect="1"/>
          </p:cNvPicPr>
          <p:nvPr/>
        </p:nvPicPr>
        <p:blipFill>
          <a:blip r:embed="rId17">
            <a:extLst>
              <a:ext uri="{BEBA8EAE-BF5A-486C-A8C5-ECC9F3942E4B}">
                <a14:imgProps xmlns:a14="http://schemas.microsoft.com/office/drawing/2010/main">
                  <a14:imgLayer r:embed="rId7">
                    <a14:imgEffect>
                      <a14:backgroundRemoval t="1974" b="95132" l="1556" r="97111">
                        <a14:foregroundMark x1="1556" y1="2105" x2="14556" y2="10921"/>
                        <a14:foregroundMark x1="14556" y1="10921" x2="17444" y2="11711"/>
                        <a14:foregroundMark x1="51333" y1="90263" x2="58111" y2="92763"/>
                        <a14:foregroundMark x1="58111" y1="92763" x2="74889" y2="93421"/>
                        <a14:foregroundMark x1="74889" y1="93421" x2="80889" y2="92895"/>
                        <a14:foregroundMark x1="80889" y1="92895" x2="88556" y2="89211"/>
                        <a14:foregroundMark x1="88556" y1="89211" x2="93778" y2="77895"/>
                        <a14:foregroundMark x1="93778" y1="77895" x2="93222" y2="52368"/>
                        <a14:foregroundMark x1="93222" y1="52368" x2="88444" y2="38158"/>
                        <a14:foregroundMark x1="58111" y1="94079" x2="72333" y2="95132"/>
                        <a14:foregroundMark x1="72333" y1="95132" x2="78444" y2="94474"/>
                        <a14:foregroundMark x1="96111" y1="58158" x2="97111" y2="76316"/>
                        <a14:foregroundMark x1="97111" y1="76316" x2="96000" y2="81053"/>
                      </a14:backgroundRemoval>
                    </a14:imgEffect>
                  </a14:imgLayer>
                </a14:imgProps>
              </a:ext>
              <a:ext uri="{28A0092B-C50C-407E-A947-70E740481C1C}">
                <a14:useLocalDpi xmlns:a14="http://schemas.microsoft.com/office/drawing/2010/main" val="0"/>
              </a:ext>
            </a:extLst>
          </a:blip>
          <a:stretch>
            <a:fillRect/>
          </a:stretch>
        </p:blipFill>
        <p:spPr>
          <a:xfrm rot="5646190">
            <a:off x="1919665" y="8045344"/>
            <a:ext cx="454445" cy="383753"/>
          </a:xfrm>
          <a:prstGeom prst="rect">
            <a:avLst/>
          </a:prstGeom>
        </p:spPr>
      </p:pic>
      <p:pic>
        <p:nvPicPr>
          <p:cNvPr id="41" name="Picture 40">
            <a:extLst>
              <a:ext uri="{FF2B5EF4-FFF2-40B4-BE49-F238E27FC236}">
                <a16:creationId xmlns:a16="http://schemas.microsoft.com/office/drawing/2014/main" id="{D5C3E3E5-5F58-15AF-DB69-FDA2F383C547}"/>
              </a:ext>
            </a:extLst>
          </p:cNvPr>
          <p:cNvPicPr>
            <a:picLocks noChangeAspect="1"/>
          </p:cNvPicPr>
          <p:nvPr/>
        </p:nvPicPr>
        <p:blipFill>
          <a:blip r:embed="rId18">
            <a:extLst>
              <a:ext uri="{BEBA8EAE-BF5A-486C-A8C5-ECC9F3942E4B}">
                <a14:imgProps xmlns:a14="http://schemas.microsoft.com/office/drawing/2010/main">
                  <a14:imgLayer r:embed="rId12">
                    <a14:imgEffect>
                      <a14:backgroundRemoval t="2667" b="94667" l="5357" r="94643">
                        <a14:foregroundMark x1="30357" y1="8444" x2="12946" y2="30222"/>
                        <a14:foregroundMark x1="12946" y1="30222" x2="6696" y2="54222"/>
                        <a14:foregroundMark x1="6696" y1="54222" x2="14732" y2="76000"/>
                        <a14:foregroundMark x1="14732" y1="76000" x2="36607" y2="88000"/>
                        <a14:foregroundMark x1="36607" y1="88000" x2="59821" y2="91111"/>
                        <a14:foregroundMark x1="59821" y1="91111" x2="81250" y2="80889"/>
                        <a14:foregroundMark x1="81250" y1="80889" x2="92857" y2="58667"/>
                        <a14:foregroundMark x1="92857" y1="58667" x2="93750" y2="33778"/>
                        <a14:foregroundMark x1="93750" y1="33778" x2="72321" y2="14222"/>
                        <a14:foregroundMark x1="72321" y1="14222" x2="28125" y2="8000"/>
                        <a14:foregroundMark x1="40179" y1="6222" x2="65179" y2="5778"/>
                        <a14:foregroundMark x1="65179" y1="5778" x2="70982" y2="7556"/>
                        <a14:foregroundMark x1="64732" y1="3556" x2="36161" y2="3111"/>
                        <a14:foregroundMark x1="92411" y1="28889" x2="95089" y2="58222"/>
                        <a14:foregroundMark x1="95089" y1="58222" x2="87946" y2="80889"/>
                        <a14:foregroundMark x1="87946" y1="80889" x2="86607" y2="82222"/>
                        <a14:foregroundMark x1="29911" y1="90222" x2="54464" y2="95111"/>
                        <a14:foregroundMark x1="54464" y1="95111" x2="75000" y2="92000"/>
                        <a14:foregroundMark x1="7143" y1="33333" x2="5357" y2="59111"/>
                        <a14:foregroundMark x1="5357" y1="59111" x2="6696" y2="64000"/>
                      </a14:backgroundRemoval>
                    </a14:imgEffect>
                  </a14:imgLayer>
                </a14:imgProps>
              </a:ext>
              <a:ext uri="{28A0092B-C50C-407E-A947-70E740481C1C}">
                <a14:useLocalDpi xmlns:a14="http://schemas.microsoft.com/office/drawing/2010/main" val="0"/>
              </a:ext>
            </a:extLst>
          </a:blip>
          <a:stretch>
            <a:fillRect/>
          </a:stretch>
        </p:blipFill>
        <p:spPr>
          <a:xfrm>
            <a:off x="1162432" y="-2656978"/>
            <a:ext cx="2133600" cy="2143125"/>
          </a:xfrm>
          <a:prstGeom prst="rect">
            <a:avLst/>
          </a:prstGeom>
        </p:spPr>
      </p:pic>
      <p:pic>
        <p:nvPicPr>
          <p:cNvPr id="43" name="Picture 42">
            <a:extLst>
              <a:ext uri="{FF2B5EF4-FFF2-40B4-BE49-F238E27FC236}">
                <a16:creationId xmlns:a16="http://schemas.microsoft.com/office/drawing/2014/main" id="{9A58922F-08F3-24BA-AEE2-BC59C7EB7C68}"/>
              </a:ext>
            </a:extLst>
          </p:cNvPr>
          <p:cNvPicPr>
            <a:picLocks noChangeAspect="1"/>
          </p:cNvPicPr>
          <p:nvPr/>
        </p:nvPicPr>
        <p:blipFill>
          <a:blip r:embed="rId19">
            <a:extLst>
              <a:ext uri="{BEBA8EAE-BF5A-486C-A8C5-ECC9F3942E4B}">
                <a14:imgProps xmlns:a14="http://schemas.microsoft.com/office/drawing/2010/main">
                  <a14:imgLayer r:embed="rId5">
                    <a14:imgEffect>
                      <a14:backgroundRemoval t="10000" b="90000" l="10000" r="90000">
                        <a14:backgroundMark x1="24419" y1="72821" x2="48450" y2="26667"/>
                        <a14:backgroundMark x1="48450" y1="26667" x2="40698" y2="36410"/>
                        <a14:backgroundMark x1="37597" y1="52821" x2="37597" y2="52821"/>
                        <a14:backgroundMark x1="48450" y1="31282" x2="55039" y2="13333"/>
                        <a14:backgroundMark x1="56202" y1="18462" x2="54264" y2="10769"/>
                      </a14:backgroundRemoval>
                    </a14:imgEffect>
                  </a14:imgLayer>
                </a14:imgProps>
              </a:ext>
              <a:ext uri="{28A0092B-C50C-407E-A947-70E740481C1C}">
                <a14:useLocalDpi xmlns:a14="http://schemas.microsoft.com/office/drawing/2010/main" val="0"/>
              </a:ext>
            </a:extLst>
          </a:blip>
          <a:stretch>
            <a:fillRect/>
          </a:stretch>
        </p:blipFill>
        <p:spPr>
          <a:xfrm rot="5089314">
            <a:off x="-1946632" y="6058064"/>
            <a:ext cx="3049674" cy="2304986"/>
          </a:xfrm>
          <a:prstGeom prst="rect">
            <a:avLst/>
          </a:prstGeom>
        </p:spPr>
      </p:pic>
      <p:sp>
        <p:nvSpPr>
          <p:cNvPr id="12" name="TextBox 11">
            <a:extLst>
              <a:ext uri="{FF2B5EF4-FFF2-40B4-BE49-F238E27FC236}">
                <a16:creationId xmlns:a16="http://schemas.microsoft.com/office/drawing/2014/main" id="{565F58ED-7955-277A-AE35-EF9252D278D3}"/>
              </a:ext>
            </a:extLst>
          </p:cNvPr>
          <p:cNvSpPr txBox="1"/>
          <p:nvPr/>
        </p:nvSpPr>
        <p:spPr>
          <a:xfrm>
            <a:off x="2443870" y="2382770"/>
            <a:ext cx="7032171" cy="1323439"/>
          </a:xfrm>
          <a:prstGeom prst="rect">
            <a:avLst/>
          </a:prstGeom>
          <a:noFill/>
        </p:spPr>
        <p:txBody>
          <a:bodyPr wrap="square" rtlCol="0">
            <a:spAutoFit/>
          </a:bodyPr>
          <a:lstStyle/>
          <a:p>
            <a:pPr algn="ctr"/>
            <a:r>
              <a:rPr lang="en-GB" sz="8000" dirty="0">
                <a:solidFill>
                  <a:srgbClr val="F1D00A"/>
                </a:solidFill>
                <a:latin typeface="ShellBold" panose="00000800000000000000" pitchFamily="50" charset="0"/>
              </a:rPr>
              <a:t>WELCOME</a:t>
            </a:r>
          </a:p>
        </p:txBody>
      </p:sp>
      <p:pic>
        <p:nvPicPr>
          <p:cNvPr id="2" name="Graphic 1" descr="Bubbles with solid fill">
            <a:extLst>
              <a:ext uri="{FF2B5EF4-FFF2-40B4-BE49-F238E27FC236}">
                <a16:creationId xmlns:a16="http://schemas.microsoft.com/office/drawing/2014/main" id="{FD77550F-7618-B810-BF9D-D53E6327425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rot="18904803">
            <a:off x="9385114" y="2981797"/>
            <a:ext cx="5316160" cy="5316160"/>
          </a:xfrm>
          <a:prstGeom prst="rect">
            <a:avLst/>
          </a:prstGeom>
        </p:spPr>
      </p:pic>
      <p:pic>
        <p:nvPicPr>
          <p:cNvPr id="3" name="Graphic 2" descr="Bubbles with solid fill">
            <a:extLst>
              <a:ext uri="{FF2B5EF4-FFF2-40B4-BE49-F238E27FC236}">
                <a16:creationId xmlns:a16="http://schemas.microsoft.com/office/drawing/2014/main" id="{10B5B014-56DF-742D-8BF5-F514714B9B2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rot="18733054">
            <a:off x="-2513701" y="-777292"/>
            <a:ext cx="5316160" cy="5316160"/>
          </a:xfrm>
          <a:prstGeom prst="rect">
            <a:avLst/>
          </a:prstGeom>
        </p:spPr>
      </p:pic>
      <p:sp>
        <p:nvSpPr>
          <p:cNvPr id="7" name="TextBox 6">
            <a:extLst>
              <a:ext uri="{FF2B5EF4-FFF2-40B4-BE49-F238E27FC236}">
                <a16:creationId xmlns:a16="http://schemas.microsoft.com/office/drawing/2014/main" id="{150A264D-C979-5E95-FA19-9C582449B0C0}"/>
              </a:ext>
            </a:extLst>
          </p:cNvPr>
          <p:cNvSpPr txBox="1"/>
          <p:nvPr/>
        </p:nvSpPr>
        <p:spPr>
          <a:xfrm>
            <a:off x="2492089" y="3741324"/>
            <a:ext cx="7032171" cy="954107"/>
          </a:xfrm>
          <a:prstGeom prst="rect">
            <a:avLst/>
          </a:prstGeom>
          <a:noFill/>
        </p:spPr>
        <p:txBody>
          <a:bodyPr wrap="square" rtlCol="0">
            <a:spAutoFit/>
          </a:bodyPr>
          <a:lstStyle/>
          <a:p>
            <a:pPr algn="ctr"/>
            <a:r>
              <a:rPr lang="en-GB" sz="2800" dirty="0">
                <a:solidFill>
                  <a:srgbClr val="F1D00A"/>
                </a:solidFill>
                <a:latin typeface="ShellBold" panose="00000800000000000000" pitchFamily="50" charset="0"/>
              </a:rPr>
              <a:t>Codebasics Resume Project Challenge #6</a:t>
            </a:r>
          </a:p>
        </p:txBody>
      </p:sp>
    </p:spTree>
    <p:custDataLst>
      <p:tags r:id="rId1"/>
    </p:custDataLst>
    <p:extLst>
      <p:ext uri="{BB962C8B-B14F-4D97-AF65-F5344CB8AC3E}">
        <p14:creationId xmlns:p14="http://schemas.microsoft.com/office/powerpoint/2010/main" val="2404272155"/>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CFDC3CD-E2DB-EE6D-B3FC-BD81227C5D1B}"/>
              </a:ext>
            </a:extLst>
          </p:cNvPr>
          <p:cNvGrpSpPr/>
          <p:nvPr/>
        </p:nvGrpSpPr>
        <p:grpSpPr>
          <a:xfrm>
            <a:off x="-6303" y="398053"/>
            <a:ext cx="9932734" cy="801140"/>
            <a:chOff x="-6303" y="398053"/>
            <a:chExt cx="9932734" cy="801140"/>
          </a:xfrm>
        </p:grpSpPr>
        <p:sp>
          <p:nvSpPr>
            <p:cNvPr id="2" name="Rectangle 1">
              <a:extLst>
                <a:ext uri="{FF2B5EF4-FFF2-40B4-BE49-F238E27FC236}">
                  <a16:creationId xmlns:a16="http://schemas.microsoft.com/office/drawing/2014/main" id="{E9746A55-B8CE-F121-AB8B-1B02098B18CF}"/>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3" name="Parallelogram 2">
              <a:extLst>
                <a:ext uri="{FF2B5EF4-FFF2-40B4-BE49-F238E27FC236}">
                  <a16:creationId xmlns:a16="http://schemas.microsoft.com/office/drawing/2014/main" id="{6078DEA1-D536-45C8-5066-EA8553BCEF2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4" name="Parallelogram 3">
              <a:extLst>
                <a:ext uri="{FF2B5EF4-FFF2-40B4-BE49-F238E27FC236}">
                  <a16:creationId xmlns:a16="http://schemas.microsoft.com/office/drawing/2014/main" id="{C183121D-AB5E-1095-B356-75D16C644F7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5" name="TextBox 4">
              <a:extLst>
                <a:ext uri="{FF2B5EF4-FFF2-40B4-BE49-F238E27FC236}">
                  <a16:creationId xmlns:a16="http://schemas.microsoft.com/office/drawing/2014/main" id="{8592E562-B7F4-E49E-022E-FA9113824335}"/>
                </a:ext>
              </a:extLst>
            </p:cNvPr>
            <p:cNvSpPr txBox="1"/>
            <p:nvPr/>
          </p:nvSpPr>
          <p:spPr>
            <a:xfrm>
              <a:off x="485545" y="485133"/>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Demographic Insights</a:t>
              </a:r>
              <a:endParaRPr lang="en-GB" sz="2400" dirty="0">
                <a:solidFill>
                  <a:srgbClr val="F1D00A"/>
                </a:solidFill>
                <a:latin typeface="Futura Bold" panose="00000900000000000000" pitchFamily="2" charset="0"/>
              </a:endParaRPr>
            </a:p>
          </p:txBody>
        </p:sp>
      </p:grpSp>
      <p:sp>
        <p:nvSpPr>
          <p:cNvPr id="8" name="TextBox 7">
            <a:extLst>
              <a:ext uri="{FF2B5EF4-FFF2-40B4-BE49-F238E27FC236}">
                <a16:creationId xmlns:a16="http://schemas.microsoft.com/office/drawing/2014/main" id="{565E890B-0940-DFDC-6219-A0B10742044F}"/>
              </a:ext>
            </a:extLst>
          </p:cNvPr>
          <p:cNvSpPr txBox="1"/>
          <p:nvPr/>
        </p:nvSpPr>
        <p:spPr>
          <a:xfrm>
            <a:off x="485545" y="1441575"/>
            <a:ext cx="4086455" cy="503921"/>
          </a:xfrm>
          <a:prstGeom prst="rect">
            <a:avLst/>
          </a:prstGeom>
          <a:noFill/>
        </p:spPr>
        <p:txBody>
          <a:bodyPr wrap="square">
            <a:spAutoFit/>
          </a:bodyPr>
          <a:lstStyle/>
          <a:p>
            <a:pPr>
              <a:lnSpc>
                <a:spcPct val="150000"/>
              </a:lnSpc>
            </a:pPr>
            <a:r>
              <a:rPr lang="en-GB" sz="2000" dirty="0">
                <a:solidFill>
                  <a:srgbClr val="03045E"/>
                </a:solidFill>
                <a:latin typeface="Futura Medium" panose="00000400000000000000" pitchFamily="2" charset="0"/>
              </a:rPr>
              <a:t>a) Who prefers energy drink more?</a:t>
            </a:r>
          </a:p>
        </p:txBody>
      </p:sp>
      <p:pic>
        <p:nvPicPr>
          <p:cNvPr id="12" name="Picture 11" descr="A blue circle with numbers and a white circle with a white circle with a black circle with a white circle with a black circle with a white circle with a black circle with a white circle with a&#10;&#10;Description automatically generated">
            <a:extLst>
              <a:ext uri="{FF2B5EF4-FFF2-40B4-BE49-F238E27FC236}">
                <a16:creationId xmlns:a16="http://schemas.microsoft.com/office/drawing/2014/main" id="{2FB7A75C-5FD9-CCFD-6663-FA705A784B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545" y="2211252"/>
            <a:ext cx="6361366" cy="4233157"/>
          </a:xfrm>
          <a:prstGeom prst="rect">
            <a:avLst/>
          </a:prstGeom>
        </p:spPr>
      </p:pic>
      <p:sp>
        <p:nvSpPr>
          <p:cNvPr id="9" name="TextBox 8">
            <a:extLst>
              <a:ext uri="{FF2B5EF4-FFF2-40B4-BE49-F238E27FC236}">
                <a16:creationId xmlns:a16="http://schemas.microsoft.com/office/drawing/2014/main" id="{D2E2E5B1-F19F-D0C7-C0C4-33561A592227}"/>
              </a:ext>
            </a:extLst>
          </p:cNvPr>
          <p:cNvSpPr txBox="1"/>
          <p:nvPr/>
        </p:nvSpPr>
        <p:spPr>
          <a:xfrm>
            <a:off x="6954341" y="1945496"/>
            <a:ext cx="5019268" cy="1888915"/>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latin typeface="Futura Medium" panose="00000400000000000000" pitchFamily="2" charset="0"/>
              </a:rPr>
              <a:t>The survey results indicate that among different genders, </a:t>
            </a:r>
            <a:r>
              <a:rPr lang="en-GB" sz="2000" dirty="0">
                <a:solidFill>
                  <a:srgbClr val="03045E"/>
                </a:solidFill>
                <a:highlight>
                  <a:srgbClr val="F1D00A"/>
                </a:highlight>
                <a:latin typeface="Futura Medium" panose="00000400000000000000" pitchFamily="2" charset="0"/>
              </a:rPr>
              <a:t>Males</a:t>
            </a:r>
            <a:r>
              <a:rPr lang="en-GB" sz="2000" dirty="0">
                <a:solidFill>
                  <a:srgbClr val="03045E"/>
                </a:solidFill>
                <a:latin typeface="Futura Medium" panose="00000400000000000000" pitchFamily="2" charset="0"/>
              </a:rPr>
              <a:t> exhibit a higher preference for energy drinks, comprising </a:t>
            </a:r>
            <a:r>
              <a:rPr lang="en-GB" sz="2000" dirty="0">
                <a:solidFill>
                  <a:srgbClr val="03045E"/>
                </a:solidFill>
                <a:highlight>
                  <a:srgbClr val="F1D00A"/>
                </a:highlight>
                <a:latin typeface="Futura Medium" panose="00000400000000000000" pitchFamily="2" charset="0"/>
              </a:rPr>
              <a:t>60%</a:t>
            </a:r>
            <a:r>
              <a:rPr lang="en-GB" sz="2000" dirty="0">
                <a:solidFill>
                  <a:srgbClr val="03045E"/>
                </a:solidFill>
                <a:latin typeface="Futura Medium" panose="00000400000000000000" pitchFamily="2" charset="0"/>
              </a:rPr>
              <a:t> of the total respondents.</a:t>
            </a:r>
          </a:p>
        </p:txBody>
      </p:sp>
      <p:sp>
        <p:nvSpPr>
          <p:cNvPr id="7" name="TextBox 6">
            <a:extLst>
              <a:ext uri="{FF2B5EF4-FFF2-40B4-BE49-F238E27FC236}">
                <a16:creationId xmlns:a16="http://schemas.microsoft.com/office/drawing/2014/main" id="{83108C93-1C51-CDBE-550F-3F6177337B54}"/>
              </a:ext>
            </a:extLst>
          </p:cNvPr>
          <p:cNvSpPr txBox="1"/>
          <p:nvPr/>
        </p:nvSpPr>
        <p:spPr>
          <a:xfrm>
            <a:off x="13562330" y="4235179"/>
            <a:ext cx="5019268" cy="1709250"/>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1800" dirty="0">
                <a:solidFill>
                  <a:srgbClr val="03045E"/>
                </a:solidFill>
                <a:latin typeface="Futura Medium" panose="00000400000000000000" pitchFamily="2" charset="0"/>
              </a:rPr>
              <a:t>This finding underscores the significance of targeting the male demographic in marketing and promotional strategies for CodeX's energizing drink.</a:t>
            </a:r>
          </a:p>
        </p:txBody>
      </p:sp>
    </p:spTree>
    <p:custDataLst>
      <p:tags r:id="rId1"/>
    </p:custDataLst>
    <p:extLst>
      <p:ext uri="{BB962C8B-B14F-4D97-AF65-F5344CB8AC3E}">
        <p14:creationId xmlns:p14="http://schemas.microsoft.com/office/powerpoint/2010/main" val="62178010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CFDC3CD-E2DB-EE6D-B3FC-BD81227C5D1B}"/>
              </a:ext>
            </a:extLst>
          </p:cNvPr>
          <p:cNvGrpSpPr/>
          <p:nvPr/>
        </p:nvGrpSpPr>
        <p:grpSpPr>
          <a:xfrm>
            <a:off x="-6303" y="398053"/>
            <a:ext cx="9932734" cy="801140"/>
            <a:chOff x="-6303" y="398053"/>
            <a:chExt cx="9932734" cy="801140"/>
          </a:xfrm>
        </p:grpSpPr>
        <p:sp>
          <p:nvSpPr>
            <p:cNvPr id="2" name="Rectangle 1">
              <a:extLst>
                <a:ext uri="{FF2B5EF4-FFF2-40B4-BE49-F238E27FC236}">
                  <a16:creationId xmlns:a16="http://schemas.microsoft.com/office/drawing/2014/main" id="{E9746A55-B8CE-F121-AB8B-1B02098B18CF}"/>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3" name="Parallelogram 2">
              <a:extLst>
                <a:ext uri="{FF2B5EF4-FFF2-40B4-BE49-F238E27FC236}">
                  <a16:creationId xmlns:a16="http://schemas.microsoft.com/office/drawing/2014/main" id="{6078DEA1-D536-45C8-5066-EA8553BCEF2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4" name="Parallelogram 3">
              <a:extLst>
                <a:ext uri="{FF2B5EF4-FFF2-40B4-BE49-F238E27FC236}">
                  <a16:creationId xmlns:a16="http://schemas.microsoft.com/office/drawing/2014/main" id="{C183121D-AB5E-1095-B356-75D16C644F7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5" name="TextBox 4">
              <a:extLst>
                <a:ext uri="{FF2B5EF4-FFF2-40B4-BE49-F238E27FC236}">
                  <a16:creationId xmlns:a16="http://schemas.microsoft.com/office/drawing/2014/main" id="{8592E562-B7F4-E49E-022E-FA9113824335}"/>
                </a:ext>
              </a:extLst>
            </p:cNvPr>
            <p:cNvSpPr txBox="1"/>
            <p:nvPr/>
          </p:nvSpPr>
          <p:spPr>
            <a:xfrm>
              <a:off x="485545" y="485133"/>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Demographic Insights</a:t>
              </a:r>
              <a:endParaRPr lang="en-GB" sz="2400" dirty="0">
                <a:solidFill>
                  <a:srgbClr val="F1D00A"/>
                </a:solidFill>
                <a:latin typeface="Futura Bold" panose="00000900000000000000" pitchFamily="2" charset="0"/>
              </a:endParaRPr>
            </a:p>
          </p:txBody>
        </p:sp>
      </p:grpSp>
      <p:sp>
        <p:nvSpPr>
          <p:cNvPr id="8" name="TextBox 7">
            <a:extLst>
              <a:ext uri="{FF2B5EF4-FFF2-40B4-BE49-F238E27FC236}">
                <a16:creationId xmlns:a16="http://schemas.microsoft.com/office/drawing/2014/main" id="{565E890B-0940-DFDC-6219-A0B10742044F}"/>
              </a:ext>
            </a:extLst>
          </p:cNvPr>
          <p:cNvSpPr txBox="1"/>
          <p:nvPr/>
        </p:nvSpPr>
        <p:spPr>
          <a:xfrm>
            <a:off x="485545" y="1441575"/>
            <a:ext cx="4086455" cy="503921"/>
          </a:xfrm>
          <a:prstGeom prst="rect">
            <a:avLst/>
          </a:prstGeom>
          <a:noFill/>
        </p:spPr>
        <p:txBody>
          <a:bodyPr wrap="square">
            <a:spAutoFit/>
          </a:bodyPr>
          <a:lstStyle/>
          <a:p>
            <a:pPr>
              <a:lnSpc>
                <a:spcPct val="150000"/>
              </a:lnSpc>
            </a:pPr>
            <a:r>
              <a:rPr lang="en-GB" sz="2000" dirty="0">
                <a:solidFill>
                  <a:srgbClr val="03045E"/>
                </a:solidFill>
                <a:latin typeface="Futura Medium" panose="00000400000000000000" pitchFamily="2" charset="0"/>
              </a:rPr>
              <a:t>a) Who prefers energy drink more?</a:t>
            </a:r>
          </a:p>
        </p:txBody>
      </p:sp>
      <p:pic>
        <p:nvPicPr>
          <p:cNvPr id="12" name="Picture 11" descr="A blue circle with numbers and a white circle with a white circle with a black circle with a white circle with a black circle with a white circle with a black circle with a white circle with a&#10;&#10;Description automatically generated">
            <a:extLst>
              <a:ext uri="{FF2B5EF4-FFF2-40B4-BE49-F238E27FC236}">
                <a16:creationId xmlns:a16="http://schemas.microsoft.com/office/drawing/2014/main" id="{2FB7A75C-5FD9-CCFD-6663-FA705A784B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545" y="2211252"/>
            <a:ext cx="6361366" cy="4233157"/>
          </a:xfrm>
          <a:prstGeom prst="rect">
            <a:avLst/>
          </a:prstGeom>
        </p:spPr>
      </p:pic>
      <p:sp>
        <p:nvSpPr>
          <p:cNvPr id="9" name="TextBox 8">
            <a:extLst>
              <a:ext uri="{FF2B5EF4-FFF2-40B4-BE49-F238E27FC236}">
                <a16:creationId xmlns:a16="http://schemas.microsoft.com/office/drawing/2014/main" id="{D2E2E5B1-F19F-D0C7-C0C4-33561A592227}"/>
              </a:ext>
            </a:extLst>
          </p:cNvPr>
          <p:cNvSpPr txBox="1"/>
          <p:nvPr/>
        </p:nvSpPr>
        <p:spPr>
          <a:xfrm>
            <a:off x="6954341" y="1945496"/>
            <a:ext cx="5019268" cy="1888915"/>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latin typeface="Futura Medium" panose="00000400000000000000" pitchFamily="2" charset="0"/>
              </a:rPr>
              <a:t>The survey results indicate that among different genders, </a:t>
            </a:r>
            <a:r>
              <a:rPr lang="en-GB" sz="2000" dirty="0">
                <a:solidFill>
                  <a:srgbClr val="03045E"/>
                </a:solidFill>
                <a:highlight>
                  <a:srgbClr val="F1D00A"/>
                </a:highlight>
                <a:latin typeface="Futura Medium" panose="00000400000000000000" pitchFamily="2" charset="0"/>
              </a:rPr>
              <a:t>Males</a:t>
            </a:r>
            <a:r>
              <a:rPr lang="en-GB" sz="2000" dirty="0">
                <a:solidFill>
                  <a:srgbClr val="03045E"/>
                </a:solidFill>
                <a:latin typeface="Futura Medium" panose="00000400000000000000" pitchFamily="2" charset="0"/>
              </a:rPr>
              <a:t> exhibit a higher preference for energy drinks, comprising </a:t>
            </a:r>
            <a:r>
              <a:rPr lang="en-GB" sz="2000" dirty="0">
                <a:solidFill>
                  <a:srgbClr val="03045E"/>
                </a:solidFill>
                <a:highlight>
                  <a:srgbClr val="F1D00A"/>
                </a:highlight>
                <a:latin typeface="Futura Medium" panose="00000400000000000000" pitchFamily="2" charset="0"/>
              </a:rPr>
              <a:t>60%</a:t>
            </a:r>
            <a:r>
              <a:rPr lang="en-GB" sz="2000" dirty="0">
                <a:solidFill>
                  <a:srgbClr val="03045E"/>
                </a:solidFill>
                <a:latin typeface="Futura Medium" panose="00000400000000000000" pitchFamily="2" charset="0"/>
              </a:rPr>
              <a:t> of the total respondents.</a:t>
            </a:r>
          </a:p>
        </p:txBody>
      </p:sp>
      <p:sp>
        <p:nvSpPr>
          <p:cNvPr id="13" name="TextBox 12">
            <a:extLst>
              <a:ext uri="{FF2B5EF4-FFF2-40B4-BE49-F238E27FC236}">
                <a16:creationId xmlns:a16="http://schemas.microsoft.com/office/drawing/2014/main" id="{AA600EBC-CA35-297A-029F-42BEA9CC8EF4}"/>
              </a:ext>
            </a:extLst>
          </p:cNvPr>
          <p:cNvSpPr txBox="1"/>
          <p:nvPr/>
        </p:nvSpPr>
        <p:spPr>
          <a:xfrm>
            <a:off x="6954341" y="4235179"/>
            <a:ext cx="5019268" cy="1709250"/>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1800" dirty="0">
                <a:solidFill>
                  <a:srgbClr val="03045E"/>
                </a:solidFill>
                <a:latin typeface="Futura Medium" panose="00000400000000000000" pitchFamily="2" charset="0"/>
              </a:rPr>
              <a:t>This finding underscores the significance of targeting the male demographic in marketing and promotional strategies for CodeX's energizing drink.</a:t>
            </a:r>
          </a:p>
        </p:txBody>
      </p:sp>
    </p:spTree>
    <p:custDataLst>
      <p:tags r:id="rId1"/>
    </p:custDataLst>
    <p:extLst>
      <p:ext uri="{BB962C8B-B14F-4D97-AF65-F5344CB8AC3E}">
        <p14:creationId xmlns:p14="http://schemas.microsoft.com/office/powerpoint/2010/main" val="140115168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pic>
        <p:nvPicPr>
          <p:cNvPr id="9" name="Picture 8" descr="A graph of blue squares&#10;&#10;Description automatically generated">
            <a:extLst>
              <a:ext uri="{FF2B5EF4-FFF2-40B4-BE49-F238E27FC236}">
                <a16:creationId xmlns:a16="http://schemas.microsoft.com/office/drawing/2014/main" id="{D9051951-1731-A777-B04C-896AD3BFE9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08990"/>
            <a:ext cx="7203330" cy="3606128"/>
          </a:xfrm>
          <a:prstGeom prst="rect">
            <a:avLst/>
          </a:prstGeom>
        </p:spPr>
      </p:pic>
      <p:grpSp>
        <p:nvGrpSpPr>
          <p:cNvPr id="6" name="Group 5">
            <a:extLst>
              <a:ext uri="{FF2B5EF4-FFF2-40B4-BE49-F238E27FC236}">
                <a16:creationId xmlns:a16="http://schemas.microsoft.com/office/drawing/2014/main" id="{7CFDC3CD-E2DB-EE6D-B3FC-BD81227C5D1B}"/>
              </a:ext>
            </a:extLst>
          </p:cNvPr>
          <p:cNvGrpSpPr/>
          <p:nvPr/>
        </p:nvGrpSpPr>
        <p:grpSpPr>
          <a:xfrm>
            <a:off x="-6303" y="398053"/>
            <a:ext cx="9932734" cy="801140"/>
            <a:chOff x="-6303" y="398053"/>
            <a:chExt cx="9932734" cy="801140"/>
          </a:xfrm>
        </p:grpSpPr>
        <p:sp>
          <p:nvSpPr>
            <p:cNvPr id="2" name="Rectangle 1">
              <a:extLst>
                <a:ext uri="{FF2B5EF4-FFF2-40B4-BE49-F238E27FC236}">
                  <a16:creationId xmlns:a16="http://schemas.microsoft.com/office/drawing/2014/main" id="{E9746A55-B8CE-F121-AB8B-1B02098B18CF}"/>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3" name="Parallelogram 2">
              <a:extLst>
                <a:ext uri="{FF2B5EF4-FFF2-40B4-BE49-F238E27FC236}">
                  <a16:creationId xmlns:a16="http://schemas.microsoft.com/office/drawing/2014/main" id="{6078DEA1-D536-45C8-5066-EA8553BCEF2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4" name="Parallelogram 3">
              <a:extLst>
                <a:ext uri="{FF2B5EF4-FFF2-40B4-BE49-F238E27FC236}">
                  <a16:creationId xmlns:a16="http://schemas.microsoft.com/office/drawing/2014/main" id="{C183121D-AB5E-1095-B356-75D16C644F7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5" name="TextBox 4">
              <a:extLst>
                <a:ext uri="{FF2B5EF4-FFF2-40B4-BE49-F238E27FC236}">
                  <a16:creationId xmlns:a16="http://schemas.microsoft.com/office/drawing/2014/main" id="{8592E562-B7F4-E49E-022E-FA9113824335}"/>
                </a:ext>
              </a:extLst>
            </p:cNvPr>
            <p:cNvSpPr txBox="1"/>
            <p:nvPr/>
          </p:nvSpPr>
          <p:spPr>
            <a:xfrm>
              <a:off x="485545" y="485133"/>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Demographic Insights</a:t>
              </a:r>
              <a:endParaRPr lang="en-GB" sz="2400" dirty="0">
                <a:solidFill>
                  <a:srgbClr val="F1D00A"/>
                </a:solidFill>
                <a:latin typeface="Futura Bold" panose="00000900000000000000" pitchFamily="2" charset="0"/>
              </a:endParaRPr>
            </a:p>
          </p:txBody>
        </p:sp>
      </p:grpSp>
      <p:sp>
        <p:nvSpPr>
          <p:cNvPr id="8" name="TextBox 7">
            <a:extLst>
              <a:ext uri="{FF2B5EF4-FFF2-40B4-BE49-F238E27FC236}">
                <a16:creationId xmlns:a16="http://schemas.microsoft.com/office/drawing/2014/main" id="{565E890B-0940-DFDC-6219-A0B10742044F}"/>
              </a:ext>
            </a:extLst>
          </p:cNvPr>
          <p:cNvSpPr txBox="1"/>
          <p:nvPr/>
        </p:nvSpPr>
        <p:spPr>
          <a:xfrm>
            <a:off x="485545" y="1441575"/>
            <a:ext cx="5526368" cy="503921"/>
          </a:xfrm>
          <a:prstGeom prst="rect">
            <a:avLst/>
          </a:prstGeom>
          <a:noFill/>
        </p:spPr>
        <p:txBody>
          <a:bodyPr wrap="square">
            <a:spAutoFit/>
          </a:bodyPr>
          <a:lstStyle/>
          <a:p>
            <a:pPr>
              <a:lnSpc>
                <a:spcPct val="150000"/>
              </a:lnSpc>
            </a:pPr>
            <a:r>
              <a:rPr lang="en-GB" sz="2000" dirty="0">
                <a:solidFill>
                  <a:srgbClr val="03045E"/>
                </a:solidFill>
                <a:latin typeface="Futura Medium" panose="00000400000000000000" pitchFamily="2" charset="0"/>
              </a:rPr>
              <a:t>b) </a:t>
            </a:r>
            <a:r>
              <a:rPr lang="en-US" sz="2000" dirty="0">
                <a:solidFill>
                  <a:srgbClr val="03045E"/>
                </a:solidFill>
                <a:latin typeface="Futura Medium" panose="00000400000000000000" pitchFamily="2" charset="0"/>
              </a:rPr>
              <a:t>Which age group prefers energy drinks more?</a:t>
            </a:r>
            <a:endParaRPr lang="en-GB" sz="2000" dirty="0">
              <a:solidFill>
                <a:srgbClr val="03045E"/>
              </a:solidFill>
              <a:latin typeface="Futura Medium" panose="00000400000000000000" pitchFamily="2" charset="0"/>
            </a:endParaRPr>
          </a:p>
        </p:txBody>
      </p:sp>
      <p:sp>
        <p:nvSpPr>
          <p:cNvPr id="10" name="TextBox 9">
            <a:extLst>
              <a:ext uri="{FF2B5EF4-FFF2-40B4-BE49-F238E27FC236}">
                <a16:creationId xmlns:a16="http://schemas.microsoft.com/office/drawing/2014/main" id="{89651D47-BC6D-E10A-D5C8-8139BB3D5AAC}"/>
              </a:ext>
            </a:extLst>
          </p:cNvPr>
          <p:cNvSpPr txBox="1"/>
          <p:nvPr/>
        </p:nvSpPr>
        <p:spPr>
          <a:xfrm>
            <a:off x="13664753" y="1945496"/>
            <a:ext cx="5052847" cy="1888915"/>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n-GB" sz="2000" dirty="0">
                <a:solidFill>
                  <a:srgbClr val="03045E"/>
                </a:solidFill>
                <a:latin typeface="Futura Medium" panose="00000400000000000000" pitchFamily="2" charset="0"/>
              </a:rPr>
              <a:t>With more than </a:t>
            </a:r>
            <a:r>
              <a:rPr lang="en-GB" sz="2000" dirty="0">
                <a:solidFill>
                  <a:srgbClr val="03045E"/>
                </a:solidFill>
                <a:highlight>
                  <a:srgbClr val="F1D00A"/>
                </a:highlight>
                <a:latin typeface="Futura Medium" panose="00000400000000000000" pitchFamily="2" charset="0"/>
              </a:rPr>
              <a:t>50%</a:t>
            </a:r>
            <a:r>
              <a:rPr lang="en-GB" sz="2000" dirty="0">
                <a:solidFill>
                  <a:srgbClr val="03045E"/>
                </a:solidFill>
                <a:latin typeface="Futura Medium" panose="00000400000000000000" pitchFamily="2" charset="0"/>
              </a:rPr>
              <a:t> preference among other age groups, the </a:t>
            </a:r>
            <a:r>
              <a:rPr lang="en-GB" sz="2000" dirty="0">
                <a:solidFill>
                  <a:srgbClr val="03045E"/>
                </a:solidFill>
                <a:highlight>
                  <a:srgbClr val="F1D00A"/>
                </a:highlight>
                <a:latin typeface="Futura Medium" panose="00000400000000000000" pitchFamily="2" charset="0"/>
              </a:rPr>
              <a:t>19-30 age group</a:t>
            </a:r>
            <a:r>
              <a:rPr lang="en-GB" sz="2000" dirty="0">
                <a:solidFill>
                  <a:srgbClr val="03045E"/>
                </a:solidFill>
                <a:latin typeface="Futura Medium" panose="00000400000000000000" pitchFamily="2" charset="0"/>
              </a:rPr>
              <a:t> emerges as a promising market segment for energizing drink.</a:t>
            </a:r>
          </a:p>
        </p:txBody>
      </p:sp>
    </p:spTree>
    <p:extLst>
      <p:ext uri="{BB962C8B-B14F-4D97-AF65-F5344CB8AC3E}">
        <p14:creationId xmlns:p14="http://schemas.microsoft.com/office/powerpoint/2010/main" val="124964140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pic>
        <p:nvPicPr>
          <p:cNvPr id="9" name="Picture 8" descr="A graph of blue squares&#10;&#10;Description automatically generated">
            <a:extLst>
              <a:ext uri="{FF2B5EF4-FFF2-40B4-BE49-F238E27FC236}">
                <a16:creationId xmlns:a16="http://schemas.microsoft.com/office/drawing/2014/main" id="{D9051951-1731-A777-B04C-896AD3BFE9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08990"/>
            <a:ext cx="7203330" cy="3606128"/>
          </a:xfrm>
          <a:prstGeom prst="rect">
            <a:avLst/>
          </a:prstGeom>
        </p:spPr>
      </p:pic>
      <p:grpSp>
        <p:nvGrpSpPr>
          <p:cNvPr id="6" name="Group 5">
            <a:extLst>
              <a:ext uri="{FF2B5EF4-FFF2-40B4-BE49-F238E27FC236}">
                <a16:creationId xmlns:a16="http://schemas.microsoft.com/office/drawing/2014/main" id="{7CFDC3CD-E2DB-EE6D-B3FC-BD81227C5D1B}"/>
              </a:ext>
            </a:extLst>
          </p:cNvPr>
          <p:cNvGrpSpPr/>
          <p:nvPr/>
        </p:nvGrpSpPr>
        <p:grpSpPr>
          <a:xfrm>
            <a:off x="-6303" y="398053"/>
            <a:ext cx="9932734" cy="801140"/>
            <a:chOff x="-6303" y="398053"/>
            <a:chExt cx="9932734" cy="801140"/>
          </a:xfrm>
        </p:grpSpPr>
        <p:sp>
          <p:nvSpPr>
            <p:cNvPr id="2" name="Rectangle 1">
              <a:extLst>
                <a:ext uri="{FF2B5EF4-FFF2-40B4-BE49-F238E27FC236}">
                  <a16:creationId xmlns:a16="http://schemas.microsoft.com/office/drawing/2014/main" id="{E9746A55-B8CE-F121-AB8B-1B02098B18CF}"/>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3" name="Parallelogram 2">
              <a:extLst>
                <a:ext uri="{FF2B5EF4-FFF2-40B4-BE49-F238E27FC236}">
                  <a16:creationId xmlns:a16="http://schemas.microsoft.com/office/drawing/2014/main" id="{6078DEA1-D536-45C8-5066-EA8553BCEF2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4" name="Parallelogram 3">
              <a:extLst>
                <a:ext uri="{FF2B5EF4-FFF2-40B4-BE49-F238E27FC236}">
                  <a16:creationId xmlns:a16="http://schemas.microsoft.com/office/drawing/2014/main" id="{C183121D-AB5E-1095-B356-75D16C644F7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5" name="TextBox 4">
              <a:extLst>
                <a:ext uri="{FF2B5EF4-FFF2-40B4-BE49-F238E27FC236}">
                  <a16:creationId xmlns:a16="http://schemas.microsoft.com/office/drawing/2014/main" id="{8592E562-B7F4-E49E-022E-FA9113824335}"/>
                </a:ext>
              </a:extLst>
            </p:cNvPr>
            <p:cNvSpPr txBox="1"/>
            <p:nvPr/>
          </p:nvSpPr>
          <p:spPr>
            <a:xfrm>
              <a:off x="485545" y="485133"/>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Demographic Insights</a:t>
              </a:r>
              <a:endParaRPr lang="en-GB" sz="2400" dirty="0">
                <a:solidFill>
                  <a:srgbClr val="F1D00A"/>
                </a:solidFill>
                <a:latin typeface="Futura Bold" panose="00000900000000000000" pitchFamily="2" charset="0"/>
              </a:endParaRPr>
            </a:p>
          </p:txBody>
        </p:sp>
      </p:grpSp>
      <p:sp>
        <p:nvSpPr>
          <p:cNvPr id="8" name="TextBox 7">
            <a:extLst>
              <a:ext uri="{FF2B5EF4-FFF2-40B4-BE49-F238E27FC236}">
                <a16:creationId xmlns:a16="http://schemas.microsoft.com/office/drawing/2014/main" id="{565E890B-0940-DFDC-6219-A0B10742044F}"/>
              </a:ext>
            </a:extLst>
          </p:cNvPr>
          <p:cNvSpPr txBox="1"/>
          <p:nvPr/>
        </p:nvSpPr>
        <p:spPr>
          <a:xfrm>
            <a:off x="485545" y="1441575"/>
            <a:ext cx="5526368" cy="503921"/>
          </a:xfrm>
          <a:prstGeom prst="rect">
            <a:avLst/>
          </a:prstGeom>
          <a:noFill/>
        </p:spPr>
        <p:txBody>
          <a:bodyPr wrap="square">
            <a:spAutoFit/>
          </a:bodyPr>
          <a:lstStyle/>
          <a:p>
            <a:pPr>
              <a:lnSpc>
                <a:spcPct val="150000"/>
              </a:lnSpc>
            </a:pPr>
            <a:r>
              <a:rPr lang="en-GB" sz="2000" dirty="0">
                <a:solidFill>
                  <a:srgbClr val="03045E"/>
                </a:solidFill>
                <a:latin typeface="Futura Medium" panose="00000400000000000000" pitchFamily="2" charset="0"/>
              </a:rPr>
              <a:t>b) </a:t>
            </a:r>
            <a:r>
              <a:rPr lang="en-US" sz="2000" dirty="0">
                <a:solidFill>
                  <a:srgbClr val="03045E"/>
                </a:solidFill>
                <a:latin typeface="Futura Medium" panose="00000400000000000000" pitchFamily="2" charset="0"/>
              </a:rPr>
              <a:t>Which age group prefers energy drinks more?</a:t>
            </a:r>
            <a:endParaRPr lang="en-GB" sz="2000" dirty="0">
              <a:solidFill>
                <a:srgbClr val="03045E"/>
              </a:solidFill>
              <a:latin typeface="Futura Medium" panose="00000400000000000000" pitchFamily="2" charset="0"/>
            </a:endParaRPr>
          </a:p>
        </p:txBody>
      </p:sp>
      <p:sp>
        <p:nvSpPr>
          <p:cNvPr id="10" name="TextBox 9">
            <a:extLst>
              <a:ext uri="{FF2B5EF4-FFF2-40B4-BE49-F238E27FC236}">
                <a16:creationId xmlns:a16="http://schemas.microsoft.com/office/drawing/2014/main" id="{89651D47-BC6D-E10A-D5C8-8139BB3D5AAC}"/>
              </a:ext>
            </a:extLst>
          </p:cNvPr>
          <p:cNvSpPr txBox="1"/>
          <p:nvPr/>
        </p:nvSpPr>
        <p:spPr>
          <a:xfrm>
            <a:off x="6984553" y="1945496"/>
            <a:ext cx="5052847" cy="1888915"/>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n-GB" sz="2000" dirty="0">
                <a:solidFill>
                  <a:srgbClr val="03045E"/>
                </a:solidFill>
                <a:latin typeface="Futura Medium" panose="00000400000000000000" pitchFamily="2" charset="0"/>
              </a:rPr>
              <a:t>With more than </a:t>
            </a:r>
            <a:r>
              <a:rPr lang="en-GB" sz="2000" dirty="0">
                <a:solidFill>
                  <a:srgbClr val="03045E"/>
                </a:solidFill>
                <a:highlight>
                  <a:srgbClr val="F1D00A"/>
                </a:highlight>
                <a:latin typeface="Futura Medium" panose="00000400000000000000" pitchFamily="2" charset="0"/>
              </a:rPr>
              <a:t>50%</a:t>
            </a:r>
            <a:r>
              <a:rPr lang="en-GB" sz="2000" dirty="0">
                <a:solidFill>
                  <a:srgbClr val="03045E"/>
                </a:solidFill>
                <a:latin typeface="Futura Medium" panose="00000400000000000000" pitchFamily="2" charset="0"/>
              </a:rPr>
              <a:t> preference among other age groups, the </a:t>
            </a:r>
            <a:r>
              <a:rPr lang="en-GB" sz="2000" dirty="0">
                <a:solidFill>
                  <a:srgbClr val="03045E"/>
                </a:solidFill>
                <a:highlight>
                  <a:srgbClr val="F1D00A"/>
                </a:highlight>
                <a:latin typeface="Futura Medium" panose="00000400000000000000" pitchFamily="2" charset="0"/>
              </a:rPr>
              <a:t>19-30 age group</a:t>
            </a:r>
            <a:r>
              <a:rPr lang="en-GB" sz="2000" dirty="0">
                <a:solidFill>
                  <a:srgbClr val="03045E"/>
                </a:solidFill>
                <a:latin typeface="Futura Medium" panose="00000400000000000000" pitchFamily="2" charset="0"/>
              </a:rPr>
              <a:t> emerges as a promising market segment for energizing drink.</a:t>
            </a:r>
          </a:p>
        </p:txBody>
      </p:sp>
      <p:sp>
        <p:nvSpPr>
          <p:cNvPr id="7" name="TextBox 6">
            <a:extLst>
              <a:ext uri="{FF2B5EF4-FFF2-40B4-BE49-F238E27FC236}">
                <a16:creationId xmlns:a16="http://schemas.microsoft.com/office/drawing/2014/main" id="{CD01B3C8-3CA0-8BC8-6D48-BDEDEE83D2B2}"/>
              </a:ext>
            </a:extLst>
          </p:cNvPr>
          <p:cNvSpPr txBox="1"/>
          <p:nvPr/>
        </p:nvSpPr>
        <p:spPr>
          <a:xfrm>
            <a:off x="13738557" y="4085567"/>
            <a:ext cx="4958844" cy="1888915"/>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n-GB" sz="2000" dirty="0">
                <a:solidFill>
                  <a:srgbClr val="03045E"/>
                </a:solidFill>
                <a:latin typeface="Futura Medium" panose="00000400000000000000" pitchFamily="2" charset="0"/>
              </a:rPr>
              <a:t>This presents a valuable opportunity for the company to focus its marketing efforts and tailor product messaging specifically to this age group.</a:t>
            </a:r>
          </a:p>
        </p:txBody>
      </p:sp>
    </p:spTree>
    <p:extLst>
      <p:ext uri="{BB962C8B-B14F-4D97-AF65-F5344CB8AC3E}">
        <p14:creationId xmlns:p14="http://schemas.microsoft.com/office/powerpoint/2010/main" val="191437673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pic>
        <p:nvPicPr>
          <p:cNvPr id="9" name="Picture 8" descr="A graph of blue squares&#10;&#10;Description automatically generated">
            <a:extLst>
              <a:ext uri="{FF2B5EF4-FFF2-40B4-BE49-F238E27FC236}">
                <a16:creationId xmlns:a16="http://schemas.microsoft.com/office/drawing/2014/main" id="{D9051951-1731-A777-B04C-896AD3BFE9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08990"/>
            <a:ext cx="7203330" cy="3606128"/>
          </a:xfrm>
          <a:prstGeom prst="rect">
            <a:avLst/>
          </a:prstGeom>
        </p:spPr>
      </p:pic>
      <p:grpSp>
        <p:nvGrpSpPr>
          <p:cNvPr id="6" name="Group 5">
            <a:extLst>
              <a:ext uri="{FF2B5EF4-FFF2-40B4-BE49-F238E27FC236}">
                <a16:creationId xmlns:a16="http://schemas.microsoft.com/office/drawing/2014/main" id="{7CFDC3CD-E2DB-EE6D-B3FC-BD81227C5D1B}"/>
              </a:ext>
            </a:extLst>
          </p:cNvPr>
          <p:cNvGrpSpPr/>
          <p:nvPr/>
        </p:nvGrpSpPr>
        <p:grpSpPr>
          <a:xfrm>
            <a:off x="-6303" y="398053"/>
            <a:ext cx="9932734" cy="801140"/>
            <a:chOff x="-6303" y="398053"/>
            <a:chExt cx="9932734" cy="801140"/>
          </a:xfrm>
        </p:grpSpPr>
        <p:sp>
          <p:nvSpPr>
            <p:cNvPr id="2" name="Rectangle 1">
              <a:extLst>
                <a:ext uri="{FF2B5EF4-FFF2-40B4-BE49-F238E27FC236}">
                  <a16:creationId xmlns:a16="http://schemas.microsoft.com/office/drawing/2014/main" id="{E9746A55-B8CE-F121-AB8B-1B02098B18CF}"/>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3" name="Parallelogram 2">
              <a:extLst>
                <a:ext uri="{FF2B5EF4-FFF2-40B4-BE49-F238E27FC236}">
                  <a16:creationId xmlns:a16="http://schemas.microsoft.com/office/drawing/2014/main" id="{6078DEA1-D536-45C8-5066-EA8553BCEF2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4" name="Parallelogram 3">
              <a:extLst>
                <a:ext uri="{FF2B5EF4-FFF2-40B4-BE49-F238E27FC236}">
                  <a16:creationId xmlns:a16="http://schemas.microsoft.com/office/drawing/2014/main" id="{C183121D-AB5E-1095-B356-75D16C644F7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5" name="TextBox 4">
              <a:extLst>
                <a:ext uri="{FF2B5EF4-FFF2-40B4-BE49-F238E27FC236}">
                  <a16:creationId xmlns:a16="http://schemas.microsoft.com/office/drawing/2014/main" id="{8592E562-B7F4-E49E-022E-FA9113824335}"/>
                </a:ext>
              </a:extLst>
            </p:cNvPr>
            <p:cNvSpPr txBox="1"/>
            <p:nvPr/>
          </p:nvSpPr>
          <p:spPr>
            <a:xfrm>
              <a:off x="485545" y="485133"/>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Demographic Insights</a:t>
              </a:r>
              <a:endParaRPr lang="en-GB" sz="2400" dirty="0">
                <a:solidFill>
                  <a:srgbClr val="F1D00A"/>
                </a:solidFill>
                <a:latin typeface="Futura Bold" panose="00000900000000000000" pitchFamily="2" charset="0"/>
              </a:endParaRPr>
            </a:p>
          </p:txBody>
        </p:sp>
      </p:grpSp>
      <p:sp>
        <p:nvSpPr>
          <p:cNvPr id="8" name="TextBox 7">
            <a:extLst>
              <a:ext uri="{FF2B5EF4-FFF2-40B4-BE49-F238E27FC236}">
                <a16:creationId xmlns:a16="http://schemas.microsoft.com/office/drawing/2014/main" id="{565E890B-0940-DFDC-6219-A0B10742044F}"/>
              </a:ext>
            </a:extLst>
          </p:cNvPr>
          <p:cNvSpPr txBox="1"/>
          <p:nvPr/>
        </p:nvSpPr>
        <p:spPr>
          <a:xfrm>
            <a:off x="485545" y="1441575"/>
            <a:ext cx="5526368" cy="503921"/>
          </a:xfrm>
          <a:prstGeom prst="rect">
            <a:avLst/>
          </a:prstGeom>
          <a:noFill/>
        </p:spPr>
        <p:txBody>
          <a:bodyPr wrap="square">
            <a:spAutoFit/>
          </a:bodyPr>
          <a:lstStyle/>
          <a:p>
            <a:pPr>
              <a:lnSpc>
                <a:spcPct val="150000"/>
              </a:lnSpc>
            </a:pPr>
            <a:r>
              <a:rPr lang="en-GB" sz="2000" dirty="0">
                <a:solidFill>
                  <a:srgbClr val="03045E"/>
                </a:solidFill>
                <a:latin typeface="Futura Medium" panose="00000400000000000000" pitchFamily="2" charset="0"/>
              </a:rPr>
              <a:t>b) </a:t>
            </a:r>
            <a:r>
              <a:rPr lang="en-US" sz="2000" dirty="0">
                <a:solidFill>
                  <a:srgbClr val="03045E"/>
                </a:solidFill>
                <a:latin typeface="Futura Medium" panose="00000400000000000000" pitchFamily="2" charset="0"/>
              </a:rPr>
              <a:t>Which age group prefers energy drinks more?</a:t>
            </a:r>
            <a:endParaRPr lang="en-GB" sz="2000" dirty="0">
              <a:solidFill>
                <a:srgbClr val="03045E"/>
              </a:solidFill>
              <a:latin typeface="Futura Medium" panose="00000400000000000000" pitchFamily="2" charset="0"/>
            </a:endParaRPr>
          </a:p>
        </p:txBody>
      </p:sp>
      <p:sp>
        <p:nvSpPr>
          <p:cNvPr id="10" name="TextBox 9">
            <a:extLst>
              <a:ext uri="{FF2B5EF4-FFF2-40B4-BE49-F238E27FC236}">
                <a16:creationId xmlns:a16="http://schemas.microsoft.com/office/drawing/2014/main" id="{89651D47-BC6D-E10A-D5C8-8139BB3D5AAC}"/>
              </a:ext>
            </a:extLst>
          </p:cNvPr>
          <p:cNvSpPr txBox="1"/>
          <p:nvPr/>
        </p:nvSpPr>
        <p:spPr>
          <a:xfrm>
            <a:off x="6984553" y="1945496"/>
            <a:ext cx="5052847" cy="1888915"/>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n-GB" sz="2000" dirty="0">
                <a:solidFill>
                  <a:srgbClr val="03045E"/>
                </a:solidFill>
                <a:latin typeface="Futura Medium" panose="00000400000000000000" pitchFamily="2" charset="0"/>
              </a:rPr>
              <a:t>With more than </a:t>
            </a:r>
            <a:r>
              <a:rPr lang="en-GB" sz="2000" dirty="0">
                <a:solidFill>
                  <a:srgbClr val="03045E"/>
                </a:solidFill>
                <a:highlight>
                  <a:srgbClr val="F1D00A"/>
                </a:highlight>
                <a:latin typeface="Futura Medium" panose="00000400000000000000" pitchFamily="2" charset="0"/>
              </a:rPr>
              <a:t>50%</a:t>
            </a:r>
            <a:r>
              <a:rPr lang="en-GB" sz="2000" dirty="0">
                <a:solidFill>
                  <a:srgbClr val="03045E"/>
                </a:solidFill>
                <a:latin typeface="Futura Medium" panose="00000400000000000000" pitchFamily="2" charset="0"/>
              </a:rPr>
              <a:t> preference among other age groups, the </a:t>
            </a:r>
            <a:r>
              <a:rPr lang="en-GB" sz="2000" dirty="0">
                <a:solidFill>
                  <a:srgbClr val="03045E"/>
                </a:solidFill>
                <a:highlight>
                  <a:srgbClr val="F1D00A"/>
                </a:highlight>
                <a:latin typeface="Futura Medium" panose="00000400000000000000" pitchFamily="2" charset="0"/>
              </a:rPr>
              <a:t>19-30 age group</a:t>
            </a:r>
            <a:r>
              <a:rPr lang="en-GB" sz="2000" dirty="0">
                <a:solidFill>
                  <a:srgbClr val="03045E"/>
                </a:solidFill>
                <a:latin typeface="Futura Medium" panose="00000400000000000000" pitchFamily="2" charset="0"/>
              </a:rPr>
              <a:t> emerges as a promising market segment for energizing drink.</a:t>
            </a:r>
          </a:p>
        </p:txBody>
      </p:sp>
      <p:sp>
        <p:nvSpPr>
          <p:cNvPr id="13" name="TextBox 12">
            <a:extLst>
              <a:ext uri="{FF2B5EF4-FFF2-40B4-BE49-F238E27FC236}">
                <a16:creationId xmlns:a16="http://schemas.microsoft.com/office/drawing/2014/main" id="{B2499E28-F692-1AE7-FE48-EF931375BF8E}"/>
              </a:ext>
            </a:extLst>
          </p:cNvPr>
          <p:cNvSpPr txBox="1"/>
          <p:nvPr/>
        </p:nvSpPr>
        <p:spPr>
          <a:xfrm>
            <a:off x="6984553" y="4080307"/>
            <a:ext cx="4958844" cy="1888915"/>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n-GB" sz="2000" dirty="0">
                <a:solidFill>
                  <a:srgbClr val="03045E"/>
                </a:solidFill>
                <a:latin typeface="Futura Medium" panose="00000400000000000000" pitchFamily="2" charset="0"/>
              </a:rPr>
              <a:t>This presents a valuable opportunity for the company to focus its marketing efforts and tailor product messaging specifically to this age group.</a:t>
            </a:r>
          </a:p>
        </p:txBody>
      </p:sp>
    </p:spTree>
    <p:extLst>
      <p:ext uri="{BB962C8B-B14F-4D97-AF65-F5344CB8AC3E}">
        <p14:creationId xmlns:p14="http://schemas.microsoft.com/office/powerpoint/2010/main" val="330797520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FB43C19-7C81-AD45-5129-130E470BB32A}"/>
              </a:ext>
            </a:extLst>
          </p:cNvPr>
          <p:cNvPicPr>
            <a:picLocks noChangeAspect="1"/>
          </p:cNvPicPr>
          <p:nvPr/>
        </p:nvPicPr>
        <p:blipFill>
          <a:blip r:embed="rId3"/>
          <a:stretch>
            <a:fillRect/>
          </a:stretch>
        </p:blipFill>
        <p:spPr>
          <a:xfrm>
            <a:off x="291866" y="2471276"/>
            <a:ext cx="6887599" cy="3568575"/>
          </a:xfrm>
          <a:prstGeom prst="rect">
            <a:avLst/>
          </a:prstGeom>
        </p:spPr>
      </p:pic>
      <p:grpSp>
        <p:nvGrpSpPr>
          <p:cNvPr id="6" name="Group 5">
            <a:extLst>
              <a:ext uri="{FF2B5EF4-FFF2-40B4-BE49-F238E27FC236}">
                <a16:creationId xmlns:a16="http://schemas.microsoft.com/office/drawing/2014/main" id="{7CFDC3CD-E2DB-EE6D-B3FC-BD81227C5D1B}"/>
              </a:ext>
            </a:extLst>
          </p:cNvPr>
          <p:cNvGrpSpPr/>
          <p:nvPr/>
        </p:nvGrpSpPr>
        <p:grpSpPr>
          <a:xfrm>
            <a:off x="-6303" y="398053"/>
            <a:ext cx="9932734" cy="801140"/>
            <a:chOff x="-6303" y="398053"/>
            <a:chExt cx="9932734" cy="801140"/>
          </a:xfrm>
        </p:grpSpPr>
        <p:sp>
          <p:nvSpPr>
            <p:cNvPr id="2" name="Rectangle 1">
              <a:extLst>
                <a:ext uri="{FF2B5EF4-FFF2-40B4-BE49-F238E27FC236}">
                  <a16:creationId xmlns:a16="http://schemas.microsoft.com/office/drawing/2014/main" id="{E9746A55-B8CE-F121-AB8B-1B02098B18CF}"/>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3" name="Parallelogram 2">
              <a:extLst>
                <a:ext uri="{FF2B5EF4-FFF2-40B4-BE49-F238E27FC236}">
                  <a16:creationId xmlns:a16="http://schemas.microsoft.com/office/drawing/2014/main" id="{6078DEA1-D536-45C8-5066-EA8553BCEF2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4" name="Parallelogram 3">
              <a:extLst>
                <a:ext uri="{FF2B5EF4-FFF2-40B4-BE49-F238E27FC236}">
                  <a16:creationId xmlns:a16="http://schemas.microsoft.com/office/drawing/2014/main" id="{C183121D-AB5E-1095-B356-75D16C644F7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5" name="TextBox 4">
              <a:extLst>
                <a:ext uri="{FF2B5EF4-FFF2-40B4-BE49-F238E27FC236}">
                  <a16:creationId xmlns:a16="http://schemas.microsoft.com/office/drawing/2014/main" id="{8592E562-B7F4-E49E-022E-FA9113824335}"/>
                </a:ext>
              </a:extLst>
            </p:cNvPr>
            <p:cNvSpPr txBox="1"/>
            <p:nvPr/>
          </p:nvSpPr>
          <p:spPr>
            <a:xfrm>
              <a:off x="485545" y="485133"/>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Demographic Insights</a:t>
              </a:r>
              <a:endParaRPr lang="en-GB" sz="2400" dirty="0">
                <a:solidFill>
                  <a:srgbClr val="F1D00A"/>
                </a:solidFill>
                <a:latin typeface="Futura Bold" panose="00000900000000000000" pitchFamily="2" charset="0"/>
              </a:endParaRPr>
            </a:p>
          </p:txBody>
        </p:sp>
      </p:grpSp>
      <p:sp>
        <p:nvSpPr>
          <p:cNvPr id="8" name="TextBox 7">
            <a:extLst>
              <a:ext uri="{FF2B5EF4-FFF2-40B4-BE49-F238E27FC236}">
                <a16:creationId xmlns:a16="http://schemas.microsoft.com/office/drawing/2014/main" id="{565E890B-0940-DFDC-6219-A0B10742044F}"/>
              </a:ext>
            </a:extLst>
          </p:cNvPr>
          <p:cNvSpPr txBox="1"/>
          <p:nvPr/>
        </p:nvSpPr>
        <p:spPr>
          <a:xfrm>
            <a:off x="485544" y="1441575"/>
            <a:ext cx="5915255" cy="503921"/>
          </a:xfrm>
          <a:prstGeom prst="rect">
            <a:avLst/>
          </a:prstGeom>
          <a:noFill/>
        </p:spPr>
        <p:txBody>
          <a:bodyPr wrap="square">
            <a:spAutoFit/>
          </a:bodyPr>
          <a:lstStyle/>
          <a:p>
            <a:pPr>
              <a:lnSpc>
                <a:spcPct val="150000"/>
              </a:lnSpc>
            </a:pPr>
            <a:r>
              <a:rPr lang="en-GB" sz="2000" dirty="0">
                <a:solidFill>
                  <a:srgbClr val="03045E"/>
                </a:solidFill>
                <a:latin typeface="Futura Medium" panose="00000400000000000000" pitchFamily="2" charset="0"/>
              </a:rPr>
              <a:t>c) </a:t>
            </a:r>
            <a:r>
              <a:rPr lang="en-US" sz="2000" dirty="0">
                <a:solidFill>
                  <a:srgbClr val="03045E"/>
                </a:solidFill>
                <a:latin typeface="Futura Medium" panose="00000400000000000000" pitchFamily="2" charset="0"/>
              </a:rPr>
              <a:t>Which type of marketing reaches the most Youth?</a:t>
            </a:r>
            <a:endParaRPr lang="en-GB" sz="2000" dirty="0">
              <a:solidFill>
                <a:srgbClr val="03045E"/>
              </a:solidFill>
              <a:latin typeface="Futura Medium" panose="00000400000000000000" pitchFamily="2" charset="0"/>
            </a:endParaRPr>
          </a:p>
        </p:txBody>
      </p:sp>
      <p:sp>
        <p:nvSpPr>
          <p:cNvPr id="9" name="TextBox 8">
            <a:extLst>
              <a:ext uri="{FF2B5EF4-FFF2-40B4-BE49-F238E27FC236}">
                <a16:creationId xmlns:a16="http://schemas.microsoft.com/office/drawing/2014/main" id="{6E6E3DBD-6F8C-A560-DEA0-B12E8B1E6DBA}"/>
              </a:ext>
            </a:extLst>
          </p:cNvPr>
          <p:cNvSpPr txBox="1"/>
          <p:nvPr/>
        </p:nvSpPr>
        <p:spPr>
          <a:xfrm>
            <a:off x="13675994" y="2001750"/>
            <a:ext cx="4834759" cy="1427250"/>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highlight>
                  <a:srgbClr val="F1D00A"/>
                </a:highlight>
                <a:latin typeface="Futura Medium" panose="00000400000000000000" pitchFamily="2" charset="0"/>
              </a:rPr>
              <a:t>Online marketing</a:t>
            </a:r>
            <a:r>
              <a:rPr lang="en-GB" sz="2000" dirty="0">
                <a:solidFill>
                  <a:srgbClr val="03045E"/>
                </a:solidFill>
                <a:latin typeface="Futura Medium" panose="00000400000000000000" pitchFamily="2" charset="0"/>
              </a:rPr>
              <a:t> has a greater reach among people compared to other channels</a:t>
            </a:r>
          </a:p>
        </p:txBody>
      </p:sp>
      <p:grpSp>
        <p:nvGrpSpPr>
          <p:cNvPr id="13" name="Group 12">
            <a:extLst>
              <a:ext uri="{FF2B5EF4-FFF2-40B4-BE49-F238E27FC236}">
                <a16:creationId xmlns:a16="http://schemas.microsoft.com/office/drawing/2014/main" id="{460BD63C-95CE-AF02-42DC-03D4295F89D9}"/>
              </a:ext>
            </a:extLst>
          </p:cNvPr>
          <p:cNvGrpSpPr/>
          <p:nvPr/>
        </p:nvGrpSpPr>
        <p:grpSpPr>
          <a:xfrm>
            <a:off x="-15202747" y="387167"/>
            <a:ext cx="7169090" cy="812025"/>
            <a:chOff x="-6303" y="398053"/>
            <a:chExt cx="9932734" cy="801140"/>
          </a:xfrm>
        </p:grpSpPr>
        <p:sp>
          <p:nvSpPr>
            <p:cNvPr id="15" name="Rectangle 1">
              <a:extLst>
                <a:ext uri="{FF2B5EF4-FFF2-40B4-BE49-F238E27FC236}">
                  <a16:creationId xmlns:a16="http://schemas.microsoft.com/office/drawing/2014/main" id="{3EF99C5A-9AB2-9A6E-CD93-F01A87053D53}"/>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16" name="Parallelogram 15">
              <a:extLst>
                <a:ext uri="{FF2B5EF4-FFF2-40B4-BE49-F238E27FC236}">
                  <a16:creationId xmlns:a16="http://schemas.microsoft.com/office/drawing/2014/main" id="{079221C4-D1EF-A090-5902-15B383AB285D}"/>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17" name="Parallelogram 16">
              <a:extLst>
                <a:ext uri="{FF2B5EF4-FFF2-40B4-BE49-F238E27FC236}">
                  <a16:creationId xmlns:a16="http://schemas.microsoft.com/office/drawing/2014/main" id="{E7A29F0B-A5CF-C049-0455-4F545CCA582F}"/>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18" name="TextBox 17">
              <a:extLst>
                <a:ext uri="{FF2B5EF4-FFF2-40B4-BE49-F238E27FC236}">
                  <a16:creationId xmlns:a16="http://schemas.microsoft.com/office/drawing/2014/main" id="{6138AF42-89F5-48D2-B99C-A91745F48613}"/>
                </a:ext>
              </a:extLst>
            </p:cNvPr>
            <p:cNvSpPr txBox="1"/>
            <p:nvPr/>
          </p:nvSpPr>
          <p:spPr>
            <a:xfrm>
              <a:off x="485545" y="485133"/>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 Consumer Preferences</a:t>
              </a:r>
              <a:endParaRPr lang="en-GB" sz="2400" dirty="0">
                <a:solidFill>
                  <a:srgbClr val="F1D00A"/>
                </a:solidFill>
                <a:latin typeface="Futura Bold" panose="00000900000000000000" pitchFamily="2" charset="0"/>
              </a:endParaRPr>
            </a:p>
          </p:txBody>
        </p:sp>
      </p:grpSp>
    </p:spTree>
    <p:extLst>
      <p:ext uri="{BB962C8B-B14F-4D97-AF65-F5344CB8AC3E}">
        <p14:creationId xmlns:p14="http://schemas.microsoft.com/office/powerpoint/2010/main" val="231727262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FB43C19-7C81-AD45-5129-130E470BB32A}"/>
              </a:ext>
            </a:extLst>
          </p:cNvPr>
          <p:cNvPicPr>
            <a:picLocks noChangeAspect="1"/>
          </p:cNvPicPr>
          <p:nvPr/>
        </p:nvPicPr>
        <p:blipFill>
          <a:blip r:embed="rId3"/>
          <a:stretch>
            <a:fillRect/>
          </a:stretch>
        </p:blipFill>
        <p:spPr>
          <a:xfrm>
            <a:off x="291866" y="2471276"/>
            <a:ext cx="6887599" cy="3568575"/>
          </a:xfrm>
          <a:prstGeom prst="rect">
            <a:avLst/>
          </a:prstGeom>
        </p:spPr>
      </p:pic>
      <p:grpSp>
        <p:nvGrpSpPr>
          <p:cNvPr id="6" name="Group 5">
            <a:extLst>
              <a:ext uri="{FF2B5EF4-FFF2-40B4-BE49-F238E27FC236}">
                <a16:creationId xmlns:a16="http://schemas.microsoft.com/office/drawing/2014/main" id="{7CFDC3CD-E2DB-EE6D-B3FC-BD81227C5D1B}"/>
              </a:ext>
            </a:extLst>
          </p:cNvPr>
          <p:cNvGrpSpPr/>
          <p:nvPr/>
        </p:nvGrpSpPr>
        <p:grpSpPr>
          <a:xfrm>
            <a:off x="-6303" y="398053"/>
            <a:ext cx="9932734" cy="801140"/>
            <a:chOff x="-6303" y="398053"/>
            <a:chExt cx="9932734" cy="801140"/>
          </a:xfrm>
        </p:grpSpPr>
        <p:sp>
          <p:nvSpPr>
            <p:cNvPr id="2" name="Rectangle 1">
              <a:extLst>
                <a:ext uri="{FF2B5EF4-FFF2-40B4-BE49-F238E27FC236}">
                  <a16:creationId xmlns:a16="http://schemas.microsoft.com/office/drawing/2014/main" id="{E9746A55-B8CE-F121-AB8B-1B02098B18CF}"/>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3" name="Parallelogram 2">
              <a:extLst>
                <a:ext uri="{FF2B5EF4-FFF2-40B4-BE49-F238E27FC236}">
                  <a16:creationId xmlns:a16="http://schemas.microsoft.com/office/drawing/2014/main" id="{6078DEA1-D536-45C8-5066-EA8553BCEF2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4" name="Parallelogram 3">
              <a:extLst>
                <a:ext uri="{FF2B5EF4-FFF2-40B4-BE49-F238E27FC236}">
                  <a16:creationId xmlns:a16="http://schemas.microsoft.com/office/drawing/2014/main" id="{C183121D-AB5E-1095-B356-75D16C644F7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5" name="TextBox 4">
              <a:extLst>
                <a:ext uri="{FF2B5EF4-FFF2-40B4-BE49-F238E27FC236}">
                  <a16:creationId xmlns:a16="http://schemas.microsoft.com/office/drawing/2014/main" id="{8592E562-B7F4-E49E-022E-FA9113824335}"/>
                </a:ext>
              </a:extLst>
            </p:cNvPr>
            <p:cNvSpPr txBox="1"/>
            <p:nvPr/>
          </p:nvSpPr>
          <p:spPr>
            <a:xfrm>
              <a:off x="485545" y="485133"/>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Demographic Insights</a:t>
              </a:r>
              <a:endParaRPr lang="en-GB" sz="2400" dirty="0">
                <a:solidFill>
                  <a:srgbClr val="F1D00A"/>
                </a:solidFill>
                <a:latin typeface="Futura Bold" panose="00000900000000000000" pitchFamily="2" charset="0"/>
              </a:endParaRPr>
            </a:p>
          </p:txBody>
        </p:sp>
      </p:grpSp>
      <p:sp>
        <p:nvSpPr>
          <p:cNvPr id="8" name="TextBox 7">
            <a:extLst>
              <a:ext uri="{FF2B5EF4-FFF2-40B4-BE49-F238E27FC236}">
                <a16:creationId xmlns:a16="http://schemas.microsoft.com/office/drawing/2014/main" id="{565E890B-0940-DFDC-6219-A0B10742044F}"/>
              </a:ext>
            </a:extLst>
          </p:cNvPr>
          <p:cNvSpPr txBox="1"/>
          <p:nvPr/>
        </p:nvSpPr>
        <p:spPr>
          <a:xfrm>
            <a:off x="485544" y="1441575"/>
            <a:ext cx="5915255" cy="503921"/>
          </a:xfrm>
          <a:prstGeom prst="rect">
            <a:avLst/>
          </a:prstGeom>
          <a:noFill/>
        </p:spPr>
        <p:txBody>
          <a:bodyPr wrap="square">
            <a:spAutoFit/>
          </a:bodyPr>
          <a:lstStyle/>
          <a:p>
            <a:pPr>
              <a:lnSpc>
                <a:spcPct val="150000"/>
              </a:lnSpc>
            </a:pPr>
            <a:r>
              <a:rPr lang="en-GB" sz="2000" dirty="0">
                <a:solidFill>
                  <a:srgbClr val="03045E"/>
                </a:solidFill>
                <a:latin typeface="Futura Medium" panose="00000400000000000000" pitchFamily="2" charset="0"/>
              </a:rPr>
              <a:t>c) </a:t>
            </a:r>
            <a:r>
              <a:rPr lang="en-US" sz="2000" dirty="0">
                <a:solidFill>
                  <a:srgbClr val="03045E"/>
                </a:solidFill>
                <a:latin typeface="Futura Medium" panose="00000400000000000000" pitchFamily="2" charset="0"/>
              </a:rPr>
              <a:t>Which type of marketing reaches the most Youth?</a:t>
            </a:r>
            <a:endParaRPr lang="en-GB" sz="2000" dirty="0">
              <a:solidFill>
                <a:srgbClr val="03045E"/>
              </a:solidFill>
              <a:latin typeface="Futura Medium" panose="00000400000000000000" pitchFamily="2" charset="0"/>
            </a:endParaRPr>
          </a:p>
        </p:txBody>
      </p:sp>
      <p:sp>
        <p:nvSpPr>
          <p:cNvPr id="9" name="TextBox 8">
            <a:extLst>
              <a:ext uri="{FF2B5EF4-FFF2-40B4-BE49-F238E27FC236}">
                <a16:creationId xmlns:a16="http://schemas.microsoft.com/office/drawing/2014/main" id="{6E6E3DBD-6F8C-A560-DEA0-B12E8B1E6DBA}"/>
              </a:ext>
            </a:extLst>
          </p:cNvPr>
          <p:cNvSpPr txBox="1"/>
          <p:nvPr/>
        </p:nvSpPr>
        <p:spPr>
          <a:xfrm>
            <a:off x="7046594" y="2001750"/>
            <a:ext cx="4834759" cy="1427250"/>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highlight>
                  <a:srgbClr val="F1D00A"/>
                </a:highlight>
                <a:latin typeface="Futura Medium" panose="00000400000000000000" pitchFamily="2" charset="0"/>
              </a:rPr>
              <a:t>Online marketing</a:t>
            </a:r>
            <a:r>
              <a:rPr lang="en-GB" sz="2000" dirty="0">
                <a:solidFill>
                  <a:srgbClr val="03045E"/>
                </a:solidFill>
                <a:latin typeface="Futura Medium" panose="00000400000000000000" pitchFamily="2" charset="0"/>
              </a:rPr>
              <a:t> has a greater reach among people compared to other channels</a:t>
            </a:r>
          </a:p>
        </p:txBody>
      </p:sp>
      <p:sp>
        <p:nvSpPr>
          <p:cNvPr id="11" name="TextBox 10">
            <a:extLst>
              <a:ext uri="{FF2B5EF4-FFF2-40B4-BE49-F238E27FC236}">
                <a16:creationId xmlns:a16="http://schemas.microsoft.com/office/drawing/2014/main" id="{BDBF67CA-7F45-C625-58CA-9221F26B2D03}"/>
              </a:ext>
            </a:extLst>
          </p:cNvPr>
          <p:cNvSpPr txBox="1"/>
          <p:nvPr/>
        </p:nvSpPr>
        <p:spPr>
          <a:xfrm>
            <a:off x="13739493" y="3803933"/>
            <a:ext cx="4834759" cy="2350580"/>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latin typeface="Futura Medium" panose="00000400000000000000" pitchFamily="2" charset="0"/>
              </a:rPr>
              <a:t>Leveraging the power of the internet, social media platforms, search engines, and other online channels, CodeX can extend its brand messaging and engage with a broader audience.</a:t>
            </a:r>
          </a:p>
        </p:txBody>
      </p:sp>
      <p:grpSp>
        <p:nvGrpSpPr>
          <p:cNvPr id="13" name="Group 12">
            <a:extLst>
              <a:ext uri="{FF2B5EF4-FFF2-40B4-BE49-F238E27FC236}">
                <a16:creationId xmlns:a16="http://schemas.microsoft.com/office/drawing/2014/main" id="{460BD63C-95CE-AF02-42DC-03D4295F89D9}"/>
              </a:ext>
            </a:extLst>
          </p:cNvPr>
          <p:cNvGrpSpPr/>
          <p:nvPr/>
        </p:nvGrpSpPr>
        <p:grpSpPr>
          <a:xfrm>
            <a:off x="-15202747" y="387167"/>
            <a:ext cx="7169090" cy="812025"/>
            <a:chOff x="-6303" y="398053"/>
            <a:chExt cx="9932734" cy="801140"/>
          </a:xfrm>
        </p:grpSpPr>
        <p:sp>
          <p:nvSpPr>
            <p:cNvPr id="15" name="Rectangle 1">
              <a:extLst>
                <a:ext uri="{FF2B5EF4-FFF2-40B4-BE49-F238E27FC236}">
                  <a16:creationId xmlns:a16="http://schemas.microsoft.com/office/drawing/2014/main" id="{3EF99C5A-9AB2-9A6E-CD93-F01A87053D53}"/>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16" name="Parallelogram 15">
              <a:extLst>
                <a:ext uri="{FF2B5EF4-FFF2-40B4-BE49-F238E27FC236}">
                  <a16:creationId xmlns:a16="http://schemas.microsoft.com/office/drawing/2014/main" id="{079221C4-D1EF-A090-5902-15B383AB285D}"/>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17" name="Parallelogram 16">
              <a:extLst>
                <a:ext uri="{FF2B5EF4-FFF2-40B4-BE49-F238E27FC236}">
                  <a16:creationId xmlns:a16="http://schemas.microsoft.com/office/drawing/2014/main" id="{E7A29F0B-A5CF-C049-0455-4F545CCA582F}"/>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18" name="TextBox 17">
              <a:extLst>
                <a:ext uri="{FF2B5EF4-FFF2-40B4-BE49-F238E27FC236}">
                  <a16:creationId xmlns:a16="http://schemas.microsoft.com/office/drawing/2014/main" id="{6138AF42-89F5-48D2-B99C-A91745F48613}"/>
                </a:ext>
              </a:extLst>
            </p:cNvPr>
            <p:cNvSpPr txBox="1"/>
            <p:nvPr/>
          </p:nvSpPr>
          <p:spPr>
            <a:xfrm>
              <a:off x="485545" y="485133"/>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 Consumer Preferences</a:t>
              </a:r>
              <a:endParaRPr lang="en-GB" sz="2400" dirty="0">
                <a:solidFill>
                  <a:srgbClr val="F1D00A"/>
                </a:solidFill>
                <a:latin typeface="Futura Bold" panose="00000900000000000000" pitchFamily="2" charset="0"/>
              </a:endParaRPr>
            </a:p>
          </p:txBody>
        </p:sp>
      </p:grpSp>
    </p:spTree>
    <p:extLst>
      <p:ext uri="{BB962C8B-B14F-4D97-AF65-F5344CB8AC3E}">
        <p14:creationId xmlns:p14="http://schemas.microsoft.com/office/powerpoint/2010/main" val="270033281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FB43C19-7C81-AD45-5129-130E470BB32A}"/>
              </a:ext>
            </a:extLst>
          </p:cNvPr>
          <p:cNvPicPr>
            <a:picLocks noChangeAspect="1"/>
          </p:cNvPicPr>
          <p:nvPr/>
        </p:nvPicPr>
        <p:blipFill>
          <a:blip r:embed="rId3"/>
          <a:stretch>
            <a:fillRect/>
          </a:stretch>
        </p:blipFill>
        <p:spPr>
          <a:xfrm>
            <a:off x="291866" y="2471276"/>
            <a:ext cx="6887599" cy="3568575"/>
          </a:xfrm>
          <a:prstGeom prst="rect">
            <a:avLst/>
          </a:prstGeom>
        </p:spPr>
      </p:pic>
      <p:grpSp>
        <p:nvGrpSpPr>
          <p:cNvPr id="6" name="Group 5">
            <a:extLst>
              <a:ext uri="{FF2B5EF4-FFF2-40B4-BE49-F238E27FC236}">
                <a16:creationId xmlns:a16="http://schemas.microsoft.com/office/drawing/2014/main" id="{7CFDC3CD-E2DB-EE6D-B3FC-BD81227C5D1B}"/>
              </a:ext>
            </a:extLst>
          </p:cNvPr>
          <p:cNvGrpSpPr/>
          <p:nvPr/>
        </p:nvGrpSpPr>
        <p:grpSpPr>
          <a:xfrm>
            <a:off x="-6303" y="398053"/>
            <a:ext cx="9932734" cy="801140"/>
            <a:chOff x="-6303" y="398053"/>
            <a:chExt cx="9932734" cy="801140"/>
          </a:xfrm>
        </p:grpSpPr>
        <p:sp>
          <p:nvSpPr>
            <p:cNvPr id="2" name="Rectangle 1">
              <a:extLst>
                <a:ext uri="{FF2B5EF4-FFF2-40B4-BE49-F238E27FC236}">
                  <a16:creationId xmlns:a16="http://schemas.microsoft.com/office/drawing/2014/main" id="{E9746A55-B8CE-F121-AB8B-1B02098B18CF}"/>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3" name="Parallelogram 2">
              <a:extLst>
                <a:ext uri="{FF2B5EF4-FFF2-40B4-BE49-F238E27FC236}">
                  <a16:creationId xmlns:a16="http://schemas.microsoft.com/office/drawing/2014/main" id="{6078DEA1-D536-45C8-5066-EA8553BCEF2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4" name="Parallelogram 3">
              <a:extLst>
                <a:ext uri="{FF2B5EF4-FFF2-40B4-BE49-F238E27FC236}">
                  <a16:creationId xmlns:a16="http://schemas.microsoft.com/office/drawing/2014/main" id="{C183121D-AB5E-1095-B356-75D16C644F7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5" name="TextBox 4">
              <a:extLst>
                <a:ext uri="{FF2B5EF4-FFF2-40B4-BE49-F238E27FC236}">
                  <a16:creationId xmlns:a16="http://schemas.microsoft.com/office/drawing/2014/main" id="{8592E562-B7F4-E49E-022E-FA9113824335}"/>
                </a:ext>
              </a:extLst>
            </p:cNvPr>
            <p:cNvSpPr txBox="1"/>
            <p:nvPr/>
          </p:nvSpPr>
          <p:spPr>
            <a:xfrm>
              <a:off x="485545" y="485133"/>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Demographic Insights</a:t>
              </a:r>
              <a:endParaRPr lang="en-GB" sz="2400" dirty="0">
                <a:solidFill>
                  <a:srgbClr val="F1D00A"/>
                </a:solidFill>
                <a:latin typeface="Futura Bold" panose="00000900000000000000" pitchFamily="2" charset="0"/>
              </a:endParaRPr>
            </a:p>
          </p:txBody>
        </p:sp>
      </p:grpSp>
      <p:sp>
        <p:nvSpPr>
          <p:cNvPr id="8" name="TextBox 7">
            <a:extLst>
              <a:ext uri="{FF2B5EF4-FFF2-40B4-BE49-F238E27FC236}">
                <a16:creationId xmlns:a16="http://schemas.microsoft.com/office/drawing/2014/main" id="{565E890B-0940-DFDC-6219-A0B10742044F}"/>
              </a:ext>
            </a:extLst>
          </p:cNvPr>
          <p:cNvSpPr txBox="1"/>
          <p:nvPr/>
        </p:nvSpPr>
        <p:spPr>
          <a:xfrm>
            <a:off x="485544" y="1441575"/>
            <a:ext cx="5915255" cy="503921"/>
          </a:xfrm>
          <a:prstGeom prst="rect">
            <a:avLst/>
          </a:prstGeom>
          <a:noFill/>
        </p:spPr>
        <p:txBody>
          <a:bodyPr wrap="square">
            <a:spAutoFit/>
          </a:bodyPr>
          <a:lstStyle/>
          <a:p>
            <a:pPr>
              <a:lnSpc>
                <a:spcPct val="150000"/>
              </a:lnSpc>
            </a:pPr>
            <a:r>
              <a:rPr lang="en-GB" sz="2000" dirty="0">
                <a:solidFill>
                  <a:srgbClr val="03045E"/>
                </a:solidFill>
                <a:latin typeface="Futura Medium" panose="00000400000000000000" pitchFamily="2" charset="0"/>
              </a:rPr>
              <a:t>c) </a:t>
            </a:r>
            <a:r>
              <a:rPr lang="en-US" sz="2000" dirty="0">
                <a:solidFill>
                  <a:srgbClr val="03045E"/>
                </a:solidFill>
                <a:latin typeface="Futura Medium" panose="00000400000000000000" pitchFamily="2" charset="0"/>
              </a:rPr>
              <a:t>Which type of marketing reaches the most Youth?</a:t>
            </a:r>
            <a:endParaRPr lang="en-GB" sz="2000" dirty="0">
              <a:solidFill>
                <a:srgbClr val="03045E"/>
              </a:solidFill>
              <a:latin typeface="Futura Medium" panose="00000400000000000000" pitchFamily="2" charset="0"/>
            </a:endParaRPr>
          </a:p>
        </p:txBody>
      </p:sp>
      <p:sp>
        <p:nvSpPr>
          <p:cNvPr id="9" name="TextBox 8">
            <a:extLst>
              <a:ext uri="{FF2B5EF4-FFF2-40B4-BE49-F238E27FC236}">
                <a16:creationId xmlns:a16="http://schemas.microsoft.com/office/drawing/2014/main" id="{6E6E3DBD-6F8C-A560-DEA0-B12E8B1E6DBA}"/>
              </a:ext>
            </a:extLst>
          </p:cNvPr>
          <p:cNvSpPr txBox="1"/>
          <p:nvPr/>
        </p:nvSpPr>
        <p:spPr>
          <a:xfrm>
            <a:off x="7046594" y="2001750"/>
            <a:ext cx="4834759" cy="1427250"/>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highlight>
                  <a:srgbClr val="F1D00A"/>
                </a:highlight>
                <a:latin typeface="Futura Medium" panose="00000400000000000000" pitchFamily="2" charset="0"/>
              </a:rPr>
              <a:t>Online marketing</a:t>
            </a:r>
            <a:r>
              <a:rPr lang="en-GB" sz="2000" dirty="0">
                <a:solidFill>
                  <a:srgbClr val="03045E"/>
                </a:solidFill>
                <a:latin typeface="Futura Medium" panose="00000400000000000000" pitchFamily="2" charset="0"/>
              </a:rPr>
              <a:t> has a greater reach among people compared to other channels</a:t>
            </a:r>
          </a:p>
        </p:txBody>
      </p:sp>
      <p:sp>
        <p:nvSpPr>
          <p:cNvPr id="11" name="TextBox 10">
            <a:extLst>
              <a:ext uri="{FF2B5EF4-FFF2-40B4-BE49-F238E27FC236}">
                <a16:creationId xmlns:a16="http://schemas.microsoft.com/office/drawing/2014/main" id="{BDBF67CA-7F45-C625-58CA-9221F26B2D03}"/>
              </a:ext>
            </a:extLst>
          </p:cNvPr>
          <p:cNvSpPr txBox="1"/>
          <p:nvPr/>
        </p:nvSpPr>
        <p:spPr>
          <a:xfrm>
            <a:off x="7046593" y="3803933"/>
            <a:ext cx="4834759" cy="2350580"/>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latin typeface="Futura Medium" panose="00000400000000000000" pitchFamily="2" charset="0"/>
              </a:rPr>
              <a:t>Leveraging the power of the internet, social media platforms, search engines, and other online channels, CodeX can extend its brand messaging and engage with a broader audience.</a:t>
            </a:r>
          </a:p>
        </p:txBody>
      </p:sp>
      <p:grpSp>
        <p:nvGrpSpPr>
          <p:cNvPr id="13" name="Group 12">
            <a:extLst>
              <a:ext uri="{FF2B5EF4-FFF2-40B4-BE49-F238E27FC236}">
                <a16:creationId xmlns:a16="http://schemas.microsoft.com/office/drawing/2014/main" id="{460BD63C-95CE-AF02-42DC-03D4295F89D9}"/>
              </a:ext>
            </a:extLst>
          </p:cNvPr>
          <p:cNvGrpSpPr/>
          <p:nvPr/>
        </p:nvGrpSpPr>
        <p:grpSpPr>
          <a:xfrm>
            <a:off x="-15202747" y="387167"/>
            <a:ext cx="7169090" cy="812025"/>
            <a:chOff x="-6303" y="398053"/>
            <a:chExt cx="9932734" cy="801140"/>
          </a:xfrm>
        </p:grpSpPr>
        <p:sp>
          <p:nvSpPr>
            <p:cNvPr id="15" name="Rectangle 1">
              <a:extLst>
                <a:ext uri="{FF2B5EF4-FFF2-40B4-BE49-F238E27FC236}">
                  <a16:creationId xmlns:a16="http://schemas.microsoft.com/office/drawing/2014/main" id="{3EF99C5A-9AB2-9A6E-CD93-F01A87053D53}"/>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16" name="Parallelogram 15">
              <a:extLst>
                <a:ext uri="{FF2B5EF4-FFF2-40B4-BE49-F238E27FC236}">
                  <a16:creationId xmlns:a16="http://schemas.microsoft.com/office/drawing/2014/main" id="{079221C4-D1EF-A090-5902-15B383AB285D}"/>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17" name="Parallelogram 16">
              <a:extLst>
                <a:ext uri="{FF2B5EF4-FFF2-40B4-BE49-F238E27FC236}">
                  <a16:creationId xmlns:a16="http://schemas.microsoft.com/office/drawing/2014/main" id="{E7A29F0B-A5CF-C049-0455-4F545CCA582F}"/>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18" name="TextBox 17">
              <a:extLst>
                <a:ext uri="{FF2B5EF4-FFF2-40B4-BE49-F238E27FC236}">
                  <a16:creationId xmlns:a16="http://schemas.microsoft.com/office/drawing/2014/main" id="{6138AF42-89F5-48D2-B99C-A91745F48613}"/>
                </a:ext>
              </a:extLst>
            </p:cNvPr>
            <p:cNvSpPr txBox="1"/>
            <p:nvPr/>
          </p:nvSpPr>
          <p:spPr>
            <a:xfrm>
              <a:off x="485545" y="485133"/>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 Consumer Preferences</a:t>
              </a:r>
              <a:endParaRPr lang="en-GB" sz="2400" dirty="0">
                <a:solidFill>
                  <a:srgbClr val="F1D00A"/>
                </a:solidFill>
                <a:latin typeface="Futura Bold" panose="00000900000000000000" pitchFamily="2" charset="0"/>
              </a:endParaRPr>
            </a:p>
          </p:txBody>
        </p:sp>
      </p:grpSp>
    </p:spTree>
    <p:extLst>
      <p:ext uri="{BB962C8B-B14F-4D97-AF65-F5344CB8AC3E}">
        <p14:creationId xmlns:p14="http://schemas.microsoft.com/office/powerpoint/2010/main" val="121159667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CFDC3CD-E2DB-EE6D-B3FC-BD81227C5D1B}"/>
              </a:ext>
            </a:extLst>
          </p:cNvPr>
          <p:cNvGrpSpPr/>
          <p:nvPr/>
        </p:nvGrpSpPr>
        <p:grpSpPr>
          <a:xfrm>
            <a:off x="-6303" y="398053"/>
            <a:ext cx="9932734" cy="801140"/>
            <a:chOff x="-6303" y="398053"/>
            <a:chExt cx="9932734" cy="801140"/>
          </a:xfrm>
        </p:grpSpPr>
        <p:sp>
          <p:nvSpPr>
            <p:cNvPr id="2" name="Rectangle 1">
              <a:extLst>
                <a:ext uri="{FF2B5EF4-FFF2-40B4-BE49-F238E27FC236}">
                  <a16:creationId xmlns:a16="http://schemas.microsoft.com/office/drawing/2014/main" id="{E9746A55-B8CE-F121-AB8B-1B02098B18CF}"/>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3" name="Parallelogram 2">
              <a:extLst>
                <a:ext uri="{FF2B5EF4-FFF2-40B4-BE49-F238E27FC236}">
                  <a16:creationId xmlns:a16="http://schemas.microsoft.com/office/drawing/2014/main" id="{6078DEA1-D536-45C8-5066-EA8553BCEF2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4" name="Parallelogram 3">
              <a:extLst>
                <a:ext uri="{FF2B5EF4-FFF2-40B4-BE49-F238E27FC236}">
                  <a16:creationId xmlns:a16="http://schemas.microsoft.com/office/drawing/2014/main" id="{C183121D-AB5E-1095-B356-75D16C644F7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5" name="TextBox 4">
              <a:extLst>
                <a:ext uri="{FF2B5EF4-FFF2-40B4-BE49-F238E27FC236}">
                  <a16:creationId xmlns:a16="http://schemas.microsoft.com/office/drawing/2014/main" id="{8592E562-B7F4-E49E-022E-FA9113824335}"/>
                </a:ext>
              </a:extLst>
            </p:cNvPr>
            <p:cNvSpPr txBox="1"/>
            <p:nvPr/>
          </p:nvSpPr>
          <p:spPr>
            <a:xfrm>
              <a:off x="485545" y="485133"/>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 Consumer Preferences</a:t>
              </a:r>
              <a:endParaRPr lang="en-GB" sz="2400" dirty="0">
                <a:solidFill>
                  <a:srgbClr val="F1D00A"/>
                </a:solidFill>
                <a:latin typeface="Futura Bold" panose="00000900000000000000" pitchFamily="2" charset="0"/>
              </a:endParaRPr>
            </a:p>
          </p:txBody>
        </p:sp>
      </p:grpSp>
      <p:sp>
        <p:nvSpPr>
          <p:cNvPr id="8" name="TextBox 7">
            <a:extLst>
              <a:ext uri="{FF2B5EF4-FFF2-40B4-BE49-F238E27FC236}">
                <a16:creationId xmlns:a16="http://schemas.microsoft.com/office/drawing/2014/main" id="{565E890B-0940-DFDC-6219-A0B10742044F}"/>
              </a:ext>
            </a:extLst>
          </p:cNvPr>
          <p:cNvSpPr txBox="1"/>
          <p:nvPr/>
        </p:nvSpPr>
        <p:spPr>
          <a:xfrm>
            <a:off x="485544" y="1441575"/>
            <a:ext cx="8569839" cy="503921"/>
          </a:xfrm>
          <a:prstGeom prst="rect">
            <a:avLst/>
          </a:prstGeom>
          <a:noFill/>
        </p:spPr>
        <p:txBody>
          <a:bodyPr wrap="square">
            <a:spAutoFit/>
          </a:bodyPr>
          <a:lstStyle/>
          <a:p>
            <a:pPr>
              <a:lnSpc>
                <a:spcPct val="150000"/>
              </a:lnSpc>
            </a:pPr>
            <a:r>
              <a:rPr lang="en-GB" sz="2000" dirty="0">
                <a:solidFill>
                  <a:srgbClr val="03045E"/>
                </a:solidFill>
                <a:latin typeface="Futura Medium" panose="00000400000000000000" pitchFamily="2" charset="0"/>
              </a:rPr>
              <a:t>a) </a:t>
            </a:r>
            <a:r>
              <a:rPr lang="en-US" sz="2000" dirty="0">
                <a:solidFill>
                  <a:srgbClr val="03045E"/>
                </a:solidFill>
                <a:latin typeface="Futura Medium" panose="00000400000000000000" pitchFamily="2" charset="0"/>
              </a:rPr>
              <a:t>What are the preferred ingredients of energy drinks among respondents?</a:t>
            </a:r>
            <a:endParaRPr lang="en-GB" sz="2000" dirty="0">
              <a:solidFill>
                <a:srgbClr val="03045E"/>
              </a:solidFill>
              <a:latin typeface="Futura Medium" panose="00000400000000000000" pitchFamily="2" charset="0"/>
            </a:endParaRPr>
          </a:p>
        </p:txBody>
      </p:sp>
      <p:pic>
        <p:nvPicPr>
          <p:cNvPr id="11" name="Picture 10" descr="A screenshot of a graph&#10;&#10;Description automatically generated">
            <a:extLst>
              <a:ext uri="{FF2B5EF4-FFF2-40B4-BE49-F238E27FC236}">
                <a16:creationId xmlns:a16="http://schemas.microsoft.com/office/drawing/2014/main" id="{31A8915F-2C22-8848-7515-073C996954AF}"/>
              </a:ext>
            </a:extLst>
          </p:cNvPr>
          <p:cNvPicPr>
            <a:picLocks noChangeAspect="1"/>
          </p:cNvPicPr>
          <p:nvPr/>
        </p:nvPicPr>
        <p:blipFill rotWithShape="1">
          <a:blip r:embed="rId3">
            <a:extLst>
              <a:ext uri="{28A0092B-C50C-407E-A947-70E740481C1C}">
                <a14:useLocalDpi xmlns:a14="http://schemas.microsoft.com/office/drawing/2010/main" val="0"/>
              </a:ext>
            </a:extLst>
          </a:blip>
          <a:srcRect l="2830" t="-336" r="4439" b="-4559"/>
          <a:stretch/>
        </p:blipFill>
        <p:spPr>
          <a:xfrm>
            <a:off x="6308945" y="2255747"/>
            <a:ext cx="5522724" cy="3651067"/>
          </a:xfrm>
          <a:prstGeom prst="rect">
            <a:avLst/>
          </a:prstGeom>
        </p:spPr>
      </p:pic>
      <p:sp>
        <p:nvSpPr>
          <p:cNvPr id="9" name="TextBox 8">
            <a:extLst>
              <a:ext uri="{FF2B5EF4-FFF2-40B4-BE49-F238E27FC236}">
                <a16:creationId xmlns:a16="http://schemas.microsoft.com/office/drawing/2014/main" id="{DF2C0A0D-B6CF-B04F-F323-EB0DF333208D}"/>
              </a:ext>
            </a:extLst>
          </p:cNvPr>
          <p:cNvSpPr txBox="1"/>
          <p:nvPr/>
        </p:nvSpPr>
        <p:spPr>
          <a:xfrm>
            <a:off x="-6954869" y="2203197"/>
            <a:ext cx="5527122" cy="1293752"/>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dirty="0">
                <a:solidFill>
                  <a:srgbClr val="03045E"/>
                </a:solidFill>
                <a:highlight>
                  <a:srgbClr val="F1D00A"/>
                </a:highlight>
                <a:latin typeface="Futura Medium" panose="00000400000000000000" pitchFamily="2" charset="0"/>
              </a:rPr>
              <a:t>Caffeine</a:t>
            </a:r>
            <a:r>
              <a:rPr lang="en-GB" dirty="0">
                <a:solidFill>
                  <a:srgbClr val="03045E"/>
                </a:solidFill>
                <a:latin typeface="Futura Medium" panose="00000400000000000000" pitchFamily="2" charset="0"/>
              </a:rPr>
              <a:t> emerged as the most preferred ingredient with approximately </a:t>
            </a:r>
            <a:r>
              <a:rPr lang="en-GB" dirty="0">
                <a:solidFill>
                  <a:srgbClr val="03045E"/>
                </a:solidFill>
                <a:highlight>
                  <a:srgbClr val="F1D00A"/>
                </a:highlight>
                <a:latin typeface="Futura Medium" panose="00000400000000000000" pitchFamily="2" charset="0"/>
              </a:rPr>
              <a:t>38%</a:t>
            </a:r>
            <a:r>
              <a:rPr lang="en-GB" dirty="0">
                <a:solidFill>
                  <a:srgbClr val="03045E"/>
                </a:solidFill>
                <a:latin typeface="Futura Medium" panose="00000400000000000000" pitchFamily="2" charset="0"/>
              </a:rPr>
              <a:t> of respondents indicating a preference for it.</a:t>
            </a:r>
          </a:p>
        </p:txBody>
      </p:sp>
    </p:spTree>
    <p:extLst>
      <p:ext uri="{BB962C8B-B14F-4D97-AF65-F5344CB8AC3E}">
        <p14:creationId xmlns:p14="http://schemas.microsoft.com/office/powerpoint/2010/main" val="328132122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CFDC3CD-E2DB-EE6D-B3FC-BD81227C5D1B}"/>
              </a:ext>
            </a:extLst>
          </p:cNvPr>
          <p:cNvGrpSpPr/>
          <p:nvPr/>
        </p:nvGrpSpPr>
        <p:grpSpPr>
          <a:xfrm>
            <a:off x="-6303" y="398053"/>
            <a:ext cx="9932734" cy="801140"/>
            <a:chOff x="-6303" y="398053"/>
            <a:chExt cx="9932734" cy="801140"/>
          </a:xfrm>
        </p:grpSpPr>
        <p:sp>
          <p:nvSpPr>
            <p:cNvPr id="2" name="Rectangle 1">
              <a:extLst>
                <a:ext uri="{FF2B5EF4-FFF2-40B4-BE49-F238E27FC236}">
                  <a16:creationId xmlns:a16="http://schemas.microsoft.com/office/drawing/2014/main" id="{E9746A55-B8CE-F121-AB8B-1B02098B18CF}"/>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3" name="Parallelogram 2">
              <a:extLst>
                <a:ext uri="{FF2B5EF4-FFF2-40B4-BE49-F238E27FC236}">
                  <a16:creationId xmlns:a16="http://schemas.microsoft.com/office/drawing/2014/main" id="{6078DEA1-D536-45C8-5066-EA8553BCEF2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4" name="Parallelogram 3">
              <a:extLst>
                <a:ext uri="{FF2B5EF4-FFF2-40B4-BE49-F238E27FC236}">
                  <a16:creationId xmlns:a16="http://schemas.microsoft.com/office/drawing/2014/main" id="{C183121D-AB5E-1095-B356-75D16C644F7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5" name="TextBox 4">
              <a:extLst>
                <a:ext uri="{FF2B5EF4-FFF2-40B4-BE49-F238E27FC236}">
                  <a16:creationId xmlns:a16="http://schemas.microsoft.com/office/drawing/2014/main" id="{8592E562-B7F4-E49E-022E-FA9113824335}"/>
                </a:ext>
              </a:extLst>
            </p:cNvPr>
            <p:cNvSpPr txBox="1"/>
            <p:nvPr/>
          </p:nvSpPr>
          <p:spPr>
            <a:xfrm>
              <a:off x="485545" y="485133"/>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 Consumer Preferences</a:t>
              </a:r>
              <a:endParaRPr lang="en-GB" sz="2400" dirty="0">
                <a:solidFill>
                  <a:srgbClr val="F1D00A"/>
                </a:solidFill>
                <a:latin typeface="Futura Bold" panose="00000900000000000000" pitchFamily="2" charset="0"/>
              </a:endParaRPr>
            </a:p>
          </p:txBody>
        </p:sp>
      </p:grpSp>
      <p:sp>
        <p:nvSpPr>
          <p:cNvPr id="8" name="TextBox 7">
            <a:extLst>
              <a:ext uri="{FF2B5EF4-FFF2-40B4-BE49-F238E27FC236}">
                <a16:creationId xmlns:a16="http://schemas.microsoft.com/office/drawing/2014/main" id="{565E890B-0940-DFDC-6219-A0B10742044F}"/>
              </a:ext>
            </a:extLst>
          </p:cNvPr>
          <p:cNvSpPr txBox="1"/>
          <p:nvPr/>
        </p:nvSpPr>
        <p:spPr>
          <a:xfrm>
            <a:off x="485544" y="1441575"/>
            <a:ext cx="8569839" cy="503921"/>
          </a:xfrm>
          <a:prstGeom prst="rect">
            <a:avLst/>
          </a:prstGeom>
          <a:noFill/>
        </p:spPr>
        <p:txBody>
          <a:bodyPr wrap="square">
            <a:spAutoFit/>
          </a:bodyPr>
          <a:lstStyle/>
          <a:p>
            <a:pPr>
              <a:lnSpc>
                <a:spcPct val="150000"/>
              </a:lnSpc>
            </a:pPr>
            <a:r>
              <a:rPr lang="en-GB" sz="2000" dirty="0">
                <a:solidFill>
                  <a:srgbClr val="03045E"/>
                </a:solidFill>
                <a:latin typeface="Futura Medium" panose="00000400000000000000" pitchFamily="2" charset="0"/>
              </a:rPr>
              <a:t>a) </a:t>
            </a:r>
            <a:r>
              <a:rPr lang="en-US" sz="2000" dirty="0">
                <a:solidFill>
                  <a:srgbClr val="03045E"/>
                </a:solidFill>
                <a:latin typeface="Futura Medium" panose="00000400000000000000" pitchFamily="2" charset="0"/>
              </a:rPr>
              <a:t>What are the preferred ingredients of energy drinks among respondents?</a:t>
            </a:r>
            <a:endParaRPr lang="en-GB" sz="2000" dirty="0">
              <a:solidFill>
                <a:srgbClr val="03045E"/>
              </a:solidFill>
              <a:latin typeface="Futura Medium" panose="00000400000000000000" pitchFamily="2" charset="0"/>
            </a:endParaRPr>
          </a:p>
        </p:txBody>
      </p:sp>
      <p:pic>
        <p:nvPicPr>
          <p:cNvPr id="11" name="Picture 10" descr="A screenshot of a graph&#10;&#10;Description automatically generated">
            <a:extLst>
              <a:ext uri="{FF2B5EF4-FFF2-40B4-BE49-F238E27FC236}">
                <a16:creationId xmlns:a16="http://schemas.microsoft.com/office/drawing/2014/main" id="{31A8915F-2C22-8848-7515-073C996954AF}"/>
              </a:ext>
            </a:extLst>
          </p:cNvPr>
          <p:cNvPicPr>
            <a:picLocks noChangeAspect="1"/>
          </p:cNvPicPr>
          <p:nvPr/>
        </p:nvPicPr>
        <p:blipFill rotWithShape="1">
          <a:blip r:embed="rId3">
            <a:extLst>
              <a:ext uri="{28A0092B-C50C-407E-A947-70E740481C1C}">
                <a14:useLocalDpi xmlns:a14="http://schemas.microsoft.com/office/drawing/2010/main" val="0"/>
              </a:ext>
            </a:extLst>
          </a:blip>
          <a:srcRect l="2830" t="-336" r="4439" b="-4559"/>
          <a:stretch/>
        </p:blipFill>
        <p:spPr>
          <a:xfrm>
            <a:off x="6308945" y="2255747"/>
            <a:ext cx="5522724" cy="3651067"/>
          </a:xfrm>
          <a:prstGeom prst="rect">
            <a:avLst/>
          </a:prstGeom>
        </p:spPr>
      </p:pic>
      <p:sp>
        <p:nvSpPr>
          <p:cNvPr id="9" name="TextBox 8">
            <a:extLst>
              <a:ext uri="{FF2B5EF4-FFF2-40B4-BE49-F238E27FC236}">
                <a16:creationId xmlns:a16="http://schemas.microsoft.com/office/drawing/2014/main" id="{DF2C0A0D-B6CF-B04F-F323-EB0DF333208D}"/>
              </a:ext>
            </a:extLst>
          </p:cNvPr>
          <p:cNvSpPr txBox="1"/>
          <p:nvPr/>
        </p:nvSpPr>
        <p:spPr>
          <a:xfrm>
            <a:off x="360331" y="2203197"/>
            <a:ext cx="5527122" cy="1293752"/>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dirty="0">
                <a:solidFill>
                  <a:srgbClr val="03045E"/>
                </a:solidFill>
                <a:highlight>
                  <a:srgbClr val="F1D00A"/>
                </a:highlight>
                <a:latin typeface="Futura Medium" panose="00000400000000000000" pitchFamily="2" charset="0"/>
              </a:rPr>
              <a:t>Caffeine</a:t>
            </a:r>
            <a:r>
              <a:rPr lang="en-GB" dirty="0">
                <a:solidFill>
                  <a:srgbClr val="03045E"/>
                </a:solidFill>
                <a:latin typeface="Futura Medium" panose="00000400000000000000" pitchFamily="2" charset="0"/>
              </a:rPr>
              <a:t> emerged as the most preferred ingredient with approximately </a:t>
            </a:r>
            <a:r>
              <a:rPr lang="en-GB" dirty="0">
                <a:solidFill>
                  <a:srgbClr val="03045E"/>
                </a:solidFill>
                <a:highlight>
                  <a:srgbClr val="F1D00A"/>
                </a:highlight>
                <a:latin typeface="Futura Medium" panose="00000400000000000000" pitchFamily="2" charset="0"/>
              </a:rPr>
              <a:t>38%</a:t>
            </a:r>
            <a:r>
              <a:rPr lang="en-GB" dirty="0">
                <a:solidFill>
                  <a:srgbClr val="03045E"/>
                </a:solidFill>
                <a:latin typeface="Futura Medium" panose="00000400000000000000" pitchFamily="2" charset="0"/>
              </a:rPr>
              <a:t> of respondents indicating a preference for it.</a:t>
            </a:r>
          </a:p>
        </p:txBody>
      </p:sp>
      <p:sp>
        <p:nvSpPr>
          <p:cNvPr id="12" name="TextBox 11">
            <a:extLst>
              <a:ext uri="{FF2B5EF4-FFF2-40B4-BE49-F238E27FC236}">
                <a16:creationId xmlns:a16="http://schemas.microsoft.com/office/drawing/2014/main" id="{DC966CB8-AF6C-B72E-7362-B9D14A2016C5}"/>
              </a:ext>
            </a:extLst>
          </p:cNvPr>
          <p:cNvSpPr txBox="1"/>
          <p:nvPr/>
        </p:nvSpPr>
        <p:spPr>
          <a:xfrm>
            <a:off x="-7081869" y="3597213"/>
            <a:ext cx="5527122" cy="878254"/>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dirty="0">
                <a:solidFill>
                  <a:srgbClr val="03045E"/>
                </a:solidFill>
                <a:latin typeface="Futura Medium" panose="00000400000000000000" pitchFamily="2" charset="0"/>
              </a:rPr>
              <a:t>Following closely behind, </a:t>
            </a:r>
            <a:r>
              <a:rPr lang="en-GB" dirty="0">
                <a:solidFill>
                  <a:srgbClr val="03045E"/>
                </a:solidFill>
                <a:highlight>
                  <a:srgbClr val="F1D00A"/>
                </a:highlight>
                <a:latin typeface="Futura Medium" panose="00000400000000000000" pitchFamily="2" charset="0"/>
              </a:rPr>
              <a:t>Vitamins</a:t>
            </a:r>
            <a:r>
              <a:rPr lang="en-GB" dirty="0">
                <a:solidFill>
                  <a:srgbClr val="03045E"/>
                </a:solidFill>
                <a:latin typeface="Futura Medium" panose="00000400000000000000" pitchFamily="2" charset="0"/>
              </a:rPr>
              <a:t> garnered a significant preference of around </a:t>
            </a:r>
            <a:r>
              <a:rPr lang="en-GB" dirty="0">
                <a:solidFill>
                  <a:srgbClr val="03045E"/>
                </a:solidFill>
                <a:highlight>
                  <a:srgbClr val="F1D00A"/>
                </a:highlight>
                <a:latin typeface="Futura Medium" panose="00000400000000000000" pitchFamily="2" charset="0"/>
              </a:rPr>
              <a:t>25%</a:t>
            </a:r>
            <a:r>
              <a:rPr lang="en-GB" dirty="0">
                <a:solidFill>
                  <a:srgbClr val="03045E"/>
                </a:solidFill>
                <a:latin typeface="Futura Medium" panose="00000400000000000000" pitchFamily="2" charset="0"/>
              </a:rPr>
              <a:t>.</a:t>
            </a:r>
          </a:p>
        </p:txBody>
      </p:sp>
    </p:spTree>
    <p:extLst>
      <p:ext uri="{BB962C8B-B14F-4D97-AF65-F5344CB8AC3E}">
        <p14:creationId xmlns:p14="http://schemas.microsoft.com/office/powerpoint/2010/main" val="239461960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3045E"/>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129268FC-EA18-EA9C-7899-C924A090CB12}"/>
              </a:ext>
            </a:extLst>
          </p:cNvPr>
          <p:cNvSpPr/>
          <p:nvPr/>
        </p:nvSpPr>
        <p:spPr>
          <a:xfrm>
            <a:off x="7132008" y="-1466616"/>
            <a:ext cx="7712061" cy="6697824"/>
          </a:xfrm>
          <a:prstGeom prst="ellipse">
            <a:avLst/>
          </a:prstGeom>
          <a:solidFill>
            <a:srgbClr val="023E8A"/>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AB0A1452-3F9A-C845-12DD-E9BCDB652EAD}"/>
              </a:ext>
            </a:extLst>
          </p:cNvPr>
          <p:cNvSpPr/>
          <p:nvPr/>
        </p:nvSpPr>
        <p:spPr>
          <a:xfrm>
            <a:off x="4701360" y="2430936"/>
            <a:ext cx="6522718" cy="5600544"/>
          </a:xfrm>
          <a:prstGeom prst="ellipse">
            <a:avLst/>
          </a:prstGeom>
          <a:solidFill>
            <a:srgbClr val="024E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97585077-ADC2-F7A2-3B45-84110AD56CB1}"/>
              </a:ext>
            </a:extLst>
          </p:cNvPr>
          <p:cNvSpPr/>
          <p:nvPr/>
        </p:nvSpPr>
        <p:spPr>
          <a:xfrm>
            <a:off x="-2268892" y="-1161816"/>
            <a:ext cx="3657910" cy="3592752"/>
          </a:xfrm>
          <a:prstGeom prst="ellipse">
            <a:avLst/>
          </a:prstGeom>
          <a:solidFill>
            <a:srgbClr val="023E8A"/>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Picture 12">
            <a:extLst>
              <a:ext uri="{FF2B5EF4-FFF2-40B4-BE49-F238E27FC236}">
                <a16:creationId xmlns:a16="http://schemas.microsoft.com/office/drawing/2014/main" id="{B28041F9-B318-428A-859E-7D6623A4C46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844618">
            <a:off x="7414532" y="4171852"/>
            <a:ext cx="3730412" cy="2819498"/>
          </a:xfrm>
          <a:prstGeom prst="rect">
            <a:avLst/>
          </a:prstGeom>
        </p:spPr>
      </p:pic>
      <p:pic>
        <p:nvPicPr>
          <p:cNvPr id="19" name="Picture 18">
            <a:extLst>
              <a:ext uri="{FF2B5EF4-FFF2-40B4-BE49-F238E27FC236}">
                <a16:creationId xmlns:a16="http://schemas.microsoft.com/office/drawing/2014/main" id="{9D0C1D46-5B09-9BD4-C2EF-FA46230E943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453" b="93035" l="10000" r="90000">
                        <a14:foregroundMark x1="44400" y1="10448" x2="57200" y2="10945"/>
                        <a14:foregroundMark x1="36000" y1="88060" x2="57200" y2="90050"/>
                        <a14:foregroundMark x1="57200" y1="90050" x2="62400" y2="88557"/>
                        <a14:foregroundMark x1="46400" y1="93035" x2="46400" y2="93035"/>
                      </a14:backgroundRemoval>
                    </a14:imgEffect>
                  </a14:imgLayer>
                </a14:imgProps>
              </a:ext>
              <a:ext uri="{28A0092B-C50C-407E-A947-70E740481C1C}">
                <a14:useLocalDpi xmlns:a14="http://schemas.microsoft.com/office/drawing/2010/main" val="0"/>
              </a:ext>
            </a:extLst>
          </a:blip>
          <a:stretch>
            <a:fillRect/>
          </a:stretch>
        </p:blipFill>
        <p:spPr>
          <a:xfrm>
            <a:off x="5119285" y="3689705"/>
            <a:ext cx="2986704" cy="2401310"/>
          </a:xfrm>
          <a:prstGeom prst="rect">
            <a:avLst/>
          </a:prstGeom>
        </p:spPr>
      </p:pic>
      <p:pic>
        <p:nvPicPr>
          <p:cNvPr id="28" name="Picture 27">
            <a:extLst>
              <a:ext uri="{FF2B5EF4-FFF2-40B4-BE49-F238E27FC236}">
                <a16:creationId xmlns:a16="http://schemas.microsoft.com/office/drawing/2014/main" id="{B4A3ACCB-5BDB-A2BE-36C7-14F950A59488}"/>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41220" y1="16736" x2="26098" y2="19087"/>
                        <a14:foregroundMark x1="26098" y1="19087" x2="38902" y2="21715"/>
                        <a14:foregroundMark x1="38902" y1="21715" x2="30610" y2="18949"/>
                        <a14:foregroundMark x1="40244" y1="15491" x2="28415" y2="19087"/>
                        <a14:foregroundMark x1="70122" y1="51591" x2="71951" y2="64039"/>
                        <a14:foregroundMark x1="71951" y1="64039" x2="70976" y2="67497"/>
                        <a14:foregroundMark x1="84268" y1="53804" x2="81585" y2="64315"/>
                        <a14:foregroundMark x1="81585" y1="64315" x2="75488" y2="71508"/>
                        <a14:foregroundMark x1="75488" y1="71508" x2="53780" y2="81051"/>
                        <a14:foregroundMark x1="31308" y1="86034" x2="31888" y2="86124"/>
                        <a14:foregroundMark x1="26829" y1="85339" x2="27841" y2="85496"/>
                        <a14:foregroundMark x1="27439" y1="86030" x2="28245" y2="86238"/>
                        <a14:foregroundMark x1="43373" y1="87608" x2="60889" y2="83606"/>
                        <a14:foregroundMark x1="78642" y1="74347" x2="85122" y2="64869"/>
                        <a14:foregroundMark x1="80488" y1="33610" x2="82073" y2="42185"/>
                        <a14:backgroundMark x1="30854" y1="87828" x2="42317" y2="89350"/>
                        <a14:backgroundMark x1="62561" y1="85339" x2="77195" y2="78838"/>
                        <a14:backgroundMark x1="77195" y1="78838" x2="77805" y2="78700"/>
                        <a14:backgroundMark x1="68415" y1="79391" x2="60732" y2="83402"/>
                        <a14:backgroundMark x1="74146" y1="77870" x2="78902" y2="76487"/>
                        <a14:backgroundMark x1="30488" y1="86722" x2="30488" y2="86722"/>
                        <a14:backgroundMark x1="31098" y1="87137" x2="28659" y2="86999"/>
                        <a14:backgroundMark x1="31829" y1="87275" x2="30366" y2="86307"/>
                      </a14:backgroundRemoval>
                    </a14:imgEffect>
                  </a14:imgLayer>
                </a14:imgProps>
              </a:ext>
              <a:ext uri="{28A0092B-C50C-407E-A947-70E740481C1C}">
                <a14:useLocalDpi xmlns:a14="http://schemas.microsoft.com/office/drawing/2010/main" val="0"/>
              </a:ext>
            </a:extLst>
          </a:blip>
          <a:stretch>
            <a:fillRect/>
          </a:stretch>
        </p:blipFill>
        <p:spPr>
          <a:xfrm rot="3079419">
            <a:off x="9145799" y="4511463"/>
            <a:ext cx="1060841" cy="935351"/>
          </a:xfrm>
          <a:prstGeom prst="rect">
            <a:avLst/>
          </a:prstGeom>
        </p:spPr>
      </p:pic>
      <p:grpSp>
        <p:nvGrpSpPr>
          <p:cNvPr id="57" name="Group 56">
            <a:extLst>
              <a:ext uri="{FF2B5EF4-FFF2-40B4-BE49-F238E27FC236}">
                <a16:creationId xmlns:a16="http://schemas.microsoft.com/office/drawing/2014/main" id="{59284364-7142-A835-22BB-57CAD120020E}"/>
              </a:ext>
            </a:extLst>
          </p:cNvPr>
          <p:cNvGrpSpPr/>
          <p:nvPr/>
        </p:nvGrpSpPr>
        <p:grpSpPr>
          <a:xfrm>
            <a:off x="4447459" y="1110528"/>
            <a:ext cx="7160643" cy="5825511"/>
            <a:chOff x="4447459" y="1110528"/>
            <a:chExt cx="7160643" cy="5825511"/>
          </a:xfrm>
        </p:grpSpPr>
        <p:pic>
          <p:nvPicPr>
            <p:cNvPr id="21" name="Picture 20">
              <a:extLst>
                <a:ext uri="{FF2B5EF4-FFF2-40B4-BE49-F238E27FC236}">
                  <a16:creationId xmlns:a16="http://schemas.microsoft.com/office/drawing/2014/main" id="{F3185997-910C-8ACF-BDB5-6C7B5F895E99}"/>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53" b="96316" l="889" r="94556">
                          <a14:foregroundMark x1="2111" y1="2500" x2="7667" y2="8684"/>
                          <a14:foregroundMark x1="7667" y1="8684" x2="15222" y2="12763"/>
                          <a14:foregroundMark x1="15222" y1="12763" x2="9111" y2="7500"/>
                          <a14:foregroundMark x1="889" y1="1053" x2="6778" y2="6711"/>
                          <a14:foregroundMark x1="91111" y1="38553" x2="92778" y2="68816"/>
                          <a14:foregroundMark x1="92778" y1="68816" x2="90667" y2="84211"/>
                          <a14:foregroundMark x1="90667" y1="84211" x2="83222" y2="90789"/>
                          <a14:foregroundMark x1="83222" y1="90789" x2="57333" y2="92763"/>
                          <a14:foregroundMark x1="57333" y1="92763" x2="51333" y2="90789"/>
                          <a14:foregroundMark x1="51333" y1="90789" x2="50222" y2="89211"/>
                          <a14:foregroundMark x1="62889" y1="96447" x2="73111" y2="96447"/>
                          <a14:foregroundMark x1="94000" y1="51711" x2="94556" y2="81053"/>
                        </a14:backgroundRemoval>
                      </a14:imgEffect>
                    </a14:imgLayer>
                  </a14:imgProps>
                </a:ext>
                <a:ext uri="{28A0092B-C50C-407E-A947-70E740481C1C}">
                  <a14:useLocalDpi xmlns:a14="http://schemas.microsoft.com/office/drawing/2010/main" val="0"/>
                </a:ext>
              </a:extLst>
            </a:blip>
            <a:stretch>
              <a:fillRect/>
            </a:stretch>
          </p:blipFill>
          <p:spPr>
            <a:xfrm rot="152078">
              <a:off x="4447459" y="4327591"/>
              <a:ext cx="2525757" cy="2132861"/>
            </a:xfrm>
            <a:prstGeom prst="rect">
              <a:avLst/>
            </a:prstGeom>
          </p:spPr>
        </p:pic>
        <p:pic>
          <p:nvPicPr>
            <p:cNvPr id="25" name="Picture 24">
              <a:extLst>
                <a:ext uri="{FF2B5EF4-FFF2-40B4-BE49-F238E27FC236}">
                  <a16:creationId xmlns:a16="http://schemas.microsoft.com/office/drawing/2014/main" id="{8DEFD161-E8B5-3292-32BD-0E300717797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0409200">
              <a:off x="7492124" y="1681530"/>
              <a:ext cx="4115978" cy="4299794"/>
            </a:xfrm>
            <a:prstGeom prst="rect">
              <a:avLst/>
            </a:prstGeom>
          </p:spPr>
        </p:pic>
        <p:pic>
          <p:nvPicPr>
            <p:cNvPr id="17" name="Picture 16">
              <a:extLst>
                <a:ext uri="{FF2B5EF4-FFF2-40B4-BE49-F238E27FC236}">
                  <a16:creationId xmlns:a16="http://schemas.microsoft.com/office/drawing/2014/main" id="{FDB7F18F-F703-999B-E593-5F55DBE09ADF}"/>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3556" b="97778" l="4018" r="96429">
                          <a14:foregroundMark x1="32143" y1="6667" x2="11607" y2="31556"/>
                          <a14:foregroundMark x1="11607" y1="31556" x2="8036" y2="58222"/>
                          <a14:foregroundMark x1="8036" y1="58222" x2="16518" y2="80444"/>
                          <a14:foregroundMark x1="16518" y1="80444" x2="44196" y2="90222"/>
                          <a14:foregroundMark x1="44196" y1="90222" x2="66518" y2="90667"/>
                          <a14:foregroundMark x1="66518" y1="90667" x2="86161" y2="76444"/>
                          <a14:foregroundMark x1="86161" y1="76444" x2="90179" y2="28444"/>
                          <a14:foregroundMark x1="90179" y1="28444" x2="47768" y2="7556"/>
                          <a14:foregroundMark x1="47768" y1="7556" x2="30804" y2="7111"/>
                          <a14:foregroundMark x1="40179" y1="7111" x2="64732" y2="5778"/>
                          <a14:foregroundMark x1="64732" y1="5778" x2="78125" y2="12889"/>
                          <a14:foregroundMark x1="56696" y1="3556" x2="56696" y2="3556"/>
                          <a14:foregroundMark x1="93304" y1="32444" x2="93304" y2="32444"/>
                          <a14:foregroundMark x1="94196" y1="41333" x2="94196" y2="41333"/>
                          <a14:foregroundMark x1="95982" y1="38222" x2="96429" y2="60889"/>
                          <a14:foregroundMark x1="96429" y1="60889" x2="95089" y2="64444"/>
                          <a14:foregroundMark x1="32143" y1="92000" x2="56696" y2="94667"/>
                          <a14:foregroundMark x1="56696" y1="94667" x2="73214" y2="88889"/>
                          <a14:foregroundMark x1="50000" y1="97778" x2="50000" y2="97778"/>
                          <a14:foregroundMark x1="7589" y1="40889" x2="7589" y2="40889"/>
                          <a14:foregroundMark x1="4018" y1="42222" x2="4018" y2="42222"/>
                        </a14:backgroundRemoval>
                      </a14:imgEffect>
                    </a14:imgLayer>
                  </a14:imgProps>
                </a:ext>
                <a:ext uri="{28A0092B-C50C-407E-A947-70E740481C1C}">
                  <a14:useLocalDpi xmlns:a14="http://schemas.microsoft.com/office/drawing/2010/main" val="0"/>
                </a:ext>
              </a:extLst>
            </a:blip>
            <a:stretch>
              <a:fillRect/>
            </a:stretch>
          </p:blipFill>
          <p:spPr>
            <a:xfrm>
              <a:off x="8468564" y="1110528"/>
              <a:ext cx="2133600" cy="2143125"/>
            </a:xfrm>
            <a:prstGeom prst="rect">
              <a:avLst/>
            </a:prstGeom>
          </p:spPr>
        </p:pic>
        <p:pic>
          <p:nvPicPr>
            <p:cNvPr id="27" name="Picture 26">
              <a:extLst>
                <a:ext uri="{FF2B5EF4-FFF2-40B4-BE49-F238E27FC236}">
                  <a16:creationId xmlns:a16="http://schemas.microsoft.com/office/drawing/2014/main" id="{442F7645-0323-A9A5-F16B-3C430461CD9C}"/>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41220" y1="16736" x2="26098" y2="19087"/>
                          <a14:foregroundMark x1="26098" y1="19087" x2="38902" y2="21715"/>
                          <a14:foregroundMark x1="38902" y1="21715" x2="30610" y2="18949"/>
                          <a14:foregroundMark x1="40244" y1="15491" x2="28415" y2="19087"/>
                          <a14:foregroundMark x1="70122" y1="51591" x2="71951" y2="64039"/>
                          <a14:foregroundMark x1="71951" y1="64039" x2="70976" y2="67497"/>
                          <a14:foregroundMark x1="84268" y1="53804" x2="81585" y2="64315"/>
                          <a14:foregroundMark x1="81585" y1="64315" x2="75488" y2="71508"/>
                          <a14:foregroundMark x1="75488" y1="71508" x2="53780" y2="81051"/>
                          <a14:foregroundMark x1="31308" y1="86034" x2="31888" y2="86124"/>
                          <a14:foregroundMark x1="26829" y1="85339" x2="27841" y2="85496"/>
                          <a14:foregroundMark x1="27439" y1="86030" x2="28245" y2="86238"/>
                          <a14:foregroundMark x1="43373" y1="87608" x2="60889" y2="83606"/>
                          <a14:foregroundMark x1="78642" y1="74347" x2="85122" y2="64869"/>
                          <a14:foregroundMark x1="80488" y1="33610" x2="82073" y2="42185"/>
                          <a14:backgroundMark x1="30854" y1="87828" x2="42317" y2="89350"/>
                          <a14:backgroundMark x1="62561" y1="85339" x2="77195" y2="78838"/>
                          <a14:backgroundMark x1="77195" y1="78838" x2="77805" y2="78700"/>
                          <a14:backgroundMark x1="68415" y1="79391" x2="60732" y2="83402"/>
                          <a14:backgroundMark x1="74146" y1="77870" x2="78902" y2="76487"/>
                          <a14:backgroundMark x1="30488" y1="86722" x2="30488" y2="86722"/>
                          <a14:backgroundMark x1="31098" y1="87137" x2="28659" y2="86999"/>
                          <a14:backgroundMark x1="31829" y1="87275" x2="30366" y2="86307"/>
                        </a14:backgroundRemoval>
                      </a14:imgEffect>
                    </a14:imgLayer>
                  </a14:imgProps>
                </a:ext>
                <a:ext uri="{28A0092B-C50C-407E-A947-70E740481C1C}">
                  <a14:useLocalDpi xmlns:a14="http://schemas.microsoft.com/office/drawing/2010/main" val="0"/>
                </a:ext>
              </a:extLst>
            </a:blip>
            <a:stretch>
              <a:fillRect/>
            </a:stretch>
          </p:blipFill>
          <p:spPr>
            <a:xfrm rot="18716964">
              <a:off x="5755538" y="1865668"/>
              <a:ext cx="1656969" cy="1460962"/>
            </a:xfrm>
            <a:prstGeom prst="rect">
              <a:avLst/>
            </a:prstGeom>
          </p:spPr>
        </p:pic>
        <p:pic>
          <p:nvPicPr>
            <p:cNvPr id="31" name="Picture 30">
              <a:extLst>
                <a:ext uri="{FF2B5EF4-FFF2-40B4-BE49-F238E27FC236}">
                  <a16:creationId xmlns:a16="http://schemas.microsoft.com/office/drawing/2014/main" id="{363FFD36-BF18-2DA8-5851-8922702A3AC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657488">
              <a:off x="7951548" y="4227163"/>
              <a:ext cx="3584051" cy="2708876"/>
            </a:xfrm>
            <a:prstGeom prst="rect">
              <a:avLst/>
            </a:prstGeom>
          </p:spPr>
        </p:pic>
        <p:pic>
          <p:nvPicPr>
            <p:cNvPr id="29" name="Picture 28">
              <a:extLst>
                <a:ext uri="{FF2B5EF4-FFF2-40B4-BE49-F238E27FC236}">
                  <a16:creationId xmlns:a16="http://schemas.microsoft.com/office/drawing/2014/main" id="{10FDEBBC-FE1D-882E-98E6-098AC49C6F4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41220" y1="16736" x2="26098" y2="19087"/>
                          <a14:foregroundMark x1="26098" y1="19087" x2="38902" y2="21715"/>
                          <a14:foregroundMark x1="38902" y1="21715" x2="30610" y2="18949"/>
                          <a14:foregroundMark x1="40244" y1="15491" x2="28415" y2="19087"/>
                          <a14:foregroundMark x1="70122" y1="51591" x2="71951" y2="64039"/>
                          <a14:foregroundMark x1="71951" y1="64039" x2="70976" y2="67497"/>
                          <a14:foregroundMark x1="84268" y1="53804" x2="81585" y2="64315"/>
                          <a14:foregroundMark x1="81585" y1="64315" x2="75488" y2="71508"/>
                          <a14:foregroundMark x1="75488" y1="71508" x2="53780" y2="81051"/>
                          <a14:foregroundMark x1="31308" y1="86034" x2="31888" y2="86124"/>
                          <a14:foregroundMark x1="26829" y1="85339" x2="27841" y2="85496"/>
                          <a14:foregroundMark x1="27439" y1="86030" x2="28245" y2="86238"/>
                          <a14:foregroundMark x1="43373" y1="87608" x2="60889" y2="83606"/>
                          <a14:foregroundMark x1="78642" y1="74347" x2="85122" y2="64869"/>
                          <a14:foregroundMark x1="80488" y1="33610" x2="82073" y2="42185"/>
                          <a14:backgroundMark x1="30854" y1="87828" x2="42317" y2="89350"/>
                          <a14:backgroundMark x1="62561" y1="85339" x2="77195" y2="78838"/>
                          <a14:backgroundMark x1="77195" y1="78838" x2="77805" y2="78700"/>
                          <a14:backgroundMark x1="68415" y1="79391" x2="60732" y2="83402"/>
                          <a14:backgroundMark x1="74146" y1="77870" x2="78902" y2="76487"/>
                          <a14:backgroundMark x1="30488" y1="86722" x2="30488" y2="86722"/>
                          <a14:backgroundMark x1="31098" y1="87137" x2="28659" y2="86999"/>
                          <a14:backgroundMark x1="31829" y1="87275" x2="30366" y2="86307"/>
                        </a14:backgroundRemoval>
                      </a14:imgEffect>
                    </a14:imgLayer>
                  </a14:imgProps>
                </a:ext>
                <a:ext uri="{28A0092B-C50C-407E-A947-70E740481C1C}">
                  <a14:useLocalDpi xmlns:a14="http://schemas.microsoft.com/office/drawing/2010/main" val="0"/>
                </a:ext>
              </a:extLst>
            </a:blip>
            <a:stretch>
              <a:fillRect/>
            </a:stretch>
          </p:blipFill>
          <p:spPr>
            <a:xfrm rot="20948289">
              <a:off x="6141856" y="5028692"/>
              <a:ext cx="828683" cy="730656"/>
            </a:xfrm>
            <a:prstGeom prst="rect">
              <a:avLst/>
            </a:prstGeom>
          </p:spPr>
        </p:pic>
      </p:grpSp>
      <p:sp>
        <p:nvSpPr>
          <p:cNvPr id="32" name="TextBox 31">
            <a:extLst>
              <a:ext uri="{FF2B5EF4-FFF2-40B4-BE49-F238E27FC236}">
                <a16:creationId xmlns:a16="http://schemas.microsoft.com/office/drawing/2014/main" id="{0A4FB80E-F5F6-6C99-8411-F483BA01A600}"/>
              </a:ext>
            </a:extLst>
          </p:cNvPr>
          <p:cNvSpPr txBox="1"/>
          <p:nvPr/>
        </p:nvSpPr>
        <p:spPr>
          <a:xfrm>
            <a:off x="570922" y="2703807"/>
            <a:ext cx="5847831" cy="1384995"/>
          </a:xfrm>
          <a:prstGeom prst="rect">
            <a:avLst/>
          </a:prstGeom>
          <a:noFill/>
        </p:spPr>
        <p:txBody>
          <a:bodyPr wrap="square" rtlCol="0">
            <a:spAutoFit/>
          </a:bodyPr>
          <a:lstStyle/>
          <a:p>
            <a:r>
              <a:rPr lang="en-IN" sz="6000" b="1" i="0" dirty="0">
                <a:solidFill>
                  <a:srgbClr val="F1D00A"/>
                </a:solidFill>
                <a:effectLst/>
                <a:latin typeface="ShellBold" panose="00000800000000000000" pitchFamily="50" charset="0"/>
                <a:cs typeface="Arial" panose="020B0604020202020204" pitchFamily="34" charset="0"/>
              </a:rPr>
              <a:t>Code</a:t>
            </a:r>
            <a:endParaRPr lang="en-IN" sz="4000" b="1" dirty="0">
              <a:solidFill>
                <a:schemeClr val="bg1"/>
              </a:solidFill>
              <a:latin typeface="ShellBold" panose="00000800000000000000" pitchFamily="50" charset="0"/>
              <a:cs typeface="Arial" panose="020B0604020202020204" pitchFamily="34" charset="0"/>
            </a:endParaRPr>
          </a:p>
          <a:p>
            <a:pPr algn="just"/>
            <a:r>
              <a:rPr lang="en-IN" sz="2400" b="1" dirty="0">
                <a:solidFill>
                  <a:srgbClr val="F0F0F0"/>
                </a:solidFill>
                <a:latin typeface="ShellBold" panose="00000800000000000000" pitchFamily="50" charset="0"/>
                <a:cs typeface="Arial" panose="020B0604020202020204" pitchFamily="34" charset="0"/>
              </a:rPr>
              <a:t>           B</a:t>
            </a:r>
            <a:r>
              <a:rPr lang="en-IN" sz="2400" b="1" i="0" dirty="0">
                <a:solidFill>
                  <a:srgbClr val="F0F0F0"/>
                </a:solidFill>
                <a:effectLst/>
                <a:latin typeface="ShellBold" panose="00000800000000000000" pitchFamily="50" charset="0"/>
                <a:cs typeface="Arial" panose="020B0604020202020204" pitchFamily="34" charset="0"/>
              </a:rPr>
              <a:t>everage company</a:t>
            </a:r>
            <a:endParaRPr lang="en-IN" sz="2800" b="1" dirty="0">
              <a:solidFill>
                <a:srgbClr val="F0F0F0"/>
              </a:solidFill>
              <a:latin typeface="ShellBold" panose="00000800000000000000" pitchFamily="50" charset="0"/>
              <a:cs typeface="Arial" panose="020B0604020202020204" pitchFamily="34" charset="0"/>
            </a:endParaRPr>
          </a:p>
        </p:txBody>
      </p:sp>
      <p:pic>
        <p:nvPicPr>
          <p:cNvPr id="34" name="Picture 33">
            <a:extLst>
              <a:ext uri="{FF2B5EF4-FFF2-40B4-BE49-F238E27FC236}">
                <a16:creationId xmlns:a16="http://schemas.microsoft.com/office/drawing/2014/main" id="{ACF8E468-1D1B-072D-D968-61DD80A124FA}"/>
              </a:ext>
            </a:extLst>
          </p:cNvPr>
          <p:cNvPicPr>
            <a:picLocks noChangeAspect="1"/>
          </p:cNvPicPr>
          <p:nvPr/>
        </p:nvPicPr>
        <p:blipFill>
          <a:blip r:embed="rId14">
            <a:extLst>
              <a:ext uri="{BEBA8EAE-BF5A-486C-A8C5-ECC9F3942E4B}">
                <a14:imgProps xmlns:a14="http://schemas.microsoft.com/office/drawing/2010/main">
                  <a14:imgLayer r:embed="rId10">
                    <a14:imgEffect>
                      <a14:backgroundRemoval t="1974" b="95132" l="1556" r="97111">
                        <a14:foregroundMark x1="1556" y1="2105" x2="14556" y2="10921"/>
                        <a14:foregroundMark x1="14556" y1="10921" x2="17444" y2="11711"/>
                        <a14:foregroundMark x1="51333" y1="90263" x2="58111" y2="92763"/>
                        <a14:foregroundMark x1="58111" y1="92763" x2="74889" y2="93421"/>
                        <a14:foregroundMark x1="74889" y1="93421" x2="80889" y2="92895"/>
                        <a14:foregroundMark x1="80889" y1="92895" x2="88556" y2="89211"/>
                        <a14:foregroundMark x1="88556" y1="89211" x2="93778" y2="77895"/>
                        <a14:foregroundMark x1="93778" y1="77895" x2="93222" y2="52368"/>
                        <a14:foregroundMark x1="93222" y1="52368" x2="88444" y2="38158"/>
                        <a14:foregroundMark x1="58111" y1="94079" x2="72333" y2="95132"/>
                        <a14:foregroundMark x1="72333" y1="95132" x2="78444" y2="94474"/>
                        <a14:foregroundMark x1="96111" y1="58158" x2="97111" y2="76316"/>
                        <a14:foregroundMark x1="97111" y1="76316" x2="96000" y2="81053"/>
                      </a14:backgroundRemoval>
                    </a14:imgEffect>
                  </a14:imgLayer>
                </a14:imgProps>
              </a:ext>
              <a:ext uri="{28A0092B-C50C-407E-A947-70E740481C1C}">
                <a14:useLocalDpi xmlns:a14="http://schemas.microsoft.com/office/drawing/2010/main" val="0"/>
              </a:ext>
            </a:extLst>
          </a:blip>
          <a:stretch>
            <a:fillRect/>
          </a:stretch>
        </p:blipFill>
        <p:spPr>
          <a:xfrm rot="10055421">
            <a:off x="-832797" y="5411480"/>
            <a:ext cx="2404320" cy="2030315"/>
          </a:xfrm>
          <a:prstGeom prst="rect">
            <a:avLst/>
          </a:prstGeom>
        </p:spPr>
      </p:pic>
      <p:pic>
        <p:nvPicPr>
          <p:cNvPr id="35" name="Picture 34">
            <a:extLst>
              <a:ext uri="{FF2B5EF4-FFF2-40B4-BE49-F238E27FC236}">
                <a16:creationId xmlns:a16="http://schemas.microsoft.com/office/drawing/2014/main" id="{C99193AF-40E5-D8ED-89A4-B9905F67513B}"/>
              </a:ext>
            </a:extLst>
          </p:cNvPr>
          <p:cNvPicPr>
            <a:picLocks noChangeAspect="1"/>
          </p:cNvPicPr>
          <p:nvPr/>
        </p:nvPicPr>
        <p:blipFill>
          <a:blip r:embed="rId14">
            <a:extLst>
              <a:ext uri="{BEBA8EAE-BF5A-486C-A8C5-ECC9F3942E4B}">
                <a14:imgProps xmlns:a14="http://schemas.microsoft.com/office/drawing/2010/main">
                  <a14:imgLayer r:embed="rId10">
                    <a14:imgEffect>
                      <a14:backgroundRemoval t="1974" b="95132" l="1556" r="97111">
                        <a14:foregroundMark x1="1556" y1="2105" x2="14556" y2="10921"/>
                        <a14:foregroundMark x1="14556" y1="10921" x2="17444" y2="11711"/>
                        <a14:foregroundMark x1="51333" y1="90263" x2="58111" y2="92763"/>
                        <a14:foregroundMark x1="58111" y1="92763" x2="74889" y2="93421"/>
                        <a14:foregroundMark x1="74889" y1="93421" x2="80889" y2="92895"/>
                        <a14:foregroundMark x1="80889" y1="92895" x2="88556" y2="89211"/>
                        <a14:foregroundMark x1="88556" y1="89211" x2="93778" y2="77895"/>
                        <a14:foregroundMark x1="93778" y1="77895" x2="93222" y2="52368"/>
                        <a14:foregroundMark x1="93222" y1="52368" x2="88444" y2="38158"/>
                        <a14:foregroundMark x1="58111" y1="94079" x2="72333" y2="95132"/>
                        <a14:foregroundMark x1="72333" y1="95132" x2="78444" y2="94474"/>
                        <a14:foregroundMark x1="96111" y1="58158" x2="97111" y2="76316"/>
                        <a14:foregroundMark x1="97111" y1="76316" x2="96000" y2="81053"/>
                      </a14:backgroundRemoval>
                    </a14:imgEffect>
                  </a14:imgLayer>
                </a14:imgProps>
              </a:ext>
              <a:ext uri="{28A0092B-C50C-407E-A947-70E740481C1C}">
                <a14:useLocalDpi xmlns:a14="http://schemas.microsoft.com/office/drawing/2010/main" val="0"/>
              </a:ext>
            </a:extLst>
          </a:blip>
          <a:stretch>
            <a:fillRect/>
          </a:stretch>
        </p:blipFill>
        <p:spPr>
          <a:xfrm rot="810723">
            <a:off x="284096" y="1862980"/>
            <a:ext cx="601442" cy="507884"/>
          </a:xfrm>
          <a:prstGeom prst="rect">
            <a:avLst/>
          </a:prstGeom>
        </p:spPr>
      </p:pic>
      <p:pic>
        <p:nvPicPr>
          <p:cNvPr id="36" name="Picture 35">
            <a:extLst>
              <a:ext uri="{FF2B5EF4-FFF2-40B4-BE49-F238E27FC236}">
                <a16:creationId xmlns:a16="http://schemas.microsoft.com/office/drawing/2014/main" id="{AC1EC718-D53B-12C9-8A2B-6565107ED029}"/>
              </a:ext>
            </a:extLst>
          </p:cNvPr>
          <p:cNvPicPr>
            <a:picLocks noChangeAspect="1"/>
          </p:cNvPicPr>
          <p:nvPr/>
        </p:nvPicPr>
        <p:blipFill>
          <a:blip r:embed="rId14">
            <a:extLst>
              <a:ext uri="{BEBA8EAE-BF5A-486C-A8C5-ECC9F3942E4B}">
                <a14:imgProps xmlns:a14="http://schemas.microsoft.com/office/drawing/2010/main">
                  <a14:imgLayer r:embed="rId10">
                    <a14:imgEffect>
                      <a14:backgroundRemoval t="1974" b="95132" l="1556" r="97111">
                        <a14:foregroundMark x1="1556" y1="2105" x2="14556" y2="10921"/>
                        <a14:foregroundMark x1="14556" y1="10921" x2="17444" y2="11711"/>
                        <a14:foregroundMark x1="51333" y1="90263" x2="58111" y2="92763"/>
                        <a14:foregroundMark x1="58111" y1="92763" x2="74889" y2="93421"/>
                        <a14:foregroundMark x1="74889" y1="93421" x2="80889" y2="92895"/>
                        <a14:foregroundMark x1="80889" y1="92895" x2="88556" y2="89211"/>
                        <a14:foregroundMark x1="88556" y1="89211" x2="93778" y2="77895"/>
                        <a14:foregroundMark x1="93778" y1="77895" x2="93222" y2="52368"/>
                        <a14:foregroundMark x1="93222" y1="52368" x2="88444" y2="38158"/>
                        <a14:foregroundMark x1="58111" y1="94079" x2="72333" y2="95132"/>
                        <a14:foregroundMark x1="72333" y1="95132" x2="78444" y2="94474"/>
                        <a14:foregroundMark x1="96111" y1="58158" x2="97111" y2="76316"/>
                        <a14:foregroundMark x1="97111" y1="76316" x2="96000" y2="81053"/>
                      </a14:backgroundRemoval>
                    </a14:imgEffect>
                  </a14:imgLayer>
                </a14:imgProps>
              </a:ext>
              <a:ext uri="{28A0092B-C50C-407E-A947-70E740481C1C}">
                <a14:useLocalDpi xmlns:a14="http://schemas.microsoft.com/office/drawing/2010/main" val="0"/>
              </a:ext>
            </a:extLst>
          </a:blip>
          <a:stretch>
            <a:fillRect/>
          </a:stretch>
        </p:blipFill>
        <p:spPr>
          <a:xfrm rot="6750121">
            <a:off x="4443567" y="1955549"/>
            <a:ext cx="516161" cy="435869"/>
          </a:xfrm>
          <a:prstGeom prst="rect">
            <a:avLst/>
          </a:prstGeom>
        </p:spPr>
      </p:pic>
      <p:pic>
        <p:nvPicPr>
          <p:cNvPr id="37" name="Picture 36">
            <a:extLst>
              <a:ext uri="{FF2B5EF4-FFF2-40B4-BE49-F238E27FC236}">
                <a16:creationId xmlns:a16="http://schemas.microsoft.com/office/drawing/2014/main" id="{B041A3D7-0F79-0CBE-FDA3-036464921B08}"/>
              </a:ext>
            </a:extLst>
          </p:cNvPr>
          <p:cNvPicPr>
            <a:picLocks noChangeAspect="1"/>
          </p:cNvPicPr>
          <p:nvPr/>
        </p:nvPicPr>
        <p:blipFill>
          <a:blip r:embed="rId14">
            <a:extLst>
              <a:ext uri="{BEBA8EAE-BF5A-486C-A8C5-ECC9F3942E4B}">
                <a14:imgProps xmlns:a14="http://schemas.microsoft.com/office/drawing/2010/main">
                  <a14:imgLayer r:embed="rId10">
                    <a14:imgEffect>
                      <a14:backgroundRemoval t="1974" b="95132" l="1556" r="97111">
                        <a14:foregroundMark x1="1556" y1="2105" x2="14556" y2="10921"/>
                        <a14:foregroundMark x1="14556" y1="10921" x2="17444" y2="11711"/>
                        <a14:foregroundMark x1="51333" y1="90263" x2="58111" y2="92763"/>
                        <a14:foregroundMark x1="58111" y1="92763" x2="74889" y2="93421"/>
                        <a14:foregroundMark x1="74889" y1="93421" x2="80889" y2="92895"/>
                        <a14:foregroundMark x1="80889" y1="92895" x2="88556" y2="89211"/>
                        <a14:foregroundMark x1="88556" y1="89211" x2="93778" y2="77895"/>
                        <a14:foregroundMark x1="93778" y1="77895" x2="93222" y2="52368"/>
                        <a14:foregroundMark x1="93222" y1="52368" x2="88444" y2="38158"/>
                        <a14:foregroundMark x1="58111" y1="94079" x2="72333" y2="95132"/>
                        <a14:foregroundMark x1="72333" y1="95132" x2="78444" y2="94474"/>
                        <a14:foregroundMark x1="96111" y1="58158" x2="97111" y2="76316"/>
                        <a14:foregroundMark x1="97111" y1="76316" x2="96000" y2="81053"/>
                      </a14:backgroundRemoval>
                    </a14:imgEffect>
                  </a14:imgLayer>
                </a14:imgProps>
              </a:ext>
              <a:ext uri="{28A0092B-C50C-407E-A947-70E740481C1C}">
                <a14:useLocalDpi xmlns:a14="http://schemas.microsoft.com/office/drawing/2010/main" val="0"/>
              </a:ext>
            </a:extLst>
          </a:blip>
          <a:stretch>
            <a:fillRect/>
          </a:stretch>
        </p:blipFill>
        <p:spPr>
          <a:xfrm rot="5646190">
            <a:off x="2080162" y="4698483"/>
            <a:ext cx="454445" cy="383753"/>
          </a:xfrm>
          <a:prstGeom prst="rect">
            <a:avLst/>
          </a:prstGeom>
        </p:spPr>
      </p:pic>
      <p:pic>
        <p:nvPicPr>
          <p:cNvPr id="41" name="Picture 40">
            <a:extLst>
              <a:ext uri="{FF2B5EF4-FFF2-40B4-BE49-F238E27FC236}">
                <a16:creationId xmlns:a16="http://schemas.microsoft.com/office/drawing/2014/main" id="{D5C3E3E5-5F58-15AF-DB69-FDA2F383C547}"/>
              </a:ext>
            </a:extLst>
          </p:cNvPr>
          <p:cNvPicPr>
            <a:picLocks noChangeAspect="1"/>
          </p:cNvPicPr>
          <p:nvPr/>
        </p:nvPicPr>
        <p:blipFill>
          <a:blip r:embed="rId15">
            <a:extLst>
              <a:ext uri="{BEBA8EAE-BF5A-486C-A8C5-ECC9F3942E4B}">
                <a14:imgProps xmlns:a14="http://schemas.microsoft.com/office/drawing/2010/main">
                  <a14:imgLayer r:embed="rId13">
                    <a14:imgEffect>
                      <a14:backgroundRemoval t="2667" b="94667" l="5357" r="94643">
                        <a14:foregroundMark x1="30357" y1="8444" x2="12946" y2="30222"/>
                        <a14:foregroundMark x1="12946" y1="30222" x2="6696" y2="54222"/>
                        <a14:foregroundMark x1="6696" y1="54222" x2="14732" y2="76000"/>
                        <a14:foregroundMark x1="14732" y1="76000" x2="36607" y2="88000"/>
                        <a14:foregroundMark x1="36607" y1="88000" x2="59821" y2="91111"/>
                        <a14:foregroundMark x1="59821" y1="91111" x2="81250" y2="80889"/>
                        <a14:foregroundMark x1="81250" y1="80889" x2="92857" y2="58667"/>
                        <a14:foregroundMark x1="92857" y1="58667" x2="93750" y2="33778"/>
                        <a14:foregroundMark x1="93750" y1="33778" x2="72321" y2="14222"/>
                        <a14:foregroundMark x1="72321" y1="14222" x2="28125" y2="8000"/>
                        <a14:foregroundMark x1="40179" y1="6222" x2="65179" y2="5778"/>
                        <a14:foregroundMark x1="65179" y1="5778" x2="70982" y2="7556"/>
                        <a14:foregroundMark x1="64732" y1="3556" x2="36161" y2="3111"/>
                        <a14:foregroundMark x1="92411" y1="28889" x2="95089" y2="58222"/>
                        <a14:foregroundMark x1="95089" y1="58222" x2="87946" y2="80889"/>
                        <a14:foregroundMark x1="87946" y1="80889" x2="86607" y2="82222"/>
                        <a14:foregroundMark x1="29911" y1="90222" x2="54464" y2="95111"/>
                        <a14:foregroundMark x1="54464" y1="95111" x2="75000" y2="92000"/>
                        <a14:foregroundMark x1="7143" y1="33333" x2="5357" y2="59111"/>
                        <a14:foregroundMark x1="5357" y1="59111" x2="6696" y2="64000"/>
                      </a14:backgroundRemoval>
                    </a14:imgEffect>
                  </a14:imgLayer>
                </a14:imgProps>
              </a:ext>
              <a:ext uri="{28A0092B-C50C-407E-A947-70E740481C1C}">
                <a14:useLocalDpi xmlns:a14="http://schemas.microsoft.com/office/drawing/2010/main" val="0"/>
              </a:ext>
            </a:extLst>
          </a:blip>
          <a:stretch>
            <a:fillRect/>
          </a:stretch>
        </p:blipFill>
        <p:spPr>
          <a:xfrm rot="4427828">
            <a:off x="-433288" y="-932138"/>
            <a:ext cx="2378059" cy="2388675"/>
          </a:xfrm>
          <a:prstGeom prst="rect">
            <a:avLst/>
          </a:prstGeom>
        </p:spPr>
      </p:pic>
      <p:pic>
        <p:nvPicPr>
          <p:cNvPr id="43" name="Picture 42">
            <a:extLst>
              <a:ext uri="{FF2B5EF4-FFF2-40B4-BE49-F238E27FC236}">
                <a16:creationId xmlns:a16="http://schemas.microsoft.com/office/drawing/2014/main" id="{9A58922F-08F3-24BA-AEE2-BC59C7EB7C68}"/>
              </a:ext>
            </a:extLst>
          </p:cNvPr>
          <p:cNvPicPr>
            <a:picLocks noChangeAspect="1"/>
          </p:cNvPicPr>
          <p:nvPr/>
        </p:nvPicPr>
        <p:blipFill>
          <a:blip r:embed="rId16">
            <a:extLst>
              <a:ext uri="{BEBA8EAE-BF5A-486C-A8C5-ECC9F3942E4B}">
                <a14:imgProps xmlns:a14="http://schemas.microsoft.com/office/drawing/2010/main">
                  <a14:imgLayer r:embed="rId4">
                    <a14:imgEffect>
                      <a14:backgroundRemoval t="10000" b="90000" l="10000" r="90000">
                        <a14:backgroundMark x1="24419" y1="72821" x2="48450" y2="26667"/>
                        <a14:backgroundMark x1="48450" y1="26667" x2="40698" y2="36410"/>
                        <a14:backgroundMark x1="37597" y1="52821" x2="37597" y2="52821"/>
                        <a14:backgroundMark x1="48450" y1="31282" x2="55039" y2="13333"/>
                        <a14:backgroundMark x1="56202" y1="18462" x2="54264" y2="10769"/>
                      </a14:backgroundRemoval>
                    </a14:imgEffect>
                  </a14:imgLayer>
                </a14:imgProps>
              </a:ext>
              <a:ext uri="{28A0092B-C50C-407E-A947-70E740481C1C}">
                <a14:useLocalDpi xmlns:a14="http://schemas.microsoft.com/office/drawing/2010/main" val="0"/>
              </a:ext>
            </a:extLst>
          </a:blip>
          <a:stretch>
            <a:fillRect/>
          </a:stretch>
        </p:blipFill>
        <p:spPr>
          <a:xfrm rot="4855458">
            <a:off x="-1387579" y="4580265"/>
            <a:ext cx="3049674" cy="2304986"/>
          </a:xfrm>
          <a:prstGeom prst="rect">
            <a:avLst/>
          </a:prstGeom>
        </p:spPr>
      </p:pic>
      <p:sp>
        <p:nvSpPr>
          <p:cNvPr id="3" name="TextBox 2">
            <a:extLst>
              <a:ext uri="{FF2B5EF4-FFF2-40B4-BE49-F238E27FC236}">
                <a16:creationId xmlns:a16="http://schemas.microsoft.com/office/drawing/2014/main" id="{2DBE6ED2-3669-0CD6-8FFF-DC4D9ED104FD}"/>
              </a:ext>
            </a:extLst>
          </p:cNvPr>
          <p:cNvSpPr txBox="1"/>
          <p:nvPr/>
        </p:nvSpPr>
        <p:spPr>
          <a:xfrm>
            <a:off x="2734018" y="2220215"/>
            <a:ext cx="1308915" cy="1631216"/>
          </a:xfrm>
          <a:prstGeom prst="rect">
            <a:avLst/>
          </a:prstGeom>
          <a:noFill/>
        </p:spPr>
        <p:txBody>
          <a:bodyPr wrap="square" rtlCol="0">
            <a:spAutoFit/>
          </a:bodyPr>
          <a:lstStyle/>
          <a:p>
            <a:r>
              <a:rPr lang="en-GB" sz="10000" dirty="0">
                <a:solidFill>
                  <a:srgbClr val="F1D00A"/>
                </a:solidFill>
                <a:latin typeface="ShellBold" panose="00000800000000000000" pitchFamily="50" charset="0"/>
              </a:rPr>
              <a:t>X</a:t>
            </a:r>
          </a:p>
        </p:txBody>
      </p:sp>
      <p:pic>
        <p:nvPicPr>
          <p:cNvPr id="9" name="Picture 8">
            <a:extLst>
              <a:ext uri="{FF2B5EF4-FFF2-40B4-BE49-F238E27FC236}">
                <a16:creationId xmlns:a16="http://schemas.microsoft.com/office/drawing/2014/main" id="{9882792F-67B7-232C-BD0C-8A5D3A0B00C7}"/>
              </a:ext>
            </a:extLst>
          </p:cNvPr>
          <p:cNvPicPr>
            <a:picLocks noChangeAspect="1"/>
          </p:cNvPicPr>
          <p:nvPr/>
        </p:nvPicPr>
        <p:blipFill>
          <a:blip r:embed="rId16">
            <a:extLst>
              <a:ext uri="{BEBA8EAE-BF5A-486C-A8C5-ECC9F3942E4B}">
                <a14:imgProps xmlns:a14="http://schemas.microsoft.com/office/drawing/2010/main">
                  <a14:imgLayer r:embed="rId4">
                    <a14:imgEffect>
                      <a14:backgroundRemoval t="10000" b="90000" l="10000" r="90000">
                        <a14:backgroundMark x1="24419" y1="72821" x2="48450" y2="26667"/>
                        <a14:backgroundMark x1="48450" y1="26667" x2="40698" y2="36410"/>
                        <a14:backgroundMark x1="37597" y1="52821" x2="37597" y2="52821"/>
                        <a14:backgroundMark x1="48450" y1="31282" x2="55039" y2="13333"/>
                        <a14:backgroundMark x1="56202" y1="18462" x2="54264" y2="10769"/>
                      </a14:backgroundRemoval>
                    </a14:imgEffect>
                  </a14:imgLayer>
                </a14:imgProps>
              </a:ext>
              <a:ext uri="{28A0092B-C50C-407E-A947-70E740481C1C}">
                <a14:useLocalDpi xmlns:a14="http://schemas.microsoft.com/office/drawing/2010/main" val="0"/>
              </a:ext>
            </a:extLst>
          </a:blip>
          <a:stretch>
            <a:fillRect/>
          </a:stretch>
        </p:blipFill>
        <p:spPr>
          <a:xfrm rot="677493">
            <a:off x="3944522" y="1565168"/>
            <a:ext cx="750109" cy="566943"/>
          </a:xfrm>
          <a:prstGeom prst="rect">
            <a:avLst/>
          </a:prstGeom>
        </p:spPr>
      </p:pic>
      <p:grpSp>
        <p:nvGrpSpPr>
          <p:cNvPr id="2" name="Group 1">
            <a:extLst>
              <a:ext uri="{FF2B5EF4-FFF2-40B4-BE49-F238E27FC236}">
                <a16:creationId xmlns:a16="http://schemas.microsoft.com/office/drawing/2014/main" id="{5DF135FA-D85A-0063-944D-622E4BC84E06}"/>
              </a:ext>
            </a:extLst>
          </p:cNvPr>
          <p:cNvGrpSpPr/>
          <p:nvPr/>
        </p:nvGrpSpPr>
        <p:grpSpPr>
          <a:xfrm>
            <a:off x="-12513976" y="313970"/>
            <a:ext cx="9932734" cy="801140"/>
            <a:chOff x="-6303" y="398053"/>
            <a:chExt cx="9932734" cy="801140"/>
          </a:xfrm>
        </p:grpSpPr>
        <p:sp>
          <p:nvSpPr>
            <p:cNvPr id="7" name="Rectangle 1">
              <a:extLst>
                <a:ext uri="{FF2B5EF4-FFF2-40B4-BE49-F238E27FC236}">
                  <a16:creationId xmlns:a16="http://schemas.microsoft.com/office/drawing/2014/main" id="{D3D7E5CA-B421-C2DC-3B76-344482D9B883}"/>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8" name="Parallelogram 7">
              <a:extLst>
                <a:ext uri="{FF2B5EF4-FFF2-40B4-BE49-F238E27FC236}">
                  <a16:creationId xmlns:a16="http://schemas.microsoft.com/office/drawing/2014/main" id="{7C0A748F-9646-621C-D93D-A6FEB54BC127}"/>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3045E"/>
                </a:solidFill>
              </a:endParaRPr>
            </a:p>
          </p:txBody>
        </p:sp>
        <p:sp>
          <p:nvSpPr>
            <p:cNvPr id="10" name="Parallelogram 9">
              <a:extLst>
                <a:ext uri="{FF2B5EF4-FFF2-40B4-BE49-F238E27FC236}">
                  <a16:creationId xmlns:a16="http://schemas.microsoft.com/office/drawing/2014/main" id="{2E444336-58AF-444D-13FC-783BDF1DC49F}"/>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3045E"/>
                </a:solidFill>
              </a:endParaRPr>
            </a:p>
          </p:txBody>
        </p:sp>
        <p:sp>
          <p:nvSpPr>
            <p:cNvPr id="11" name="TextBox 10">
              <a:extLst>
                <a:ext uri="{FF2B5EF4-FFF2-40B4-BE49-F238E27FC236}">
                  <a16:creationId xmlns:a16="http://schemas.microsoft.com/office/drawing/2014/main" id="{3C13C2C0-3DFB-BBAD-89D7-4E571A725C0E}"/>
                </a:ext>
              </a:extLst>
            </p:cNvPr>
            <p:cNvSpPr txBox="1"/>
            <p:nvPr/>
          </p:nvSpPr>
          <p:spPr>
            <a:xfrm>
              <a:off x="485545" y="485133"/>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CodeX</a:t>
              </a:r>
              <a:r>
                <a:rPr lang="en-US" sz="2400" b="1" dirty="0">
                  <a:solidFill>
                    <a:srgbClr val="F1D00A"/>
                  </a:solidFill>
                  <a:latin typeface="Futura Bold" panose="00000900000000000000" pitchFamily="2" charset="0"/>
                </a:rPr>
                <a:t> </a:t>
              </a:r>
              <a:r>
                <a:rPr lang="en-US" b="1" dirty="0">
                  <a:solidFill>
                    <a:srgbClr val="F1D00A"/>
                  </a:solidFill>
                  <a:latin typeface="Futura Bold" panose="00000900000000000000" pitchFamily="2" charset="0"/>
                </a:rPr>
                <a:t>HEALTH SAFETY SECURITY and ENVIRONMENT</a:t>
              </a:r>
              <a:endParaRPr lang="en-GB" sz="2400" dirty="0">
                <a:solidFill>
                  <a:srgbClr val="F1D00A"/>
                </a:solidFill>
                <a:latin typeface="Futura Bold" panose="00000900000000000000" pitchFamily="2" charset="0"/>
              </a:endParaRPr>
            </a:p>
          </p:txBody>
        </p:sp>
      </p:grpSp>
      <p:grpSp>
        <p:nvGrpSpPr>
          <p:cNvPr id="12" name="Group 11">
            <a:extLst>
              <a:ext uri="{FF2B5EF4-FFF2-40B4-BE49-F238E27FC236}">
                <a16:creationId xmlns:a16="http://schemas.microsoft.com/office/drawing/2014/main" id="{4831358A-EC81-85D8-820D-3D764B78D8AD}"/>
              </a:ext>
            </a:extLst>
          </p:cNvPr>
          <p:cNvGrpSpPr/>
          <p:nvPr/>
        </p:nvGrpSpPr>
        <p:grpSpPr>
          <a:xfrm>
            <a:off x="421848" y="8891389"/>
            <a:ext cx="11770152" cy="4150953"/>
            <a:chOff x="421848" y="1739480"/>
            <a:chExt cx="11770152" cy="4150953"/>
          </a:xfrm>
        </p:grpSpPr>
        <p:grpSp>
          <p:nvGrpSpPr>
            <p:cNvPr id="15" name="Group 14">
              <a:extLst>
                <a:ext uri="{FF2B5EF4-FFF2-40B4-BE49-F238E27FC236}">
                  <a16:creationId xmlns:a16="http://schemas.microsoft.com/office/drawing/2014/main" id="{C2709A71-87DB-A073-8CE3-BEFE25171539}"/>
                </a:ext>
              </a:extLst>
            </p:cNvPr>
            <p:cNvGrpSpPr/>
            <p:nvPr/>
          </p:nvGrpSpPr>
          <p:grpSpPr>
            <a:xfrm>
              <a:off x="421848" y="1739480"/>
              <a:ext cx="6997048" cy="683210"/>
              <a:chOff x="421848" y="1739480"/>
              <a:chExt cx="6997048" cy="683210"/>
            </a:xfrm>
          </p:grpSpPr>
          <p:cxnSp>
            <p:nvCxnSpPr>
              <p:cNvPr id="55" name="Straight Connector 54">
                <a:extLst>
                  <a:ext uri="{FF2B5EF4-FFF2-40B4-BE49-F238E27FC236}">
                    <a16:creationId xmlns:a16="http://schemas.microsoft.com/office/drawing/2014/main" id="{410C1BF5-928E-8207-438F-43C63B6577A3}"/>
                  </a:ext>
                </a:extLst>
              </p:cNvPr>
              <p:cNvCxnSpPr>
                <a:cxnSpLocks/>
              </p:cNvCxnSpPr>
              <p:nvPr/>
            </p:nvCxnSpPr>
            <p:spPr>
              <a:xfrm>
                <a:off x="421848" y="2422690"/>
                <a:ext cx="6997048" cy="0"/>
              </a:xfrm>
              <a:prstGeom prst="line">
                <a:avLst/>
              </a:prstGeom>
              <a:solidFill>
                <a:srgbClr val="EB7638"/>
              </a:solidFill>
              <a:ln>
                <a:solidFill>
                  <a:srgbClr val="03045E"/>
                </a:solidFill>
              </a:ln>
            </p:spPr>
            <p:style>
              <a:lnRef idx="2">
                <a:schemeClr val="accent1">
                  <a:shade val="50000"/>
                </a:schemeClr>
              </a:lnRef>
              <a:fillRef idx="1">
                <a:schemeClr val="accent1"/>
              </a:fillRef>
              <a:effectRef idx="0">
                <a:schemeClr val="accent1"/>
              </a:effectRef>
              <a:fontRef idx="minor">
                <a:schemeClr val="lt1"/>
              </a:fontRef>
            </p:style>
          </p:cxnSp>
          <p:sp>
            <p:nvSpPr>
              <p:cNvPr id="56" name="TextBox 55">
                <a:extLst>
                  <a:ext uri="{FF2B5EF4-FFF2-40B4-BE49-F238E27FC236}">
                    <a16:creationId xmlns:a16="http://schemas.microsoft.com/office/drawing/2014/main" id="{6EED468E-1E49-7CBF-46D8-DCD05D3F6537}"/>
                  </a:ext>
                </a:extLst>
              </p:cNvPr>
              <p:cNvSpPr txBox="1"/>
              <p:nvPr/>
            </p:nvSpPr>
            <p:spPr>
              <a:xfrm>
                <a:off x="1119824" y="1739480"/>
                <a:ext cx="6094428" cy="646331"/>
              </a:xfrm>
              <a:prstGeom prst="rect">
                <a:avLst/>
              </a:prstGeom>
              <a:noFill/>
            </p:spPr>
            <p:txBody>
              <a:bodyPr wrap="square">
                <a:spAutoFit/>
              </a:bodyPr>
              <a:lstStyle/>
              <a:p>
                <a:pPr algn="ctr"/>
                <a:r>
                  <a:rPr lang="en-US" dirty="0">
                    <a:solidFill>
                      <a:srgbClr val="FF0000"/>
                    </a:solidFill>
                    <a:latin typeface="Futura Medium"/>
                  </a:rPr>
                  <a:t>PLEASE REVIEW THE FOLLOWING FOR YOUR LOCATION</a:t>
                </a:r>
                <a:endParaRPr lang="en-IN" dirty="0">
                  <a:solidFill>
                    <a:srgbClr val="FF0000"/>
                  </a:solidFill>
                  <a:latin typeface="Futura Medium"/>
                </a:endParaRPr>
              </a:p>
            </p:txBody>
          </p:sp>
        </p:grpSp>
        <p:sp>
          <p:nvSpPr>
            <p:cNvPr id="16" name="Rectangle 15">
              <a:extLst>
                <a:ext uri="{FF2B5EF4-FFF2-40B4-BE49-F238E27FC236}">
                  <a16:creationId xmlns:a16="http://schemas.microsoft.com/office/drawing/2014/main" id="{D5183FD1-836D-0E32-F88B-822B6FCDB795}"/>
                </a:ext>
              </a:extLst>
            </p:cNvPr>
            <p:cNvSpPr/>
            <p:nvPr/>
          </p:nvSpPr>
          <p:spPr>
            <a:xfrm>
              <a:off x="8022209" y="1739480"/>
              <a:ext cx="4169791" cy="4150953"/>
            </a:xfrm>
            <a:prstGeom prst="rect">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3600" dirty="0">
                <a:solidFill>
                  <a:srgbClr val="03045E"/>
                </a:solidFill>
              </a:endParaRPr>
            </a:p>
          </p:txBody>
        </p:sp>
        <p:grpSp>
          <p:nvGrpSpPr>
            <p:cNvPr id="18" name="Group 17">
              <a:extLst>
                <a:ext uri="{FF2B5EF4-FFF2-40B4-BE49-F238E27FC236}">
                  <a16:creationId xmlns:a16="http://schemas.microsoft.com/office/drawing/2014/main" id="{0022104C-67CF-3FE1-108F-2154F532DCFF}"/>
                </a:ext>
              </a:extLst>
            </p:cNvPr>
            <p:cNvGrpSpPr/>
            <p:nvPr/>
          </p:nvGrpSpPr>
          <p:grpSpPr>
            <a:xfrm>
              <a:off x="8242201" y="2052530"/>
              <a:ext cx="3929406" cy="3279631"/>
              <a:chOff x="8242201" y="2052530"/>
              <a:chExt cx="3929406" cy="3279631"/>
            </a:xfrm>
          </p:grpSpPr>
          <p:pic>
            <p:nvPicPr>
              <p:cNvPr id="47" name="Graphic 46" descr="Radio microphone">
                <a:extLst>
                  <a:ext uri="{FF2B5EF4-FFF2-40B4-BE49-F238E27FC236}">
                    <a16:creationId xmlns:a16="http://schemas.microsoft.com/office/drawing/2014/main" id="{B70DA82B-2D33-B94C-8DC0-B51EC4BA836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282263" y="2709609"/>
                <a:ext cx="498572" cy="498572"/>
              </a:xfrm>
              <a:prstGeom prst="rect">
                <a:avLst/>
              </a:prstGeom>
            </p:spPr>
          </p:pic>
          <p:pic>
            <p:nvPicPr>
              <p:cNvPr id="48" name="Graphic 47" descr="Questions">
                <a:extLst>
                  <a:ext uri="{FF2B5EF4-FFF2-40B4-BE49-F238E27FC236}">
                    <a16:creationId xmlns:a16="http://schemas.microsoft.com/office/drawing/2014/main" id="{E6992B05-7685-2801-4AA7-9C90D7271E1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242201" y="3687266"/>
                <a:ext cx="579744" cy="579744"/>
              </a:xfrm>
              <a:prstGeom prst="rect">
                <a:avLst/>
              </a:prstGeom>
            </p:spPr>
          </p:pic>
          <p:pic>
            <p:nvPicPr>
              <p:cNvPr id="49" name="Graphic 48" descr="Smart Phone">
                <a:extLst>
                  <a:ext uri="{FF2B5EF4-FFF2-40B4-BE49-F238E27FC236}">
                    <a16:creationId xmlns:a16="http://schemas.microsoft.com/office/drawing/2014/main" id="{878A1E03-D605-B12C-E3A9-D134C6D1328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282263" y="4752417"/>
                <a:ext cx="579744" cy="579744"/>
              </a:xfrm>
              <a:prstGeom prst="rect">
                <a:avLst/>
              </a:prstGeom>
            </p:spPr>
          </p:pic>
          <p:pic>
            <p:nvPicPr>
              <p:cNvPr id="50" name="Graphic 49" descr="Close">
                <a:extLst>
                  <a:ext uri="{FF2B5EF4-FFF2-40B4-BE49-F238E27FC236}">
                    <a16:creationId xmlns:a16="http://schemas.microsoft.com/office/drawing/2014/main" id="{93DC4A2A-9FB7-81F9-6D13-351AE7DFF7B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524491" y="4876282"/>
                <a:ext cx="332014" cy="332014"/>
              </a:xfrm>
              <a:prstGeom prst="rect">
                <a:avLst/>
              </a:prstGeom>
            </p:spPr>
          </p:pic>
          <p:sp>
            <p:nvSpPr>
              <p:cNvPr id="51" name="TextBox 50">
                <a:extLst>
                  <a:ext uri="{FF2B5EF4-FFF2-40B4-BE49-F238E27FC236}">
                    <a16:creationId xmlns:a16="http://schemas.microsoft.com/office/drawing/2014/main" id="{1EAA5264-A704-BDCA-0A5C-40094D466C65}"/>
                  </a:ext>
                </a:extLst>
              </p:cNvPr>
              <p:cNvSpPr txBox="1"/>
              <p:nvPr/>
            </p:nvSpPr>
            <p:spPr>
              <a:xfrm>
                <a:off x="8242201" y="2052530"/>
                <a:ext cx="3929406" cy="369332"/>
              </a:xfrm>
              <a:prstGeom prst="rect">
                <a:avLst/>
              </a:prstGeom>
              <a:noFill/>
            </p:spPr>
            <p:txBody>
              <a:bodyPr wrap="square">
                <a:spAutoFit/>
              </a:bodyPr>
              <a:lstStyle/>
              <a:p>
                <a:pPr algn="ctr"/>
                <a:r>
                  <a:rPr lang="en-US" b="1" dirty="0">
                    <a:solidFill>
                      <a:srgbClr val="FF0000"/>
                    </a:solidFill>
                    <a:latin typeface="Futura Medium" panose="00000400000000000000" pitchFamily="2" charset="0"/>
                  </a:rPr>
                  <a:t>VIRTUAL MEETING REMINDERS</a:t>
                </a:r>
                <a:endParaRPr lang="en-IN" b="1" dirty="0">
                  <a:solidFill>
                    <a:srgbClr val="FF0000"/>
                  </a:solidFill>
                  <a:latin typeface="Futura Medium" panose="00000400000000000000" pitchFamily="2" charset="0"/>
                </a:endParaRPr>
              </a:p>
            </p:txBody>
          </p:sp>
          <p:sp>
            <p:nvSpPr>
              <p:cNvPr id="52" name="TextBox 51">
                <a:extLst>
                  <a:ext uri="{FF2B5EF4-FFF2-40B4-BE49-F238E27FC236}">
                    <a16:creationId xmlns:a16="http://schemas.microsoft.com/office/drawing/2014/main" id="{BC51ED06-3E0A-EAAC-DE40-A638C3D187E7}"/>
                  </a:ext>
                </a:extLst>
              </p:cNvPr>
              <p:cNvSpPr txBox="1"/>
              <p:nvPr/>
            </p:nvSpPr>
            <p:spPr>
              <a:xfrm>
                <a:off x="8856505" y="2543396"/>
                <a:ext cx="3239314" cy="830997"/>
              </a:xfrm>
              <a:prstGeom prst="rect">
                <a:avLst/>
              </a:prstGeom>
              <a:noFill/>
            </p:spPr>
            <p:txBody>
              <a:bodyPr wrap="square">
                <a:spAutoFit/>
              </a:bodyPr>
              <a:lstStyle/>
              <a:p>
                <a:r>
                  <a:rPr lang="en-US" sz="1600" dirty="0">
                    <a:solidFill>
                      <a:srgbClr val="F1D00A"/>
                    </a:solidFill>
                    <a:latin typeface="Futura Medium"/>
                  </a:rPr>
                  <a:t>Keep you microphones on mute unless you like to ask a question during the Q&amp;A</a:t>
                </a:r>
                <a:endParaRPr lang="en-IN" sz="1600" dirty="0">
                  <a:solidFill>
                    <a:srgbClr val="F1D00A"/>
                  </a:solidFill>
                  <a:latin typeface="Futura Medium"/>
                </a:endParaRPr>
              </a:p>
            </p:txBody>
          </p:sp>
          <p:sp>
            <p:nvSpPr>
              <p:cNvPr id="53" name="TextBox 52">
                <a:extLst>
                  <a:ext uri="{FF2B5EF4-FFF2-40B4-BE49-F238E27FC236}">
                    <a16:creationId xmlns:a16="http://schemas.microsoft.com/office/drawing/2014/main" id="{25D19287-9592-69D9-2FA4-88BB943BB013}"/>
                  </a:ext>
                </a:extLst>
              </p:cNvPr>
              <p:cNvSpPr txBox="1"/>
              <p:nvPr/>
            </p:nvSpPr>
            <p:spPr>
              <a:xfrm>
                <a:off x="8856505" y="3561639"/>
                <a:ext cx="3239314" cy="830997"/>
              </a:xfrm>
              <a:prstGeom prst="rect">
                <a:avLst/>
              </a:prstGeom>
              <a:noFill/>
            </p:spPr>
            <p:txBody>
              <a:bodyPr wrap="square">
                <a:spAutoFit/>
              </a:bodyPr>
              <a:lstStyle/>
              <a:p>
                <a:r>
                  <a:rPr lang="en-US" sz="1600" dirty="0">
                    <a:solidFill>
                      <a:srgbClr val="F1D00A"/>
                    </a:solidFill>
                    <a:latin typeface="Futura Medium"/>
                  </a:rPr>
                  <a:t>You may submit questions at any time by typing a question in the chat box</a:t>
                </a:r>
                <a:endParaRPr lang="en-IN" sz="1600" dirty="0">
                  <a:solidFill>
                    <a:srgbClr val="F1D00A"/>
                  </a:solidFill>
                  <a:latin typeface="Futura Medium"/>
                </a:endParaRPr>
              </a:p>
            </p:txBody>
          </p:sp>
          <p:sp>
            <p:nvSpPr>
              <p:cNvPr id="54" name="TextBox 53">
                <a:extLst>
                  <a:ext uri="{FF2B5EF4-FFF2-40B4-BE49-F238E27FC236}">
                    <a16:creationId xmlns:a16="http://schemas.microsoft.com/office/drawing/2014/main" id="{8778976A-C819-1903-F2EF-9366FA1A11B6}"/>
                  </a:ext>
                </a:extLst>
              </p:cNvPr>
              <p:cNvSpPr txBox="1"/>
              <p:nvPr/>
            </p:nvSpPr>
            <p:spPr>
              <a:xfrm>
                <a:off x="8861615" y="4672651"/>
                <a:ext cx="3007936" cy="584775"/>
              </a:xfrm>
              <a:prstGeom prst="rect">
                <a:avLst/>
              </a:prstGeom>
              <a:noFill/>
            </p:spPr>
            <p:txBody>
              <a:bodyPr wrap="square">
                <a:spAutoFit/>
              </a:bodyPr>
              <a:lstStyle/>
              <a:p>
                <a:r>
                  <a:rPr lang="en-US" sz="1600" dirty="0">
                    <a:solidFill>
                      <a:srgbClr val="F1D00A"/>
                    </a:solidFill>
                    <a:latin typeface="Futura Medium"/>
                  </a:rPr>
                  <a:t>Please close all other applications to maintain focus</a:t>
                </a:r>
                <a:endParaRPr lang="en-IN" sz="1600" dirty="0">
                  <a:solidFill>
                    <a:srgbClr val="F1D00A"/>
                  </a:solidFill>
                  <a:latin typeface="Futura Medium"/>
                </a:endParaRPr>
              </a:p>
            </p:txBody>
          </p:sp>
        </p:grpSp>
        <p:grpSp>
          <p:nvGrpSpPr>
            <p:cNvPr id="20" name="Group 19">
              <a:extLst>
                <a:ext uri="{FF2B5EF4-FFF2-40B4-BE49-F238E27FC236}">
                  <a16:creationId xmlns:a16="http://schemas.microsoft.com/office/drawing/2014/main" id="{0C24A1F9-B901-0E55-8352-E40C5FC18AA2}"/>
                </a:ext>
              </a:extLst>
            </p:cNvPr>
            <p:cNvGrpSpPr/>
            <p:nvPr/>
          </p:nvGrpSpPr>
          <p:grpSpPr>
            <a:xfrm>
              <a:off x="498048" y="2672464"/>
              <a:ext cx="7524161" cy="2877351"/>
              <a:chOff x="498048" y="2672464"/>
              <a:chExt cx="7524161" cy="2877351"/>
            </a:xfrm>
          </p:grpSpPr>
          <p:pic>
            <p:nvPicPr>
              <p:cNvPr id="22" name="Graphic 21" descr="Smart Phone">
                <a:extLst>
                  <a:ext uri="{FF2B5EF4-FFF2-40B4-BE49-F238E27FC236}">
                    <a16:creationId xmlns:a16="http://schemas.microsoft.com/office/drawing/2014/main" id="{0066C044-1A01-F4CB-9F3A-FF1E39379287}"/>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01585" y="2856825"/>
                <a:ext cx="554609" cy="554609"/>
              </a:xfrm>
              <a:prstGeom prst="rect">
                <a:avLst/>
              </a:prstGeom>
            </p:spPr>
          </p:pic>
          <p:pic>
            <p:nvPicPr>
              <p:cNvPr id="23" name="Graphic 22" descr="Flammable">
                <a:extLst>
                  <a:ext uri="{FF2B5EF4-FFF2-40B4-BE49-F238E27FC236}">
                    <a16:creationId xmlns:a16="http://schemas.microsoft.com/office/drawing/2014/main" id="{0893FCD9-6E72-56D7-16A6-8046FE799C45}"/>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501584" y="3805563"/>
                <a:ext cx="554610" cy="554610"/>
              </a:xfrm>
              <a:prstGeom prst="rect">
                <a:avLst/>
              </a:prstGeom>
            </p:spPr>
          </p:pic>
          <p:pic>
            <p:nvPicPr>
              <p:cNvPr id="24" name="Graphic 23" descr="Headphones">
                <a:extLst>
                  <a:ext uri="{FF2B5EF4-FFF2-40B4-BE49-F238E27FC236}">
                    <a16:creationId xmlns:a16="http://schemas.microsoft.com/office/drawing/2014/main" id="{9090D9DE-3CBA-6365-970B-ED9986A6316A}"/>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98048" y="4810845"/>
                <a:ext cx="554610" cy="554610"/>
              </a:xfrm>
              <a:prstGeom prst="rect">
                <a:avLst/>
              </a:prstGeom>
            </p:spPr>
          </p:pic>
          <p:pic>
            <p:nvPicPr>
              <p:cNvPr id="26" name="Graphic 25" descr="Building">
                <a:extLst>
                  <a:ext uri="{FF2B5EF4-FFF2-40B4-BE49-F238E27FC236}">
                    <a16:creationId xmlns:a16="http://schemas.microsoft.com/office/drawing/2014/main" id="{BFE20C10-9C3E-A2FA-61C2-4502610145B2}"/>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4422742" y="2856827"/>
                <a:ext cx="554607" cy="554607"/>
              </a:xfrm>
              <a:prstGeom prst="rect">
                <a:avLst/>
              </a:prstGeom>
            </p:spPr>
          </p:pic>
          <p:pic>
            <p:nvPicPr>
              <p:cNvPr id="30" name="Graphic 29" descr="Receiver">
                <a:extLst>
                  <a:ext uri="{FF2B5EF4-FFF2-40B4-BE49-F238E27FC236}">
                    <a16:creationId xmlns:a16="http://schemas.microsoft.com/office/drawing/2014/main" id="{72169CAD-37A0-69DD-1362-AD39B8E431A1}"/>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422742" y="3805563"/>
                <a:ext cx="554607" cy="554607"/>
              </a:xfrm>
              <a:prstGeom prst="rect">
                <a:avLst/>
              </a:prstGeom>
            </p:spPr>
          </p:pic>
          <p:pic>
            <p:nvPicPr>
              <p:cNvPr id="33" name="Graphic 32" descr="Medical">
                <a:extLst>
                  <a:ext uri="{FF2B5EF4-FFF2-40B4-BE49-F238E27FC236}">
                    <a16:creationId xmlns:a16="http://schemas.microsoft.com/office/drawing/2014/main" id="{FCD658A4-2A2B-B89F-C852-00B32365861F}"/>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422741" y="4810848"/>
                <a:ext cx="554607" cy="554607"/>
              </a:xfrm>
              <a:prstGeom prst="rect">
                <a:avLst/>
              </a:prstGeom>
            </p:spPr>
          </p:pic>
          <p:sp>
            <p:nvSpPr>
              <p:cNvPr id="38" name="TextBox 37">
                <a:extLst>
                  <a:ext uri="{FF2B5EF4-FFF2-40B4-BE49-F238E27FC236}">
                    <a16:creationId xmlns:a16="http://schemas.microsoft.com/office/drawing/2014/main" id="{C3D32AC0-22C9-4CC1-187C-6218611F58B3}"/>
                  </a:ext>
                </a:extLst>
              </p:cNvPr>
              <p:cNvSpPr txBox="1"/>
              <p:nvPr/>
            </p:nvSpPr>
            <p:spPr>
              <a:xfrm>
                <a:off x="1241588" y="2672464"/>
                <a:ext cx="3179976" cy="923330"/>
              </a:xfrm>
              <a:prstGeom prst="rect">
                <a:avLst/>
              </a:prstGeom>
              <a:noFill/>
            </p:spPr>
            <p:txBody>
              <a:bodyPr wrap="square" rtlCol="0">
                <a:spAutoFit/>
              </a:bodyPr>
              <a:lstStyle/>
              <a:p>
                <a:r>
                  <a:rPr lang="en-IN" dirty="0">
                    <a:latin typeface="Futura Medium"/>
                  </a:rPr>
                  <a:t>Do not take this call while driving, even when using headset or hands-free</a:t>
                </a:r>
              </a:p>
            </p:txBody>
          </p:sp>
          <p:sp>
            <p:nvSpPr>
              <p:cNvPr id="39" name="TextBox 38">
                <a:extLst>
                  <a:ext uri="{FF2B5EF4-FFF2-40B4-BE49-F238E27FC236}">
                    <a16:creationId xmlns:a16="http://schemas.microsoft.com/office/drawing/2014/main" id="{A57517F4-76F0-4ED4-7930-EE8EB44A479B}"/>
                  </a:ext>
                </a:extLst>
              </p:cNvPr>
              <p:cNvSpPr txBox="1"/>
              <p:nvPr/>
            </p:nvSpPr>
            <p:spPr>
              <a:xfrm>
                <a:off x="1241588" y="3759700"/>
                <a:ext cx="2736523" cy="646331"/>
              </a:xfrm>
              <a:prstGeom prst="rect">
                <a:avLst/>
              </a:prstGeom>
              <a:noFill/>
            </p:spPr>
            <p:txBody>
              <a:bodyPr wrap="square">
                <a:spAutoFit/>
              </a:bodyPr>
              <a:lstStyle/>
              <a:p>
                <a:r>
                  <a:rPr lang="en-IN" sz="1800" dirty="0">
                    <a:latin typeface="Futura Medium"/>
                  </a:rPr>
                  <a:t>Be familiar with sound of the fire alarm</a:t>
                </a:r>
              </a:p>
            </p:txBody>
          </p:sp>
          <p:sp>
            <p:nvSpPr>
              <p:cNvPr id="40" name="TextBox 39">
                <a:extLst>
                  <a:ext uri="{FF2B5EF4-FFF2-40B4-BE49-F238E27FC236}">
                    <a16:creationId xmlns:a16="http://schemas.microsoft.com/office/drawing/2014/main" id="{19697E70-7D2C-8D44-ED64-6A52B2D508B9}"/>
                  </a:ext>
                </a:extLst>
              </p:cNvPr>
              <p:cNvSpPr txBox="1"/>
              <p:nvPr/>
            </p:nvSpPr>
            <p:spPr>
              <a:xfrm>
                <a:off x="1241588" y="4626485"/>
                <a:ext cx="2925450" cy="923330"/>
              </a:xfrm>
              <a:prstGeom prst="rect">
                <a:avLst/>
              </a:prstGeom>
              <a:noFill/>
            </p:spPr>
            <p:txBody>
              <a:bodyPr wrap="square">
                <a:spAutoFit/>
              </a:bodyPr>
              <a:lstStyle/>
              <a:p>
                <a:r>
                  <a:rPr lang="en-IN" sz="1800" dirty="0">
                    <a:latin typeface="Futura Medium"/>
                  </a:rPr>
                  <a:t>When using a headset, ensure you are still able to hear the fire alarm</a:t>
                </a:r>
              </a:p>
            </p:txBody>
          </p:sp>
          <p:sp>
            <p:nvSpPr>
              <p:cNvPr id="42" name="TextBox 41">
                <a:extLst>
                  <a:ext uri="{FF2B5EF4-FFF2-40B4-BE49-F238E27FC236}">
                    <a16:creationId xmlns:a16="http://schemas.microsoft.com/office/drawing/2014/main" id="{E30A4A18-F8A7-BE46-0D7B-1CA7B903B9F7}"/>
                  </a:ext>
                </a:extLst>
              </p:cNvPr>
              <p:cNvSpPr txBox="1"/>
              <p:nvPr/>
            </p:nvSpPr>
            <p:spPr>
              <a:xfrm>
                <a:off x="5241302" y="2672474"/>
                <a:ext cx="2780907" cy="944293"/>
              </a:xfrm>
              <a:prstGeom prst="rect">
                <a:avLst/>
              </a:prstGeom>
              <a:noFill/>
            </p:spPr>
            <p:txBody>
              <a:bodyPr wrap="square">
                <a:spAutoFit/>
              </a:bodyPr>
              <a:lstStyle/>
              <a:p>
                <a:r>
                  <a:rPr lang="en-IN" sz="1800" dirty="0">
                    <a:latin typeface="Futura Medium"/>
                  </a:rPr>
                  <a:t>Know the name of the building, room and floor number</a:t>
                </a:r>
              </a:p>
            </p:txBody>
          </p:sp>
          <p:sp>
            <p:nvSpPr>
              <p:cNvPr id="44" name="TextBox 43">
                <a:extLst>
                  <a:ext uri="{FF2B5EF4-FFF2-40B4-BE49-F238E27FC236}">
                    <a16:creationId xmlns:a16="http://schemas.microsoft.com/office/drawing/2014/main" id="{0319EBD0-7E60-4AF5-8A5B-D926601C63A8}"/>
                  </a:ext>
                </a:extLst>
              </p:cNvPr>
              <p:cNvSpPr txBox="1"/>
              <p:nvPr/>
            </p:nvSpPr>
            <p:spPr>
              <a:xfrm>
                <a:off x="5241301" y="3764118"/>
                <a:ext cx="2639506" cy="646331"/>
              </a:xfrm>
              <a:prstGeom prst="rect">
                <a:avLst/>
              </a:prstGeom>
              <a:noFill/>
            </p:spPr>
            <p:txBody>
              <a:bodyPr wrap="square">
                <a:spAutoFit/>
              </a:bodyPr>
              <a:lstStyle/>
              <a:p>
                <a:r>
                  <a:rPr lang="en-IN" sz="1800" dirty="0">
                    <a:latin typeface="Futura Medium"/>
                  </a:rPr>
                  <a:t>Phone number for emergency</a:t>
                </a:r>
              </a:p>
            </p:txBody>
          </p:sp>
          <p:sp>
            <p:nvSpPr>
              <p:cNvPr id="45" name="TextBox 44">
                <a:extLst>
                  <a:ext uri="{FF2B5EF4-FFF2-40B4-BE49-F238E27FC236}">
                    <a16:creationId xmlns:a16="http://schemas.microsoft.com/office/drawing/2014/main" id="{C01524DD-5359-5EDF-CB54-3DFF9FEEAF0D}"/>
                  </a:ext>
                </a:extLst>
              </p:cNvPr>
              <p:cNvSpPr txBox="1"/>
              <p:nvPr/>
            </p:nvSpPr>
            <p:spPr>
              <a:xfrm>
                <a:off x="5241304" y="4719124"/>
                <a:ext cx="2780905" cy="646331"/>
              </a:xfrm>
              <a:prstGeom prst="rect">
                <a:avLst/>
              </a:prstGeom>
              <a:noFill/>
            </p:spPr>
            <p:txBody>
              <a:bodyPr wrap="square">
                <a:spAutoFit/>
              </a:bodyPr>
              <a:lstStyle/>
              <a:p>
                <a:r>
                  <a:rPr lang="en-IN" sz="1800" dirty="0">
                    <a:latin typeface="Futura Medium"/>
                  </a:rPr>
                  <a:t>Location of first aid kit and/or first aider</a:t>
                </a:r>
              </a:p>
            </p:txBody>
          </p:sp>
          <p:pic>
            <p:nvPicPr>
              <p:cNvPr id="46" name="Graphic 45" descr="No sign">
                <a:extLst>
                  <a:ext uri="{FF2B5EF4-FFF2-40B4-BE49-F238E27FC236}">
                    <a16:creationId xmlns:a16="http://schemas.microsoft.com/office/drawing/2014/main" id="{7CA22EAE-F378-A485-E18C-5EADA0AD440F}"/>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697164" y="2965173"/>
                <a:ext cx="360000" cy="360000"/>
              </a:xfrm>
              <a:prstGeom prst="rect">
                <a:avLst/>
              </a:prstGeom>
            </p:spPr>
          </p:pic>
        </p:grpSp>
      </p:grpSp>
      <p:pic>
        <p:nvPicPr>
          <p:cNvPr id="59" name="Picture 58">
            <a:extLst>
              <a:ext uri="{FF2B5EF4-FFF2-40B4-BE49-F238E27FC236}">
                <a16:creationId xmlns:a16="http://schemas.microsoft.com/office/drawing/2014/main" id="{1C468D0E-8A4E-26A7-DE12-C9870247D7FA}"/>
              </a:ext>
            </a:extLst>
          </p:cNvPr>
          <p:cNvPicPr>
            <a:picLocks noChangeAspect="1"/>
          </p:cNvPicPr>
          <p:nvPr/>
        </p:nvPicPr>
        <p:blipFill>
          <a:blip r:embed="rId39">
            <a:extLst>
              <a:ext uri="{BEBA8EAE-BF5A-486C-A8C5-ECC9F3942E4B}">
                <a14:imgProps xmlns:a14="http://schemas.microsoft.com/office/drawing/2010/main">
                  <a14:imgLayer r:embed="rId40">
                    <a14:imgEffect>
                      <a14:backgroundRemoval t="10000" b="90000" l="10000" r="90000">
                        <a14:foregroundMark x1="57031" y1="39509" x2="57031" y2="39509"/>
                        <a14:backgroundMark x1="41797" y1="72433" x2="41797" y2="72433"/>
                        <a14:backgroundMark x1="43516" y1="73103" x2="43516" y2="73103"/>
                        <a14:backgroundMark x1="43672" y1="73326" x2="54844" y2="74107"/>
                        <a14:backgroundMark x1="54844" y1="74107" x2="57500" y2="72991"/>
                        <a14:backgroundMark x1="43750" y1="73438" x2="55625" y2="73884"/>
                        <a14:backgroundMark x1="55625" y1="73884" x2="56719" y2="73326"/>
                      </a14:backgroundRemoval>
                    </a14:imgEffect>
                  </a14:imgLayer>
                </a14:imgProps>
              </a:ext>
              <a:ext uri="{28A0092B-C50C-407E-A947-70E740481C1C}">
                <a14:useLocalDpi xmlns:a14="http://schemas.microsoft.com/office/drawing/2010/main" val="0"/>
              </a:ext>
            </a:extLst>
          </a:blip>
          <a:stretch>
            <a:fillRect/>
          </a:stretch>
        </p:blipFill>
        <p:spPr>
          <a:xfrm>
            <a:off x="123502" y="-1487881"/>
            <a:ext cx="16074572" cy="11252200"/>
          </a:xfrm>
          <a:prstGeom prst="rect">
            <a:avLst/>
          </a:prstGeom>
        </p:spPr>
      </p:pic>
    </p:spTree>
    <p:custDataLst>
      <p:tags r:id="rId1"/>
    </p:custDataLst>
    <p:extLst>
      <p:ext uri="{BB962C8B-B14F-4D97-AF65-F5344CB8AC3E}">
        <p14:creationId xmlns:p14="http://schemas.microsoft.com/office/powerpoint/2010/main" val="396317519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CFDC3CD-E2DB-EE6D-B3FC-BD81227C5D1B}"/>
              </a:ext>
            </a:extLst>
          </p:cNvPr>
          <p:cNvGrpSpPr/>
          <p:nvPr/>
        </p:nvGrpSpPr>
        <p:grpSpPr>
          <a:xfrm>
            <a:off x="-6303" y="398053"/>
            <a:ext cx="9932734" cy="801140"/>
            <a:chOff x="-6303" y="398053"/>
            <a:chExt cx="9932734" cy="801140"/>
          </a:xfrm>
        </p:grpSpPr>
        <p:sp>
          <p:nvSpPr>
            <p:cNvPr id="2" name="Rectangle 1">
              <a:extLst>
                <a:ext uri="{FF2B5EF4-FFF2-40B4-BE49-F238E27FC236}">
                  <a16:creationId xmlns:a16="http://schemas.microsoft.com/office/drawing/2014/main" id="{E9746A55-B8CE-F121-AB8B-1B02098B18CF}"/>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3" name="Parallelogram 2">
              <a:extLst>
                <a:ext uri="{FF2B5EF4-FFF2-40B4-BE49-F238E27FC236}">
                  <a16:creationId xmlns:a16="http://schemas.microsoft.com/office/drawing/2014/main" id="{6078DEA1-D536-45C8-5066-EA8553BCEF2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4" name="Parallelogram 3">
              <a:extLst>
                <a:ext uri="{FF2B5EF4-FFF2-40B4-BE49-F238E27FC236}">
                  <a16:creationId xmlns:a16="http://schemas.microsoft.com/office/drawing/2014/main" id="{C183121D-AB5E-1095-B356-75D16C644F7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5" name="TextBox 4">
              <a:extLst>
                <a:ext uri="{FF2B5EF4-FFF2-40B4-BE49-F238E27FC236}">
                  <a16:creationId xmlns:a16="http://schemas.microsoft.com/office/drawing/2014/main" id="{8592E562-B7F4-E49E-022E-FA9113824335}"/>
                </a:ext>
              </a:extLst>
            </p:cNvPr>
            <p:cNvSpPr txBox="1"/>
            <p:nvPr/>
          </p:nvSpPr>
          <p:spPr>
            <a:xfrm>
              <a:off x="485545" y="485133"/>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 Consumer Preferences</a:t>
              </a:r>
              <a:endParaRPr lang="en-GB" sz="2400" dirty="0">
                <a:solidFill>
                  <a:srgbClr val="F1D00A"/>
                </a:solidFill>
                <a:latin typeface="Futura Bold" panose="00000900000000000000" pitchFamily="2" charset="0"/>
              </a:endParaRPr>
            </a:p>
          </p:txBody>
        </p:sp>
      </p:grpSp>
      <p:sp>
        <p:nvSpPr>
          <p:cNvPr id="8" name="TextBox 7">
            <a:extLst>
              <a:ext uri="{FF2B5EF4-FFF2-40B4-BE49-F238E27FC236}">
                <a16:creationId xmlns:a16="http://schemas.microsoft.com/office/drawing/2014/main" id="{565E890B-0940-DFDC-6219-A0B10742044F}"/>
              </a:ext>
            </a:extLst>
          </p:cNvPr>
          <p:cNvSpPr txBox="1"/>
          <p:nvPr/>
        </p:nvSpPr>
        <p:spPr>
          <a:xfrm>
            <a:off x="485544" y="1441575"/>
            <a:ext cx="8569839" cy="503921"/>
          </a:xfrm>
          <a:prstGeom prst="rect">
            <a:avLst/>
          </a:prstGeom>
          <a:noFill/>
        </p:spPr>
        <p:txBody>
          <a:bodyPr wrap="square">
            <a:spAutoFit/>
          </a:bodyPr>
          <a:lstStyle/>
          <a:p>
            <a:pPr>
              <a:lnSpc>
                <a:spcPct val="150000"/>
              </a:lnSpc>
            </a:pPr>
            <a:r>
              <a:rPr lang="en-GB" sz="2000" dirty="0">
                <a:solidFill>
                  <a:srgbClr val="03045E"/>
                </a:solidFill>
                <a:latin typeface="Futura Medium" panose="00000400000000000000" pitchFamily="2" charset="0"/>
              </a:rPr>
              <a:t>a) </a:t>
            </a:r>
            <a:r>
              <a:rPr lang="en-US" sz="2000" dirty="0">
                <a:solidFill>
                  <a:srgbClr val="03045E"/>
                </a:solidFill>
                <a:latin typeface="Futura Medium" panose="00000400000000000000" pitchFamily="2" charset="0"/>
              </a:rPr>
              <a:t>What are the preferred ingredients of energy drinks among respondents?</a:t>
            </a:r>
            <a:endParaRPr lang="en-GB" sz="2000" dirty="0">
              <a:solidFill>
                <a:srgbClr val="03045E"/>
              </a:solidFill>
              <a:latin typeface="Futura Medium" panose="00000400000000000000" pitchFamily="2" charset="0"/>
            </a:endParaRPr>
          </a:p>
        </p:txBody>
      </p:sp>
      <p:pic>
        <p:nvPicPr>
          <p:cNvPr id="11" name="Picture 10" descr="A screenshot of a graph&#10;&#10;Description automatically generated">
            <a:extLst>
              <a:ext uri="{FF2B5EF4-FFF2-40B4-BE49-F238E27FC236}">
                <a16:creationId xmlns:a16="http://schemas.microsoft.com/office/drawing/2014/main" id="{31A8915F-2C22-8848-7515-073C996954AF}"/>
              </a:ext>
            </a:extLst>
          </p:cNvPr>
          <p:cNvPicPr>
            <a:picLocks noChangeAspect="1"/>
          </p:cNvPicPr>
          <p:nvPr/>
        </p:nvPicPr>
        <p:blipFill rotWithShape="1">
          <a:blip r:embed="rId3">
            <a:extLst>
              <a:ext uri="{28A0092B-C50C-407E-A947-70E740481C1C}">
                <a14:useLocalDpi xmlns:a14="http://schemas.microsoft.com/office/drawing/2010/main" val="0"/>
              </a:ext>
            </a:extLst>
          </a:blip>
          <a:srcRect l="2830" t="-336" r="4439" b="-4559"/>
          <a:stretch/>
        </p:blipFill>
        <p:spPr>
          <a:xfrm>
            <a:off x="6308945" y="2255747"/>
            <a:ext cx="5522724" cy="3651067"/>
          </a:xfrm>
          <a:prstGeom prst="rect">
            <a:avLst/>
          </a:prstGeom>
        </p:spPr>
      </p:pic>
      <p:sp>
        <p:nvSpPr>
          <p:cNvPr id="9" name="TextBox 8">
            <a:extLst>
              <a:ext uri="{FF2B5EF4-FFF2-40B4-BE49-F238E27FC236}">
                <a16:creationId xmlns:a16="http://schemas.microsoft.com/office/drawing/2014/main" id="{DF2C0A0D-B6CF-B04F-F323-EB0DF333208D}"/>
              </a:ext>
            </a:extLst>
          </p:cNvPr>
          <p:cNvSpPr txBox="1"/>
          <p:nvPr/>
        </p:nvSpPr>
        <p:spPr>
          <a:xfrm>
            <a:off x="360331" y="2203197"/>
            <a:ext cx="5527122" cy="1293752"/>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dirty="0">
                <a:solidFill>
                  <a:srgbClr val="03045E"/>
                </a:solidFill>
                <a:highlight>
                  <a:srgbClr val="F1D00A"/>
                </a:highlight>
                <a:latin typeface="Futura Medium" panose="00000400000000000000" pitchFamily="2" charset="0"/>
              </a:rPr>
              <a:t>Caffeine</a:t>
            </a:r>
            <a:r>
              <a:rPr lang="en-GB" dirty="0">
                <a:solidFill>
                  <a:srgbClr val="03045E"/>
                </a:solidFill>
                <a:latin typeface="Futura Medium" panose="00000400000000000000" pitchFamily="2" charset="0"/>
              </a:rPr>
              <a:t> emerged as the most preferred ingredient with approximately </a:t>
            </a:r>
            <a:r>
              <a:rPr lang="en-GB" dirty="0">
                <a:solidFill>
                  <a:srgbClr val="03045E"/>
                </a:solidFill>
                <a:highlight>
                  <a:srgbClr val="F1D00A"/>
                </a:highlight>
                <a:latin typeface="Futura Medium" panose="00000400000000000000" pitchFamily="2" charset="0"/>
              </a:rPr>
              <a:t>38%</a:t>
            </a:r>
            <a:r>
              <a:rPr lang="en-GB" dirty="0">
                <a:solidFill>
                  <a:srgbClr val="03045E"/>
                </a:solidFill>
                <a:latin typeface="Futura Medium" panose="00000400000000000000" pitchFamily="2" charset="0"/>
              </a:rPr>
              <a:t> of respondents indicating a preference for it.</a:t>
            </a:r>
          </a:p>
        </p:txBody>
      </p:sp>
      <p:sp>
        <p:nvSpPr>
          <p:cNvPr id="12" name="TextBox 11">
            <a:extLst>
              <a:ext uri="{FF2B5EF4-FFF2-40B4-BE49-F238E27FC236}">
                <a16:creationId xmlns:a16="http://schemas.microsoft.com/office/drawing/2014/main" id="{DC966CB8-AF6C-B72E-7362-B9D14A2016C5}"/>
              </a:ext>
            </a:extLst>
          </p:cNvPr>
          <p:cNvSpPr txBox="1"/>
          <p:nvPr/>
        </p:nvSpPr>
        <p:spPr>
          <a:xfrm>
            <a:off x="360331" y="3597213"/>
            <a:ext cx="5527122" cy="878254"/>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dirty="0">
                <a:solidFill>
                  <a:srgbClr val="03045E"/>
                </a:solidFill>
                <a:latin typeface="Futura Medium" panose="00000400000000000000" pitchFamily="2" charset="0"/>
              </a:rPr>
              <a:t>Following closely behind, </a:t>
            </a:r>
            <a:r>
              <a:rPr lang="en-GB" dirty="0">
                <a:solidFill>
                  <a:srgbClr val="03045E"/>
                </a:solidFill>
                <a:highlight>
                  <a:srgbClr val="F1D00A"/>
                </a:highlight>
                <a:latin typeface="Futura Medium" panose="00000400000000000000" pitchFamily="2" charset="0"/>
              </a:rPr>
              <a:t>Vitamins</a:t>
            </a:r>
            <a:r>
              <a:rPr lang="en-GB" dirty="0">
                <a:solidFill>
                  <a:srgbClr val="03045E"/>
                </a:solidFill>
                <a:latin typeface="Futura Medium" panose="00000400000000000000" pitchFamily="2" charset="0"/>
              </a:rPr>
              <a:t> garnered a significant preference of around </a:t>
            </a:r>
            <a:r>
              <a:rPr lang="en-GB" dirty="0">
                <a:solidFill>
                  <a:srgbClr val="03045E"/>
                </a:solidFill>
                <a:highlight>
                  <a:srgbClr val="F1D00A"/>
                </a:highlight>
                <a:latin typeface="Futura Medium" panose="00000400000000000000" pitchFamily="2" charset="0"/>
              </a:rPr>
              <a:t>25%</a:t>
            </a:r>
            <a:r>
              <a:rPr lang="en-GB" dirty="0">
                <a:solidFill>
                  <a:srgbClr val="03045E"/>
                </a:solidFill>
                <a:latin typeface="Futura Medium" panose="00000400000000000000" pitchFamily="2" charset="0"/>
              </a:rPr>
              <a:t>.</a:t>
            </a:r>
          </a:p>
        </p:txBody>
      </p:sp>
      <p:sp>
        <p:nvSpPr>
          <p:cNvPr id="14" name="TextBox 13">
            <a:extLst>
              <a:ext uri="{FF2B5EF4-FFF2-40B4-BE49-F238E27FC236}">
                <a16:creationId xmlns:a16="http://schemas.microsoft.com/office/drawing/2014/main" id="{A38067CB-8FEA-E709-7451-DAE0D2BF3B61}"/>
              </a:ext>
            </a:extLst>
          </p:cNvPr>
          <p:cNvSpPr txBox="1"/>
          <p:nvPr/>
        </p:nvSpPr>
        <p:spPr>
          <a:xfrm>
            <a:off x="-12682569" y="4733251"/>
            <a:ext cx="5948614" cy="878254"/>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dirty="0">
                <a:solidFill>
                  <a:srgbClr val="03045E"/>
                </a:solidFill>
                <a:latin typeface="Futura Medium" panose="00000400000000000000" pitchFamily="2" charset="0"/>
              </a:rPr>
              <a:t>CodeX can capitalize on these insights by emphasizing the prominence of caffeine and vitamins in their</a:t>
            </a:r>
          </a:p>
        </p:txBody>
      </p:sp>
      <p:sp>
        <p:nvSpPr>
          <p:cNvPr id="16" name="TextBox 15">
            <a:extLst>
              <a:ext uri="{FF2B5EF4-FFF2-40B4-BE49-F238E27FC236}">
                <a16:creationId xmlns:a16="http://schemas.microsoft.com/office/drawing/2014/main" id="{74141E50-0EB4-8435-3D70-F0DB48F58C61}"/>
              </a:ext>
            </a:extLst>
          </p:cNvPr>
          <p:cNvSpPr txBox="1"/>
          <p:nvPr/>
        </p:nvSpPr>
        <p:spPr>
          <a:xfrm>
            <a:off x="-12397717" y="5603671"/>
            <a:ext cx="11327523" cy="879921"/>
          </a:xfrm>
          <a:prstGeom prst="rect">
            <a:avLst/>
          </a:prstGeom>
          <a:noFill/>
        </p:spPr>
        <p:txBody>
          <a:bodyPr wrap="square">
            <a:spAutoFit/>
          </a:bodyPr>
          <a:lstStyle/>
          <a:p>
            <a:pPr>
              <a:lnSpc>
                <a:spcPct val="150000"/>
              </a:lnSpc>
            </a:pPr>
            <a:r>
              <a:rPr lang="en-GB" dirty="0">
                <a:solidFill>
                  <a:srgbClr val="03045E"/>
                </a:solidFill>
                <a:latin typeface="Futura Medium" panose="00000400000000000000" pitchFamily="2" charset="0"/>
              </a:rPr>
              <a:t>marketing communications, effectively appealing to consumers' desires for both an energy boost and enhanced wellness.</a:t>
            </a:r>
            <a:endParaRPr lang="en-GB" dirty="0"/>
          </a:p>
        </p:txBody>
      </p:sp>
    </p:spTree>
    <p:extLst>
      <p:ext uri="{BB962C8B-B14F-4D97-AF65-F5344CB8AC3E}">
        <p14:creationId xmlns:p14="http://schemas.microsoft.com/office/powerpoint/2010/main" val="7521625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CFDC3CD-E2DB-EE6D-B3FC-BD81227C5D1B}"/>
              </a:ext>
            </a:extLst>
          </p:cNvPr>
          <p:cNvGrpSpPr/>
          <p:nvPr/>
        </p:nvGrpSpPr>
        <p:grpSpPr>
          <a:xfrm>
            <a:off x="-6303" y="398053"/>
            <a:ext cx="9932734" cy="801140"/>
            <a:chOff x="-6303" y="398053"/>
            <a:chExt cx="9932734" cy="801140"/>
          </a:xfrm>
        </p:grpSpPr>
        <p:sp>
          <p:nvSpPr>
            <p:cNvPr id="2" name="Rectangle 1">
              <a:extLst>
                <a:ext uri="{FF2B5EF4-FFF2-40B4-BE49-F238E27FC236}">
                  <a16:creationId xmlns:a16="http://schemas.microsoft.com/office/drawing/2014/main" id="{E9746A55-B8CE-F121-AB8B-1B02098B18CF}"/>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3" name="Parallelogram 2">
              <a:extLst>
                <a:ext uri="{FF2B5EF4-FFF2-40B4-BE49-F238E27FC236}">
                  <a16:creationId xmlns:a16="http://schemas.microsoft.com/office/drawing/2014/main" id="{6078DEA1-D536-45C8-5066-EA8553BCEF2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4" name="Parallelogram 3">
              <a:extLst>
                <a:ext uri="{FF2B5EF4-FFF2-40B4-BE49-F238E27FC236}">
                  <a16:creationId xmlns:a16="http://schemas.microsoft.com/office/drawing/2014/main" id="{C183121D-AB5E-1095-B356-75D16C644F7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5" name="TextBox 4">
              <a:extLst>
                <a:ext uri="{FF2B5EF4-FFF2-40B4-BE49-F238E27FC236}">
                  <a16:creationId xmlns:a16="http://schemas.microsoft.com/office/drawing/2014/main" id="{8592E562-B7F4-E49E-022E-FA9113824335}"/>
                </a:ext>
              </a:extLst>
            </p:cNvPr>
            <p:cNvSpPr txBox="1"/>
            <p:nvPr/>
          </p:nvSpPr>
          <p:spPr>
            <a:xfrm>
              <a:off x="485545" y="485133"/>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 Consumer Preferences</a:t>
              </a:r>
              <a:endParaRPr lang="en-GB" sz="2400" dirty="0">
                <a:solidFill>
                  <a:srgbClr val="F1D00A"/>
                </a:solidFill>
                <a:latin typeface="Futura Bold" panose="00000900000000000000" pitchFamily="2" charset="0"/>
              </a:endParaRPr>
            </a:p>
          </p:txBody>
        </p:sp>
      </p:grpSp>
      <p:sp>
        <p:nvSpPr>
          <p:cNvPr id="8" name="TextBox 7">
            <a:extLst>
              <a:ext uri="{FF2B5EF4-FFF2-40B4-BE49-F238E27FC236}">
                <a16:creationId xmlns:a16="http://schemas.microsoft.com/office/drawing/2014/main" id="{565E890B-0940-DFDC-6219-A0B10742044F}"/>
              </a:ext>
            </a:extLst>
          </p:cNvPr>
          <p:cNvSpPr txBox="1"/>
          <p:nvPr/>
        </p:nvSpPr>
        <p:spPr>
          <a:xfrm>
            <a:off x="485544" y="1441575"/>
            <a:ext cx="8569839" cy="503921"/>
          </a:xfrm>
          <a:prstGeom prst="rect">
            <a:avLst/>
          </a:prstGeom>
          <a:noFill/>
        </p:spPr>
        <p:txBody>
          <a:bodyPr wrap="square">
            <a:spAutoFit/>
          </a:bodyPr>
          <a:lstStyle/>
          <a:p>
            <a:pPr>
              <a:lnSpc>
                <a:spcPct val="150000"/>
              </a:lnSpc>
            </a:pPr>
            <a:r>
              <a:rPr lang="en-GB" sz="2000" dirty="0">
                <a:solidFill>
                  <a:srgbClr val="03045E"/>
                </a:solidFill>
                <a:latin typeface="Futura Medium" panose="00000400000000000000" pitchFamily="2" charset="0"/>
              </a:rPr>
              <a:t>a) </a:t>
            </a:r>
            <a:r>
              <a:rPr lang="en-US" sz="2000" dirty="0">
                <a:solidFill>
                  <a:srgbClr val="03045E"/>
                </a:solidFill>
                <a:latin typeface="Futura Medium" panose="00000400000000000000" pitchFamily="2" charset="0"/>
              </a:rPr>
              <a:t>What are the preferred ingredients of energy drinks among respondents?</a:t>
            </a:r>
            <a:endParaRPr lang="en-GB" sz="2000" dirty="0">
              <a:solidFill>
                <a:srgbClr val="03045E"/>
              </a:solidFill>
              <a:latin typeface="Futura Medium" panose="00000400000000000000" pitchFamily="2" charset="0"/>
            </a:endParaRPr>
          </a:p>
        </p:txBody>
      </p:sp>
      <p:pic>
        <p:nvPicPr>
          <p:cNvPr id="11" name="Picture 10" descr="A screenshot of a graph&#10;&#10;Description automatically generated">
            <a:extLst>
              <a:ext uri="{FF2B5EF4-FFF2-40B4-BE49-F238E27FC236}">
                <a16:creationId xmlns:a16="http://schemas.microsoft.com/office/drawing/2014/main" id="{31A8915F-2C22-8848-7515-073C996954AF}"/>
              </a:ext>
            </a:extLst>
          </p:cNvPr>
          <p:cNvPicPr>
            <a:picLocks noChangeAspect="1"/>
          </p:cNvPicPr>
          <p:nvPr/>
        </p:nvPicPr>
        <p:blipFill rotWithShape="1">
          <a:blip r:embed="rId3">
            <a:extLst>
              <a:ext uri="{28A0092B-C50C-407E-A947-70E740481C1C}">
                <a14:useLocalDpi xmlns:a14="http://schemas.microsoft.com/office/drawing/2010/main" val="0"/>
              </a:ext>
            </a:extLst>
          </a:blip>
          <a:srcRect l="2830" t="-336" r="4439" b="-4559"/>
          <a:stretch/>
        </p:blipFill>
        <p:spPr>
          <a:xfrm>
            <a:off x="6308945" y="2255747"/>
            <a:ext cx="5522724" cy="3651067"/>
          </a:xfrm>
          <a:prstGeom prst="rect">
            <a:avLst/>
          </a:prstGeom>
        </p:spPr>
      </p:pic>
      <p:sp>
        <p:nvSpPr>
          <p:cNvPr id="9" name="TextBox 8">
            <a:extLst>
              <a:ext uri="{FF2B5EF4-FFF2-40B4-BE49-F238E27FC236}">
                <a16:creationId xmlns:a16="http://schemas.microsoft.com/office/drawing/2014/main" id="{DF2C0A0D-B6CF-B04F-F323-EB0DF333208D}"/>
              </a:ext>
            </a:extLst>
          </p:cNvPr>
          <p:cNvSpPr txBox="1"/>
          <p:nvPr/>
        </p:nvSpPr>
        <p:spPr>
          <a:xfrm>
            <a:off x="360331" y="2203197"/>
            <a:ext cx="5527122" cy="1293752"/>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dirty="0">
                <a:solidFill>
                  <a:srgbClr val="03045E"/>
                </a:solidFill>
                <a:highlight>
                  <a:srgbClr val="F1D00A"/>
                </a:highlight>
                <a:latin typeface="Futura Medium" panose="00000400000000000000" pitchFamily="2" charset="0"/>
              </a:rPr>
              <a:t>Caffeine</a:t>
            </a:r>
            <a:r>
              <a:rPr lang="en-GB" dirty="0">
                <a:solidFill>
                  <a:srgbClr val="03045E"/>
                </a:solidFill>
                <a:latin typeface="Futura Medium" panose="00000400000000000000" pitchFamily="2" charset="0"/>
              </a:rPr>
              <a:t> emerged as the most preferred ingredient with approximately </a:t>
            </a:r>
            <a:r>
              <a:rPr lang="en-GB" dirty="0">
                <a:solidFill>
                  <a:srgbClr val="03045E"/>
                </a:solidFill>
                <a:highlight>
                  <a:srgbClr val="F1D00A"/>
                </a:highlight>
                <a:latin typeface="Futura Medium" panose="00000400000000000000" pitchFamily="2" charset="0"/>
              </a:rPr>
              <a:t>38%</a:t>
            </a:r>
            <a:r>
              <a:rPr lang="en-GB" dirty="0">
                <a:solidFill>
                  <a:srgbClr val="03045E"/>
                </a:solidFill>
                <a:latin typeface="Futura Medium" panose="00000400000000000000" pitchFamily="2" charset="0"/>
              </a:rPr>
              <a:t> of respondents indicating a preference for it.</a:t>
            </a:r>
          </a:p>
        </p:txBody>
      </p:sp>
      <p:sp>
        <p:nvSpPr>
          <p:cNvPr id="12" name="TextBox 11">
            <a:extLst>
              <a:ext uri="{FF2B5EF4-FFF2-40B4-BE49-F238E27FC236}">
                <a16:creationId xmlns:a16="http://schemas.microsoft.com/office/drawing/2014/main" id="{DC966CB8-AF6C-B72E-7362-B9D14A2016C5}"/>
              </a:ext>
            </a:extLst>
          </p:cNvPr>
          <p:cNvSpPr txBox="1"/>
          <p:nvPr/>
        </p:nvSpPr>
        <p:spPr>
          <a:xfrm>
            <a:off x="360331" y="3597213"/>
            <a:ext cx="5527122" cy="878254"/>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dirty="0">
                <a:solidFill>
                  <a:srgbClr val="03045E"/>
                </a:solidFill>
                <a:latin typeface="Futura Medium" panose="00000400000000000000" pitchFamily="2" charset="0"/>
              </a:rPr>
              <a:t>Following closely behind, </a:t>
            </a:r>
            <a:r>
              <a:rPr lang="en-GB" dirty="0">
                <a:solidFill>
                  <a:srgbClr val="03045E"/>
                </a:solidFill>
                <a:highlight>
                  <a:srgbClr val="F1D00A"/>
                </a:highlight>
                <a:latin typeface="Futura Medium" panose="00000400000000000000" pitchFamily="2" charset="0"/>
              </a:rPr>
              <a:t>Vitamins</a:t>
            </a:r>
            <a:r>
              <a:rPr lang="en-GB" dirty="0">
                <a:solidFill>
                  <a:srgbClr val="03045E"/>
                </a:solidFill>
                <a:latin typeface="Futura Medium" panose="00000400000000000000" pitchFamily="2" charset="0"/>
              </a:rPr>
              <a:t> garnered a significant preference of around </a:t>
            </a:r>
            <a:r>
              <a:rPr lang="en-GB" dirty="0">
                <a:solidFill>
                  <a:srgbClr val="03045E"/>
                </a:solidFill>
                <a:highlight>
                  <a:srgbClr val="F1D00A"/>
                </a:highlight>
                <a:latin typeface="Futura Medium" panose="00000400000000000000" pitchFamily="2" charset="0"/>
              </a:rPr>
              <a:t>25%</a:t>
            </a:r>
            <a:r>
              <a:rPr lang="en-GB" dirty="0">
                <a:solidFill>
                  <a:srgbClr val="03045E"/>
                </a:solidFill>
                <a:latin typeface="Futura Medium" panose="00000400000000000000" pitchFamily="2" charset="0"/>
              </a:rPr>
              <a:t>.</a:t>
            </a:r>
          </a:p>
        </p:txBody>
      </p:sp>
      <p:sp>
        <p:nvSpPr>
          <p:cNvPr id="14" name="TextBox 13">
            <a:extLst>
              <a:ext uri="{FF2B5EF4-FFF2-40B4-BE49-F238E27FC236}">
                <a16:creationId xmlns:a16="http://schemas.microsoft.com/office/drawing/2014/main" id="{A38067CB-8FEA-E709-7451-DAE0D2BF3B61}"/>
              </a:ext>
            </a:extLst>
          </p:cNvPr>
          <p:cNvSpPr txBox="1"/>
          <p:nvPr/>
        </p:nvSpPr>
        <p:spPr>
          <a:xfrm>
            <a:off x="360331" y="4733251"/>
            <a:ext cx="5948614" cy="878254"/>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dirty="0">
                <a:solidFill>
                  <a:srgbClr val="03045E"/>
                </a:solidFill>
                <a:latin typeface="Futura Medium" panose="00000400000000000000" pitchFamily="2" charset="0"/>
              </a:rPr>
              <a:t>CodeX can capitalize on these insights by emphasizing the prominence of caffeine and vitamins in their</a:t>
            </a:r>
          </a:p>
        </p:txBody>
      </p:sp>
      <p:sp>
        <p:nvSpPr>
          <p:cNvPr id="16" name="TextBox 15">
            <a:extLst>
              <a:ext uri="{FF2B5EF4-FFF2-40B4-BE49-F238E27FC236}">
                <a16:creationId xmlns:a16="http://schemas.microsoft.com/office/drawing/2014/main" id="{74141E50-0EB4-8435-3D70-F0DB48F58C61}"/>
              </a:ext>
            </a:extLst>
          </p:cNvPr>
          <p:cNvSpPr txBox="1"/>
          <p:nvPr/>
        </p:nvSpPr>
        <p:spPr>
          <a:xfrm>
            <a:off x="645183" y="5603671"/>
            <a:ext cx="11327523" cy="879921"/>
          </a:xfrm>
          <a:prstGeom prst="rect">
            <a:avLst/>
          </a:prstGeom>
          <a:noFill/>
        </p:spPr>
        <p:txBody>
          <a:bodyPr wrap="square">
            <a:spAutoFit/>
          </a:bodyPr>
          <a:lstStyle/>
          <a:p>
            <a:pPr>
              <a:lnSpc>
                <a:spcPct val="150000"/>
              </a:lnSpc>
            </a:pPr>
            <a:r>
              <a:rPr lang="en-GB" dirty="0">
                <a:solidFill>
                  <a:srgbClr val="03045E"/>
                </a:solidFill>
                <a:latin typeface="Futura Medium" panose="00000400000000000000" pitchFamily="2" charset="0"/>
              </a:rPr>
              <a:t>marketing communications, effectively appealing to consumers' desires for both an energy boost and enhanced wellness.</a:t>
            </a:r>
            <a:endParaRPr lang="en-GB" dirty="0"/>
          </a:p>
        </p:txBody>
      </p:sp>
    </p:spTree>
    <p:extLst>
      <p:ext uri="{BB962C8B-B14F-4D97-AF65-F5344CB8AC3E}">
        <p14:creationId xmlns:p14="http://schemas.microsoft.com/office/powerpoint/2010/main" val="73371619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CFDC3CD-E2DB-EE6D-B3FC-BD81227C5D1B}"/>
              </a:ext>
            </a:extLst>
          </p:cNvPr>
          <p:cNvGrpSpPr/>
          <p:nvPr/>
        </p:nvGrpSpPr>
        <p:grpSpPr>
          <a:xfrm>
            <a:off x="-6303" y="398053"/>
            <a:ext cx="9932734" cy="801140"/>
            <a:chOff x="-6303" y="398053"/>
            <a:chExt cx="9932734" cy="801140"/>
          </a:xfrm>
        </p:grpSpPr>
        <p:sp>
          <p:nvSpPr>
            <p:cNvPr id="2" name="Rectangle 1">
              <a:extLst>
                <a:ext uri="{FF2B5EF4-FFF2-40B4-BE49-F238E27FC236}">
                  <a16:creationId xmlns:a16="http://schemas.microsoft.com/office/drawing/2014/main" id="{E9746A55-B8CE-F121-AB8B-1B02098B18CF}"/>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3" name="Parallelogram 2">
              <a:extLst>
                <a:ext uri="{FF2B5EF4-FFF2-40B4-BE49-F238E27FC236}">
                  <a16:creationId xmlns:a16="http://schemas.microsoft.com/office/drawing/2014/main" id="{6078DEA1-D536-45C8-5066-EA8553BCEF2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4" name="Parallelogram 3">
              <a:extLst>
                <a:ext uri="{FF2B5EF4-FFF2-40B4-BE49-F238E27FC236}">
                  <a16:creationId xmlns:a16="http://schemas.microsoft.com/office/drawing/2014/main" id="{C183121D-AB5E-1095-B356-75D16C644F7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5" name="TextBox 4">
              <a:extLst>
                <a:ext uri="{FF2B5EF4-FFF2-40B4-BE49-F238E27FC236}">
                  <a16:creationId xmlns:a16="http://schemas.microsoft.com/office/drawing/2014/main" id="{8592E562-B7F4-E49E-022E-FA9113824335}"/>
                </a:ext>
              </a:extLst>
            </p:cNvPr>
            <p:cNvSpPr txBox="1"/>
            <p:nvPr/>
          </p:nvSpPr>
          <p:spPr>
            <a:xfrm>
              <a:off x="485545" y="485133"/>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 Consumer Preferences</a:t>
              </a:r>
              <a:endParaRPr lang="en-GB" sz="2400" dirty="0">
                <a:solidFill>
                  <a:srgbClr val="F1D00A"/>
                </a:solidFill>
                <a:latin typeface="Futura Bold" panose="00000900000000000000" pitchFamily="2" charset="0"/>
              </a:endParaRPr>
            </a:p>
          </p:txBody>
        </p:sp>
      </p:grpSp>
      <p:sp>
        <p:nvSpPr>
          <p:cNvPr id="8" name="TextBox 7">
            <a:extLst>
              <a:ext uri="{FF2B5EF4-FFF2-40B4-BE49-F238E27FC236}">
                <a16:creationId xmlns:a16="http://schemas.microsoft.com/office/drawing/2014/main" id="{565E890B-0940-DFDC-6219-A0B10742044F}"/>
              </a:ext>
            </a:extLst>
          </p:cNvPr>
          <p:cNvSpPr txBox="1"/>
          <p:nvPr/>
        </p:nvSpPr>
        <p:spPr>
          <a:xfrm>
            <a:off x="485544" y="1441575"/>
            <a:ext cx="8569839" cy="503921"/>
          </a:xfrm>
          <a:prstGeom prst="rect">
            <a:avLst/>
          </a:prstGeom>
          <a:noFill/>
        </p:spPr>
        <p:txBody>
          <a:bodyPr wrap="square">
            <a:spAutoFit/>
          </a:bodyPr>
          <a:lstStyle/>
          <a:p>
            <a:pPr>
              <a:lnSpc>
                <a:spcPct val="150000"/>
              </a:lnSpc>
            </a:pPr>
            <a:r>
              <a:rPr lang="en-GB" sz="2000" dirty="0">
                <a:solidFill>
                  <a:srgbClr val="03045E"/>
                </a:solidFill>
                <a:latin typeface="Futura Medium" panose="00000400000000000000" pitchFamily="2" charset="0"/>
              </a:rPr>
              <a:t>b) </a:t>
            </a:r>
            <a:r>
              <a:rPr lang="en-US" sz="2000" dirty="0">
                <a:solidFill>
                  <a:srgbClr val="03045E"/>
                </a:solidFill>
                <a:latin typeface="Futura Medium" panose="00000400000000000000" pitchFamily="2" charset="0"/>
              </a:rPr>
              <a:t>What packaging preferences do respondents have for energy drinks?</a:t>
            </a:r>
            <a:endParaRPr lang="en-GB" sz="2000" dirty="0">
              <a:solidFill>
                <a:srgbClr val="03045E"/>
              </a:solidFill>
              <a:latin typeface="Futura Medium" panose="00000400000000000000" pitchFamily="2" charset="0"/>
            </a:endParaRPr>
          </a:p>
        </p:txBody>
      </p:sp>
      <p:pic>
        <p:nvPicPr>
          <p:cNvPr id="9" name="Picture 8">
            <a:extLst>
              <a:ext uri="{FF2B5EF4-FFF2-40B4-BE49-F238E27FC236}">
                <a16:creationId xmlns:a16="http://schemas.microsoft.com/office/drawing/2014/main" id="{34AFF153-DC67-EF99-465F-02D9D4FDC6DC}"/>
              </a:ext>
            </a:extLst>
          </p:cNvPr>
          <p:cNvPicPr>
            <a:picLocks noChangeAspect="1"/>
          </p:cNvPicPr>
          <p:nvPr/>
        </p:nvPicPr>
        <p:blipFill rotWithShape="1">
          <a:blip r:embed="rId3"/>
          <a:srcRect r="48945"/>
          <a:stretch/>
        </p:blipFill>
        <p:spPr>
          <a:xfrm>
            <a:off x="5822794" y="2015755"/>
            <a:ext cx="3674538" cy="3763910"/>
          </a:xfrm>
          <a:prstGeom prst="rect">
            <a:avLst/>
          </a:prstGeom>
        </p:spPr>
      </p:pic>
      <p:pic>
        <p:nvPicPr>
          <p:cNvPr id="14" name="Picture 13" descr="A blue circle with white text&#10;&#10;Description automatically generated">
            <a:extLst>
              <a:ext uri="{FF2B5EF4-FFF2-40B4-BE49-F238E27FC236}">
                <a16:creationId xmlns:a16="http://schemas.microsoft.com/office/drawing/2014/main" id="{95562C5A-FD26-4A17-BF2A-BD8AF6903FA7}"/>
              </a:ext>
            </a:extLst>
          </p:cNvPr>
          <p:cNvPicPr>
            <a:picLocks noChangeAspect="1"/>
          </p:cNvPicPr>
          <p:nvPr/>
        </p:nvPicPr>
        <p:blipFill rotWithShape="1">
          <a:blip r:embed="rId3">
            <a:extLst>
              <a:ext uri="{28A0092B-C50C-407E-A947-70E740481C1C}">
                <a14:useLocalDpi xmlns:a14="http://schemas.microsoft.com/office/drawing/2010/main" val="0"/>
              </a:ext>
            </a:extLst>
          </a:blip>
          <a:srcRect l="65278" t="-383" r="155" b="383"/>
          <a:stretch/>
        </p:blipFill>
        <p:spPr>
          <a:xfrm>
            <a:off x="9242133" y="1918924"/>
            <a:ext cx="2615870" cy="3957572"/>
          </a:xfrm>
          <a:prstGeom prst="rect">
            <a:avLst/>
          </a:prstGeom>
        </p:spPr>
      </p:pic>
      <p:sp>
        <p:nvSpPr>
          <p:cNvPr id="10" name="TextBox 9">
            <a:extLst>
              <a:ext uri="{FF2B5EF4-FFF2-40B4-BE49-F238E27FC236}">
                <a16:creationId xmlns:a16="http://schemas.microsoft.com/office/drawing/2014/main" id="{28C4F8B9-619F-1CD9-5D23-35C5FE342159}"/>
              </a:ext>
            </a:extLst>
          </p:cNvPr>
          <p:cNvSpPr txBox="1"/>
          <p:nvPr/>
        </p:nvSpPr>
        <p:spPr>
          <a:xfrm>
            <a:off x="-7096356" y="2299164"/>
            <a:ext cx="5337250" cy="1427250"/>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latin typeface="Futura Medium" panose="00000400000000000000" pitchFamily="2" charset="0"/>
              </a:rPr>
              <a:t>Majority of the respondents have a preference for </a:t>
            </a:r>
            <a:r>
              <a:rPr lang="en-GB" sz="2000" dirty="0">
                <a:solidFill>
                  <a:srgbClr val="03045E"/>
                </a:solidFill>
                <a:highlight>
                  <a:srgbClr val="F1D00A"/>
                </a:highlight>
                <a:latin typeface="Futura Medium" panose="00000400000000000000" pitchFamily="2" charset="0"/>
              </a:rPr>
              <a:t>compact and portable cans </a:t>
            </a:r>
            <a:r>
              <a:rPr lang="en-GB" sz="2000" dirty="0">
                <a:solidFill>
                  <a:srgbClr val="03045E"/>
                </a:solidFill>
                <a:latin typeface="Futura Medium" panose="00000400000000000000" pitchFamily="2" charset="0"/>
              </a:rPr>
              <a:t>when it comes to packing preferences.</a:t>
            </a:r>
          </a:p>
        </p:txBody>
      </p:sp>
      <p:grpSp>
        <p:nvGrpSpPr>
          <p:cNvPr id="13" name="Group 12">
            <a:extLst>
              <a:ext uri="{FF2B5EF4-FFF2-40B4-BE49-F238E27FC236}">
                <a16:creationId xmlns:a16="http://schemas.microsoft.com/office/drawing/2014/main" id="{2BDC997B-11DF-CE92-ECB9-850A1D446B5E}"/>
              </a:ext>
            </a:extLst>
          </p:cNvPr>
          <p:cNvGrpSpPr/>
          <p:nvPr/>
        </p:nvGrpSpPr>
        <p:grpSpPr>
          <a:xfrm>
            <a:off x="-15659946" y="387167"/>
            <a:ext cx="6515946" cy="812025"/>
            <a:chOff x="-6303" y="398053"/>
            <a:chExt cx="9932734" cy="801140"/>
          </a:xfrm>
        </p:grpSpPr>
        <p:sp>
          <p:nvSpPr>
            <p:cNvPr id="15" name="Rectangle 1">
              <a:extLst>
                <a:ext uri="{FF2B5EF4-FFF2-40B4-BE49-F238E27FC236}">
                  <a16:creationId xmlns:a16="http://schemas.microsoft.com/office/drawing/2014/main" id="{7B3690CA-DD3C-F2F3-1B5E-FFB8C40183BB}"/>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16" name="Parallelogram 15">
              <a:extLst>
                <a:ext uri="{FF2B5EF4-FFF2-40B4-BE49-F238E27FC236}">
                  <a16:creationId xmlns:a16="http://schemas.microsoft.com/office/drawing/2014/main" id="{284BE75C-B8C3-5319-F636-C4121A39BE00}"/>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17" name="Parallelogram 16">
              <a:extLst>
                <a:ext uri="{FF2B5EF4-FFF2-40B4-BE49-F238E27FC236}">
                  <a16:creationId xmlns:a16="http://schemas.microsoft.com/office/drawing/2014/main" id="{0968BAA7-61CF-EC93-5C2B-79A69076EFCB}"/>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18" name="TextBox 17">
              <a:extLst>
                <a:ext uri="{FF2B5EF4-FFF2-40B4-BE49-F238E27FC236}">
                  <a16:creationId xmlns:a16="http://schemas.microsoft.com/office/drawing/2014/main" id="{58101B61-7E2E-9BF7-3F94-AA6CC609C0EF}"/>
                </a:ext>
              </a:extLst>
            </p:cNvPr>
            <p:cNvSpPr txBox="1"/>
            <p:nvPr/>
          </p:nvSpPr>
          <p:spPr>
            <a:xfrm>
              <a:off x="485545" y="485133"/>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Competition Analysis</a:t>
              </a:r>
              <a:endParaRPr lang="en-GB" sz="2400" dirty="0">
                <a:solidFill>
                  <a:srgbClr val="F1D00A"/>
                </a:solidFill>
                <a:latin typeface="Futura Bold" panose="00000900000000000000" pitchFamily="2" charset="0"/>
              </a:endParaRPr>
            </a:p>
          </p:txBody>
        </p:sp>
      </p:grpSp>
    </p:spTree>
    <p:extLst>
      <p:ext uri="{BB962C8B-B14F-4D97-AF65-F5344CB8AC3E}">
        <p14:creationId xmlns:p14="http://schemas.microsoft.com/office/powerpoint/2010/main" val="38699630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CFDC3CD-E2DB-EE6D-B3FC-BD81227C5D1B}"/>
              </a:ext>
            </a:extLst>
          </p:cNvPr>
          <p:cNvGrpSpPr/>
          <p:nvPr/>
        </p:nvGrpSpPr>
        <p:grpSpPr>
          <a:xfrm>
            <a:off x="-6303" y="398053"/>
            <a:ext cx="9932734" cy="801140"/>
            <a:chOff x="-6303" y="398053"/>
            <a:chExt cx="9932734" cy="801140"/>
          </a:xfrm>
        </p:grpSpPr>
        <p:sp>
          <p:nvSpPr>
            <p:cNvPr id="2" name="Rectangle 1">
              <a:extLst>
                <a:ext uri="{FF2B5EF4-FFF2-40B4-BE49-F238E27FC236}">
                  <a16:creationId xmlns:a16="http://schemas.microsoft.com/office/drawing/2014/main" id="{E9746A55-B8CE-F121-AB8B-1B02098B18CF}"/>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3" name="Parallelogram 2">
              <a:extLst>
                <a:ext uri="{FF2B5EF4-FFF2-40B4-BE49-F238E27FC236}">
                  <a16:creationId xmlns:a16="http://schemas.microsoft.com/office/drawing/2014/main" id="{6078DEA1-D536-45C8-5066-EA8553BCEF2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4" name="Parallelogram 3">
              <a:extLst>
                <a:ext uri="{FF2B5EF4-FFF2-40B4-BE49-F238E27FC236}">
                  <a16:creationId xmlns:a16="http://schemas.microsoft.com/office/drawing/2014/main" id="{C183121D-AB5E-1095-B356-75D16C644F7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5" name="TextBox 4">
              <a:extLst>
                <a:ext uri="{FF2B5EF4-FFF2-40B4-BE49-F238E27FC236}">
                  <a16:creationId xmlns:a16="http://schemas.microsoft.com/office/drawing/2014/main" id="{8592E562-B7F4-E49E-022E-FA9113824335}"/>
                </a:ext>
              </a:extLst>
            </p:cNvPr>
            <p:cNvSpPr txBox="1"/>
            <p:nvPr/>
          </p:nvSpPr>
          <p:spPr>
            <a:xfrm>
              <a:off x="485545" y="485133"/>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 Consumer Preferences</a:t>
              </a:r>
              <a:endParaRPr lang="en-GB" sz="2400" dirty="0">
                <a:solidFill>
                  <a:srgbClr val="F1D00A"/>
                </a:solidFill>
                <a:latin typeface="Futura Bold" panose="00000900000000000000" pitchFamily="2" charset="0"/>
              </a:endParaRPr>
            </a:p>
          </p:txBody>
        </p:sp>
      </p:grpSp>
      <p:sp>
        <p:nvSpPr>
          <p:cNvPr id="8" name="TextBox 7">
            <a:extLst>
              <a:ext uri="{FF2B5EF4-FFF2-40B4-BE49-F238E27FC236}">
                <a16:creationId xmlns:a16="http://schemas.microsoft.com/office/drawing/2014/main" id="{565E890B-0940-DFDC-6219-A0B10742044F}"/>
              </a:ext>
            </a:extLst>
          </p:cNvPr>
          <p:cNvSpPr txBox="1"/>
          <p:nvPr/>
        </p:nvSpPr>
        <p:spPr>
          <a:xfrm>
            <a:off x="485544" y="1441575"/>
            <a:ext cx="8569839" cy="503921"/>
          </a:xfrm>
          <a:prstGeom prst="rect">
            <a:avLst/>
          </a:prstGeom>
          <a:noFill/>
        </p:spPr>
        <p:txBody>
          <a:bodyPr wrap="square">
            <a:spAutoFit/>
          </a:bodyPr>
          <a:lstStyle/>
          <a:p>
            <a:pPr>
              <a:lnSpc>
                <a:spcPct val="150000"/>
              </a:lnSpc>
            </a:pPr>
            <a:r>
              <a:rPr lang="en-GB" sz="2000" dirty="0">
                <a:solidFill>
                  <a:srgbClr val="03045E"/>
                </a:solidFill>
                <a:latin typeface="Futura Medium" panose="00000400000000000000" pitchFamily="2" charset="0"/>
              </a:rPr>
              <a:t>b) </a:t>
            </a:r>
            <a:r>
              <a:rPr lang="en-US" sz="2000" dirty="0">
                <a:solidFill>
                  <a:srgbClr val="03045E"/>
                </a:solidFill>
                <a:latin typeface="Futura Medium" panose="00000400000000000000" pitchFamily="2" charset="0"/>
              </a:rPr>
              <a:t>What packaging preferences do respondents have for energy drinks?</a:t>
            </a:r>
            <a:endParaRPr lang="en-GB" sz="2000" dirty="0">
              <a:solidFill>
                <a:srgbClr val="03045E"/>
              </a:solidFill>
              <a:latin typeface="Futura Medium" panose="00000400000000000000" pitchFamily="2" charset="0"/>
            </a:endParaRPr>
          </a:p>
        </p:txBody>
      </p:sp>
      <p:pic>
        <p:nvPicPr>
          <p:cNvPr id="9" name="Picture 8">
            <a:extLst>
              <a:ext uri="{FF2B5EF4-FFF2-40B4-BE49-F238E27FC236}">
                <a16:creationId xmlns:a16="http://schemas.microsoft.com/office/drawing/2014/main" id="{34AFF153-DC67-EF99-465F-02D9D4FDC6DC}"/>
              </a:ext>
            </a:extLst>
          </p:cNvPr>
          <p:cNvPicPr>
            <a:picLocks noChangeAspect="1"/>
          </p:cNvPicPr>
          <p:nvPr/>
        </p:nvPicPr>
        <p:blipFill rotWithShape="1">
          <a:blip r:embed="rId3"/>
          <a:srcRect r="48945"/>
          <a:stretch/>
        </p:blipFill>
        <p:spPr>
          <a:xfrm>
            <a:off x="5822794" y="2015755"/>
            <a:ext cx="3674538" cy="3763910"/>
          </a:xfrm>
          <a:prstGeom prst="rect">
            <a:avLst/>
          </a:prstGeom>
        </p:spPr>
      </p:pic>
      <p:pic>
        <p:nvPicPr>
          <p:cNvPr id="14" name="Picture 13" descr="A blue circle with white text&#10;&#10;Description automatically generated">
            <a:extLst>
              <a:ext uri="{FF2B5EF4-FFF2-40B4-BE49-F238E27FC236}">
                <a16:creationId xmlns:a16="http://schemas.microsoft.com/office/drawing/2014/main" id="{95562C5A-FD26-4A17-BF2A-BD8AF6903FA7}"/>
              </a:ext>
            </a:extLst>
          </p:cNvPr>
          <p:cNvPicPr>
            <a:picLocks noChangeAspect="1"/>
          </p:cNvPicPr>
          <p:nvPr/>
        </p:nvPicPr>
        <p:blipFill rotWithShape="1">
          <a:blip r:embed="rId3">
            <a:extLst>
              <a:ext uri="{28A0092B-C50C-407E-A947-70E740481C1C}">
                <a14:useLocalDpi xmlns:a14="http://schemas.microsoft.com/office/drawing/2010/main" val="0"/>
              </a:ext>
            </a:extLst>
          </a:blip>
          <a:srcRect l="65278" t="-383" r="155" b="383"/>
          <a:stretch/>
        </p:blipFill>
        <p:spPr>
          <a:xfrm>
            <a:off x="9242133" y="1918924"/>
            <a:ext cx="2615870" cy="3957572"/>
          </a:xfrm>
          <a:prstGeom prst="rect">
            <a:avLst/>
          </a:prstGeom>
        </p:spPr>
      </p:pic>
      <p:sp>
        <p:nvSpPr>
          <p:cNvPr id="10" name="TextBox 9">
            <a:extLst>
              <a:ext uri="{FF2B5EF4-FFF2-40B4-BE49-F238E27FC236}">
                <a16:creationId xmlns:a16="http://schemas.microsoft.com/office/drawing/2014/main" id="{28C4F8B9-619F-1CD9-5D23-35C5FE342159}"/>
              </a:ext>
            </a:extLst>
          </p:cNvPr>
          <p:cNvSpPr txBox="1"/>
          <p:nvPr/>
        </p:nvSpPr>
        <p:spPr>
          <a:xfrm>
            <a:off x="485544" y="2299164"/>
            <a:ext cx="5337250" cy="1427250"/>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latin typeface="Futura Medium" panose="00000400000000000000" pitchFamily="2" charset="0"/>
              </a:rPr>
              <a:t>Majority of the respondents have a preference for </a:t>
            </a:r>
            <a:r>
              <a:rPr lang="en-GB" sz="2000" dirty="0">
                <a:solidFill>
                  <a:srgbClr val="03045E"/>
                </a:solidFill>
                <a:highlight>
                  <a:srgbClr val="F1D00A"/>
                </a:highlight>
                <a:latin typeface="Futura Medium" panose="00000400000000000000" pitchFamily="2" charset="0"/>
              </a:rPr>
              <a:t>compact and portable cans </a:t>
            </a:r>
            <a:r>
              <a:rPr lang="en-GB" sz="2000" dirty="0">
                <a:solidFill>
                  <a:srgbClr val="03045E"/>
                </a:solidFill>
                <a:latin typeface="Futura Medium" panose="00000400000000000000" pitchFamily="2" charset="0"/>
              </a:rPr>
              <a:t>when it comes to packing preferences.</a:t>
            </a:r>
          </a:p>
        </p:txBody>
      </p:sp>
      <p:sp>
        <p:nvSpPr>
          <p:cNvPr id="12" name="TextBox 11">
            <a:extLst>
              <a:ext uri="{FF2B5EF4-FFF2-40B4-BE49-F238E27FC236}">
                <a16:creationId xmlns:a16="http://schemas.microsoft.com/office/drawing/2014/main" id="{1DDFF7B1-2F94-DCEB-E3F2-A1EE74344734}"/>
              </a:ext>
            </a:extLst>
          </p:cNvPr>
          <p:cNvSpPr txBox="1"/>
          <p:nvPr/>
        </p:nvSpPr>
        <p:spPr>
          <a:xfrm>
            <a:off x="-7105270" y="4080082"/>
            <a:ext cx="5320764" cy="1888915"/>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latin typeface="Futura Medium" panose="00000400000000000000" pitchFamily="2" charset="0"/>
              </a:rPr>
              <a:t>By providing compact cans, CodeX can cater to the on-the-go lifestyle of consumers, ensuring that they can enjoy the energizing drink anytime and anywhere.</a:t>
            </a:r>
          </a:p>
        </p:txBody>
      </p:sp>
      <p:grpSp>
        <p:nvGrpSpPr>
          <p:cNvPr id="13" name="Group 12">
            <a:extLst>
              <a:ext uri="{FF2B5EF4-FFF2-40B4-BE49-F238E27FC236}">
                <a16:creationId xmlns:a16="http://schemas.microsoft.com/office/drawing/2014/main" id="{2BDC997B-11DF-CE92-ECB9-850A1D446B5E}"/>
              </a:ext>
            </a:extLst>
          </p:cNvPr>
          <p:cNvGrpSpPr/>
          <p:nvPr/>
        </p:nvGrpSpPr>
        <p:grpSpPr>
          <a:xfrm>
            <a:off x="-15659946" y="387167"/>
            <a:ext cx="6515946" cy="812025"/>
            <a:chOff x="-6303" y="398053"/>
            <a:chExt cx="9932734" cy="801140"/>
          </a:xfrm>
        </p:grpSpPr>
        <p:sp>
          <p:nvSpPr>
            <p:cNvPr id="15" name="Rectangle 1">
              <a:extLst>
                <a:ext uri="{FF2B5EF4-FFF2-40B4-BE49-F238E27FC236}">
                  <a16:creationId xmlns:a16="http://schemas.microsoft.com/office/drawing/2014/main" id="{7B3690CA-DD3C-F2F3-1B5E-FFB8C40183BB}"/>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16" name="Parallelogram 15">
              <a:extLst>
                <a:ext uri="{FF2B5EF4-FFF2-40B4-BE49-F238E27FC236}">
                  <a16:creationId xmlns:a16="http://schemas.microsoft.com/office/drawing/2014/main" id="{284BE75C-B8C3-5319-F636-C4121A39BE00}"/>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17" name="Parallelogram 16">
              <a:extLst>
                <a:ext uri="{FF2B5EF4-FFF2-40B4-BE49-F238E27FC236}">
                  <a16:creationId xmlns:a16="http://schemas.microsoft.com/office/drawing/2014/main" id="{0968BAA7-61CF-EC93-5C2B-79A69076EFCB}"/>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18" name="TextBox 17">
              <a:extLst>
                <a:ext uri="{FF2B5EF4-FFF2-40B4-BE49-F238E27FC236}">
                  <a16:creationId xmlns:a16="http://schemas.microsoft.com/office/drawing/2014/main" id="{58101B61-7E2E-9BF7-3F94-AA6CC609C0EF}"/>
                </a:ext>
              </a:extLst>
            </p:cNvPr>
            <p:cNvSpPr txBox="1"/>
            <p:nvPr/>
          </p:nvSpPr>
          <p:spPr>
            <a:xfrm>
              <a:off x="485545" y="485133"/>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Competition Analysis</a:t>
              </a:r>
              <a:endParaRPr lang="en-GB" sz="2400" dirty="0">
                <a:solidFill>
                  <a:srgbClr val="F1D00A"/>
                </a:solidFill>
                <a:latin typeface="Futura Bold" panose="00000900000000000000" pitchFamily="2" charset="0"/>
              </a:endParaRPr>
            </a:p>
          </p:txBody>
        </p:sp>
      </p:grpSp>
    </p:spTree>
    <p:extLst>
      <p:ext uri="{BB962C8B-B14F-4D97-AF65-F5344CB8AC3E}">
        <p14:creationId xmlns:p14="http://schemas.microsoft.com/office/powerpoint/2010/main" val="398974323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CFDC3CD-E2DB-EE6D-B3FC-BD81227C5D1B}"/>
              </a:ext>
            </a:extLst>
          </p:cNvPr>
          <p:cNvGrpSpPr/>
          <p:nvPr/>
        </p:nvGrpSpPr>
        <p:grpSpPr>
          <a:xfrm>
            <a:off x="-6303" y="398053"/>
            <a:ext cx="9932734" cy="801140"/>
            <a:chOff x="-6303" y="398053"/>
            <a:chExt cx="9932734" cy="801140"/>
          </a:xfrm>
        </p:grpSpPr>
        <p:sp>
          <p:nvSpPr>
            <p:cNvPr id="2" name="Rectangle 1">
              <a:extLst>
                <a:ext uri="{FF2B5EF4-FFF2-40B4-BE49-F238E27FC236}">
                  <a16:creationId xmlns:a16="http://schemas.microsoft.com/office/drawing/2014/main" id="{E9746A55-B8CE-F121-AB8B-1B02098B18CF}"/>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3" name="Parallelogram 2">
              <a:extLst>
                <a:ext uri="{FF2B5EF4-FFF2-40B4-BE49-F238E27FC236}">
                  <a16:creationId xmlns:a16="http://schemas.microsoft.com/office/drawing/2014/main" id="{6078DEA1-D536-45C8-5066-EA8553BCEF2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4" name="Parallelogram 3">
              <a:extLst>
                <a:ext uri="{FF2B5EF4-FFF2-40B4-BE49-F238E27FC236}">
                  <a16:creationId xmlns:a16="http://schemas.microsoft.com/office/drawing/2014/main" id="{C183121D-AB5E-1095-B356-75D16C644F7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5" name="TextBox 4">
              <a:extLst>
                <a:ext uri="{FF2B5EF4-FFF2-40B4-BE49-F238E27FC236}">
                  <a16:creationId xmlns:a16="http://schemas.microsoft.com/office/drawing/2014/main" id="{8592E562-B7F4-E49E-022E-FA9113824335}"/>
                </a:ext>
              </a:extLst>
            </p:cNvPr>
            <p:cNvSpPr txBox="1"/>
            <p:nvPr/>
          </p:nvSpPr>
          <p:spPr>
            <a:xfrm>
              <a:off x="485545" y="485133"/>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 Consumer Preferences</a:t>
              </a:r>
              <a:endParaRPr lang="en-GB" sz="2400" dirty="0">
                <a:solidFill>
                  <a:srgbClr val="F1D00A"/>
                </a:solidFill>
                <a:latin typeface="Futura Bold" panose="00000900000000000000" pitchFamily="2" charset="0"/>
              </a:endParaRPr>
            </a:p>
          </p:txBody>
        </p:sp>
      </p:grpSp>
      <p:sp>
        <p:nvSpPr>
          <p:cNvPr id="8" name="TextBox 7">
            <a:extLst>
              <a:ext uri="{FF2B5EF4-FFF2-40B4-BE49-F238E27FC236}">
                <a16:creationId xmlns:a16="http://schemas.microsoft.com/office/drawing/2014/main" id="{565E890B-0940-DFDC-6219-A0B10742044F}"/>
              </a:ext>
            </a:extLst>
          </p:cNvPr>
          <p:cNvSpPr txBox="1"/>
          <p:nvPr/>
        </p:nvSpPr>
        <p:spPr>
          <a:xfrm>
            <a:off x="485544" y="1441575"/>
            <a:ext cx="8569839" cy="503921"/>
          </a:xfrm>
          <a:prstGeom prst="rect">
            <a:avLst/>
          </a:prstGeom>
          <a:noFill/>
        </p:spPr>
        <p:txBody>
          <a:bodyPr wrap="square">
            <a:spAutoFit/>
          </a:bodyPr>
          <a:lstStyle/>
          <a:p>
            <a:pPr>
              <a:lnSpc>
                <a:spcPct val="150000"/>
              </a:lnSpc>
            </a:pPr>
            <a:r>
              <a:rPr lang="en-GB" sz="2000" dirty="0">
                <a:solidFill>
                  <a:srgbClr val="03045E"/>
                </a:solidFill>
                <a:latin typeface="Futura Medium" panose="00000400000000000000" pitchFamily="2" charset="0"/>
              </a:rPr>
              <a:t>b) </a:t>
            </a:r>
            <a:r>
              <a:rPr lang="en-US" sz="2000" dirty="0">
                <a:solidFill>
                  <a:srgbClr val="03045E"/>
                </a:solidFill>
                <a:latin typeface="Futura Medium" panose="00000400000000000000" pitchFamily="2" charset="0"/>
              </a:rPr>
              <a:t>What packaging preferences do respondents have for energy drinks?</a:t>
            </a:r>
            <a:endParaRPr lang="en-GB" sz="2000" dirty="0">
              <a:solidFill>
                <a:srgbClr val="03045E"/>
              </a:solidFill>
              <a:latin typeface="Futura Medium" panose="00000400000000000000" pitchFamily="2" charset="0"/>
            </a:endParaRPr>
          </a:p>
        </p:txBody>
      </p:sp>
      <p:pic>
        <p:nvPicPr>
          <p:cNvPr id="9" name="Picture 8">
            <a:extLst>
              <a:ext uri="{FF2B5EF4-FFF2-40B4-BE49-F238E27FC236}">
                <a16:creationId xmlns:a16="http://schemas.microsoft.com/office/drawing/2014/main" id="{34AFF153-DC67-EF99-465F-02D9D4FDC6DC}"/>
              </a:ext>
            </a:extLst>
          </p:cNvPr>
          <p:cNvPicPr>
            <a:picLocks noChangeAspect="1"/>
          </p:cNvPicPr>
          <p:nvPr/>
        </p:nvPicPr>
        <p:blipFill rotWithShape="1">
          <a:blip r:embed="rId3"/>
          <a:srcRect r="48945"/>
          <a:stretch/>
        </p:blipFill>
        <p:spPr>
          <a:xfrm>
            <a:off x="5822794" y="2015755"/>
            <a:ext cx="3674538" cy="3763910"/>
          </a:xfrm>
          <a:prstGeom prst="rect">
            <a:avLst/>
          </a:prstGeom>
        </p:spPr>
      </p:pic>
      <p:pic>
        <p:nvPicPr>
          <p:cNvPr id="14" name="Picture 13" descr="A blue circle with white text&#10;&#10;Description automatically generated">
            <a:extLst>
              <a:ext uri="{FF2B5EF4-FFF2-40B4-BE49-F238E27FC236}">
                <a16:creationId xmlns:a16="http://schemas.microsoft.com/office/drawing/2014/main" id="{95562C5A-FD26-4A17-BF2A-BD8AF6903FA7}"/>
              </a:ext>
            </a:extLst>
          </p:cNvPr>
          <p:cNvPicPr>
            <a:picLocks noChangeAspect="1"/>
          </p:cNvPicPr>
          <p:nvPr/>
        </p:nvPicPr>
        <p:blipFill rotWithShape="1">
          <a:blip r:embed="rId3">
            <a:extLst>
              <a:ext uri="{28A0092B-C50C-407E-A947-70E740481C1C}">
                <a14:useLocalDpi xmlns:a14="http://schemas.microsoft.com/office/drawing/2010/main" val="0"/>
              </a:ext>
            </a:extLst>
          </a:blip>
          <a:srcRect l="65278" t="-383" r="155" b="383"/>
          <a:stretch/>
        </p:blipFill>
        <p:spPr>
          <a:xfrm>
            <a:off x="9242133" y="1918924"/>
            <a:ext cx="2615870" cy="3957572"/>
          </a:xfrm>
          <a:prstGeom prst="rect">
            <a:avLst/>
          </a:prstGeom>
        </p:spPr>
      </p:pic>
      <p:sp>
        <p:nvSpPr>
          <p:cNvPr id="10" name="TextBox 9">
            <a:extLst>
              <a:ext uri="{FF2B5EF4-FFF2-40B4-BE49-F238E27FC236}">
                <a16:creationId xmlns:a16="http://schemas.microsoft.com/office/drawing/2014/main" id="{28C4F8B9-619F-1CD9-5D23-35C5FE342159}"/>
              </a:ext>
            </a:extLst>
          </p:cNvPr>
          <p:cNvSpPr txBox="1"/>
          <p:nvPr/>
        </p:nvSpPr>
        <p:spPr>
          <a:xfrm>
            <a:off x="485544" y="2299164"/>
            <a:ext cx="5337250" cy="1427250"/>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latin typeface="Futura Medium" panose="00000400000000000000" pitchFamily="2" charset="0"/>
              </a:rPr>
              <a:t>Majority of the respondents have a preference for </a:t>
            </a:r>
            <a:r>
              <a:rPr lang="en-GB" sz="2000" dirty="0">
                <a:solidFill>
                  <a:srgbClr val="03045E"/>
                </a:solidFill>
                <a:highlight>
                  <a:srgbClr val="F1D00A"/>
                </a:highlight>
                <a:latin typeface="Futura Medium" panose="00000400000000000000" pitchFamily="2" charset="0"/>
              </a:rPr>
              <a:t>compact and portable cans </a:t>
            </a:r>
            <a:r>
              <a:rPr lang="en-GB" sz="2000" dirty="0">
                <a:solidFill>
                  <a:srgbClr val="03045E"/>
                </a:solidFill>
                <a:latin typeface="Futura Medium" panose="00000400000000000000" pitchFamily="2" charset="0"/>
              </a:rPr>
              <a:t>when it comes to packing preferences.</a:t>
            </a:r>
          </a:p>
        </p:txBody>
      </p:sp>
      <p:sp>
        <p:nvSpPr>
          <p:cNvPr id="12" name="TextBox 11">
            <a:extLst>
              <a:ext uri="{FF2B5EF4-FFF2-40B4-BE49-F238E27FC236}">
                <a16:creationId xmlns:a16="http://schemas.microsoft.com/office/drawing/2014/main" id="{1DDFF7B1-2F94-DCEB-E3F2-A1EE74344734}"/>
              </a:ext>
            </a:extLst>
          </p:cNvPr>
          <p:cNvSpPr txBox="1"/>
          <p:nvPr/>
        </p:nvSpPr>
        <p:spPr>
          <a:xfrm>
            <a:off x="502030" y="4080082"/>
            <a:ext cx="5320764" cy="1888915"/>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latin typeface="Futura Medium" panose="00000400000000000000" pitchFamily="2" charset="0"/>
              </a:rPr>
              <a:t>By providing compact cans, CodeX can cater to the on-the-go lifestyle of consumers, ensuring that they can enjoy the energizing drink anytime and anywhere.</a:t>
            </a:r>
          </a:p>
        </p:txBody>
      </p:sp>
      <p:grpSp>
        <p:nvGrpSpPr>
          <p:cNvPr id="13" name="Group 12">
            <a:extLst>
              <a:ext uri="{FF2B5EF4-FFF2-40B4-BE49-F238E27FC236}">
                <a16:creationId xmlns:a16="http://schemas.microsoft.com/office/drawing/2014/main" id="{2BDC997B-11DF-CE92-ECB9-850A1D446B5E}"/>
              </a:ext>
            </a:extLst>
          </p:cNvPr>
          <p:cNvGrpSpPr/>
          <p:nvPr/>
        </p:nvGrpSpPr>
        <p:grpSpPr>
          <a:xfrm>
            <a:off x="-15659946" y="387167"/>
            <a:ext cx="6515946" cy="812025"/>
            <a:chOff x="-6303" y="398053"/>
            <a:chExt cx="9932734" cy="801140"/>
          </a:xfrm>
        </p:grpSpPr>
        <p:sp>
          <p:nvSpPr>
            <p:cNvPr id="15" name="Rectangle 1">
              <a:extLst>
                <a:ext uri="{FF2B5EF4-FFF2-40B4-BE49-F238E27FC236}">
                  <a16:creationId xmlns:a16="http://schemas.microsoft.com/office/drawing/2014/main" id="{7B3690CA-DD3C-F2F3-1B5E-FFB8C40183BB}"/>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16" name="Parallelogram 15">
              <a:extLst>
                <a:ext uri="{FF2B5EF4-FFF2-40B4-BE49-F238E27FC236}">
                  <a16:creationId xmlns:a16="http://schemas.microsoft.com/office/drawing/2014/main" id="{284BE75C-B8C3-5319-F636-C4121A39BE00}"/>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17" name="Parallelogram 16">
              <a:extLst>
                <a:ext uri="{FF2B5EF4-FFF2-40B4-BE49-F238E27FC236}">
                  <a16:creationId xmlns:a16="http://schemas.microsoft.com/office/drawing/2014/main" id="{0968BAA7-61CF-EC93-5C2B-79A69076EFCB}"/>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18" name="TextBox 17">
              <a:extLst>
                <a:ext uri="{FF2B5EF4-FFF2-40B4-BE49-F238E27FC236}">
                  <a16:creationId xmlns:a16="http://schemas.microsoft.com/office/drawing/2014/main" id="{58101B61-7E2E-9BF7-3F94-AA6CC609C0EF}"/>
                </a:ext>
              </a:extLst>
            </p:cNvPr>
            <p:cNvSpPr txBox="1"/>
            <p:nvPr/>
          </p:nvSpPr>
          <p:spPr>
            <a:xfrm>
              <a:off x="485545" y="485133"/>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Competition Analysis</a:t>
              </a:r>
              <a:endParaRPr lang="en-GB" sz="2400" dirty="0">
                <a:solidFill>
                  <a:srgbClr val="F1D00A"/>
                </a:solidFill>
                <a:latin typeface="Futura Bold" panose="00000900000000000000" pitchFamily="2" charset="0"/>
              </a:endParaRPr>
            </a:p>
          </p:txBody>
        </p:sp>
      </p:grpSp>
    </p:spTree>
    <p:extLst>
      <p:ext uri="{BB962C8B-B14F-4D97-AF65-F5344CB8AC3E}">
        <p14:creationId xmlns:p14="http://schemas.microsoft.com/office/powerpoint/2010/main" val="408132255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pic>
        <p:nvPicPr>
          <p:cNvPr id="15" name="Picture 14" descr="A graph of different colored squares&#10;&#10;Description automatically generated">
            <a:extLst>
              <a:ext uri="{FF2B5EF4-FFF2-40B4-BE49-F238E27FC236}">
                <a16:creationId xmlns:a16="http://schemas.microsoft.com/office/drawing/2014/main" id="{1AEB1010-C5E8-AF7E-86DD-3DDCC7ED0F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86" y="2426961"/>
            <a:ext cx="6068109" cy="2569624"/>
          </a:xfrm>
          <a:prstGeom prst="rect">
            <a:avLst/>
          </a:prstGeom>
        </p:spPr>
      </p:pic>
      <p:grpSp>
        <p:nvGrpSpPr>
          <p:cNvPr id="6" name="Group 5">
            <a:extLst>
              <a:ext uri="{FF2B5EF4-FFF2-40B4-BE49-F238E27FC236}">
                <a16:creationId xmlns:a16="http://schemas.microsoft.com/office/drawing/2014/main" id="{7CFDC3CD-E2DB-EE6D-B3FC-BD81227C5D1B}"/>
              </a:ext>
            </a:extLst>
          </p:cNvPr>
          <p:cNvGrpSpPr/>
          <p:nvPr/>
        </p:nvGrpSpPr>
        <p:grpSpPr>
          <a:xfrm>
            <a:off x="-6303" y="398053"/>
            <a:ext cx="9932734" cy="801140"/>
            <a:chOff x="-6303" y="398053"/>
            <a:chExt cx="9932734" cy="801140"/>
          </a:xfrm>
        </p:grpSpPr>
        <p:sp>
          <p:nvSpPr>
            <p:cNvPr id="2" name="Rectangle 1">
              <a:extLst>
                <a:ext uri="{FF2B5EF4-FFF2-40B4-BE49-F238E27FC236}">
                  <a16:creationId xmlns:a16="http://schemas.microsoft.com/office/drawing/2014/main" id="{E9746A55-B8CE-F121-AB8B-1B02098B18CF}"/>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3" name="Parallelogram 2">
              <a:extLst>
                <a:ext uri="{FF2B5EF4-FFF2-40B4-BE49-F238E27FC236}">
                  <a16:creationId xmlns:a16="http://schemas.microsoft.com/office/drawing/2014/main" id="{6078DEA1-D536-45C8-5066-EA8553BCEF2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4" name="Parallelogram 3">
              <a:extLst>
                <a:ext uri="{FF2B5EF4-FFF2-40B4-BE49-F238E27FC236}">
                  <a16:creationId xmlns:a16="http://schemas.microsoft.com/office/drawing/2014/main" id="{C183121D-AB5E-1095-B356-75D16C644F7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5" name="TextBox 4">
              <a:extLst>
                <a:ext uri="{FF2B5EF4-FFF2-40B4-BE49-F238E27FC236}">
                  <a16:creationId xmlns:a16="http://schemas.microsoft.com/office/drawing/2014/main" id="{8592E562-B7F4-E49E-022E-FA9113824335}"/>
                </a:ext>
              </a:extLst>
            </p:cNvPr>
            <p:cNvSpPr txBox="1"/>
            <p:nvPr/>
          </p:nvSpPr>
          <p:spPr>
            <a:xfrm>
              <a:off x="485545" y="485133"/>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Competition Analysis</a:t>
              </a:r>
              <a:endParaRPr lang="en-GB" sz="2400" dirty="0">
                <a:solidFill>
                  <a:srgbClr val="F1D00A"/>
                </a:solidFill>
                <a:latin typeface="Futura Bold" panose="00000900000000000000" pitchFamily="2" charset="0"/>
              </a:endParaRPr>
            </a:p>
          </p:txBody>
        </p:sp>
      </p:grpSp>
      <p:sp>
        <p:nvSpPr>
          <p:cNvPr id="8" name="TextBox 7">
            <a:extLst>
              <a:ext uri="{FF2B5EF4-FFF2-40B4-BE49-F238E27FC236}">
                <a16:creationId xmlns:a16="http://schemas.microsoft.com/office/drawing/2014/main" id="{565E890B-0940-DFDC-6219-A0B10742044F}"/>
              </a:ext>
            </a:extLst>
          </p:cNvPr>
          <p:cNvSpPr txBox="1"/>
          <p:nvPr/>
        </p:nvSpPr>
        <p:spPr>
          <a:xfrm>
            <a:off x="485544" y="1441575"/>
            <a:ext cx="8569839" cy="503921"/>
          </a:xfrm>
          <a:prstGeom prst="rect">
            <a:avLst/>
          </a:prstGeom>
          <a:noFill/>
        </p:spPr>
        <p:txBody>
          <a:bodyPr wrap="square">
            <a:spAutoFit/>
          </a:bodyPr>
          <a:lstStyle/>
          <a:p>
            <a:pPr>
              <a:lnSpc>
                <a:spcPct val="150000"/>
              </a:lnSpc>
            </a:pPr>
            <a:r>
              <a:rPr lang="en-GB" sz="2000" dirty="0">
                <a:solidFill>
                  <a:srgbClr val="03045E"/>
                </a:solidFill>
                <a:latin typeface="Futura Medium" panose="00000400000000000000" pitchFamily="2" charset="0"/>
              </a:rPr>
              <a:t>a) </a:t>
            </a:r>
            <a:r>
              <a:rPr lang="en-US" sz="2000" dirty="0">
                <a:solidFill>
                  <a:srgbClr val="03045E"/>
                </a:solidFill>
                <a:latin typeface="Futura Medium" panose="00000400000000000000" pitchFamily="2" charset="0"/>
              </a:rPr>
              <a:t>Who are the current market leaders?</a:t>
            </a:r>
            <a:endParaRPr lang="en-GB" sz="2000" dirty="0">
              <a:solidFill>
                <a:srgbClr val="03045E"/>
              </a:solidFill>
              <a:latin typeface="Futura Medium" panose="00000400000000000000" pitchFamily="2" charset="0"/>
            </a:endParaRPr>
          </a:p>
        </p:txBody>
      </p:sp>
      <p:sp>
        <p:nvSpPr>
          <p:cNvPr id="13" name="TextBox 12">
            <a:extLst>
              <a:ext uri="{FF2B5EF4-FFF2-40B4-BE49-F238E27FC236}">
                <a16:creationId xmlns:a16="http://schemas.microsoft.com/office/drawing/2014/main" id="{7ACB391F-4EF3-14EF-51E9-1A748A52EB45}"/>
              </a:ext>
            </a:extLst>
          </p:cNvPr>
          <p:cNvSpPr txBox="1"/>
          <p:nvPr/>
        </p:nvSpPr>
        <p:spPr>
          <a:xfrm>
            <a:off x="14548106" y="1803314"/>
            <a:ext cx="5514950" cy="1427250"/>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latin typeface="Futura Medium" panose="00000400000000000000" pitchFamily="2" charset="0"/>
              </a:rPr>
              <a:t>In the Indian market, </a:t>
            </a:r>
            <a:r>
              <a:rPr lang="en-GB" sz="2000" dirty="0">
                <a:solidFill>
                  <a:srgbClr val="FF0000"/>
                </a:solidFill>
                <a:latin typeface="Futura Medium" panose="00000400000000000000" pitchFamily="2" charset="0"/>
              </a:rPr>
              <a:t>Cola Coka</a:t>
            </a:r>
            <a:r>
              <a:rPr lang="en-GB" sz="2000" dirty="0">
                <a:solidFill>
                  <a:srgbClr val="03045E"/>
                </a:solidFill>
                <a:latin typeface="Futura Medium" panose="00000400000000000000" pitchFamily="2" charset="0"/>
              </a:rPr>
              <a:t> currently holds the leading position, while </a:t>
            </a:r>
            <a:r>
              <a:rPr lang="en-GB" sz="2000" dirty="0">
                <a:solidFill>
                  <a:srgbClr val="03045E"/>
                </a:solidFill>
                <a:highlight>
                  <a:srgbClr val="F1D00A"/>
                </a:highlight>
                <a:latin typeface="Futura Medium" panose="00000400000000000000" pitchFamily="2" charset="0"/>
              </a:rPr>
              <a:t>CodeX</a:t>
            </a:r>
            <a:r>
              <a:rPr lang="en-GB" sz="2000" dirty="0">
                <a:solidFill>
                  <a:srgbClr val="03045E"/>
                </a:solidFill>
                <a:latin typeface="Futura Medium" panose="00000400000000000000" pitchFamily="2" charset="0"/>
              </a:rPr>
              <a:t> and </a:t>
            </a:r>
            <a:r>
              <a:rPr lang="en-GB" sz="2000" dirty="0">
                <a:solidFill>
                  <a:srgbClr val="FF0000"/>
                </a:solidFill>
                <a:latin typeface="Futura Medium" panose="00000400000000000000" pitchFamily="2" charset="0"/>
              </a:rPr>
              <a:t>Sky 9</a:t>
            </a:r>
            <a:r>
              <a:rPr lang="en-GB" sz="2000" dirty="0">
                <a:solidFill>
                  <a:srgbClr val="03045E"/>
                </a:solidFill>
                <a:latin typeface="Futura Medium" panose="00000400000000000000" pitchFamily="2" charset="0"/>
              </a:rPr>
              <a:t> are positioned at the same rank.</a:t>
            </a:r>
          </a:p>
        </p:txBody>
      </p:sp>
    </p:spTree>
    <p:extLst>
      <p:ext uri="{BB962C8B-B14F-4D97-AF65-F5344CB8AC3E}">
        <p14:creationId xmlns:p14="http://schemas.microsoft.com/office/powerpoint/2010/main" val="72833348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pic>
        <p:nvPicPr>
          <p:cNvPr id="15" name="Picture 14" descr="A graph of different colored squares&#10;&#10;Description automatically generated">
            <a:extLst>
              <a:ext uri="{FF2B5EF4-FFF2-40B4-BE49-F238E27FC236}">
                <a16:creationId xmlns:a16="http://schemas.microsoft.com/office/drawing/2014/main" id="{1AEB1010-C5E8-AF7E-86DD-3DDCC7ED0F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86" y="2426961"/>
            <a:ext cx="6068109" cy="2569624"/>
          </a:xfrm>
          <a:prstGeom prst="rect">
            <a:avLst/>
          </a:prstGeom>
        </p:spPr>
      </p:pic>
      <p:grpSp>
        <p:nvGrpSpPr>
          <p:cNvPr id="6" name="Group 5">
            <a:extLst>
              <a:ext uri="{FF2B5EF4-FFF2-40B4-BE49-F238E27FC236}">
                <a16:creationId xmlns:a16="http://schemas.microsoft.com/office/drawing/2014/main" id="{7CFDC3CD-E2DB-EE6D-B3FC-BD81227C5D1B}"/>
              </a:ext>
            </a:extLst>
          </p:cNvPr>
          <p:cNvGrpSpPr/>
          <p:nvPr/>
        </p:nvGrpSpPr>
        <p:grpSpPr>
          <a:xfrm>
            <a:off x="-6303" y="398053"/>
            <a:ext cx="9932734" cy="801140"/>
            <a:chOff x="-6303" y="398053"/>
            <a:chExt cx="9932734" cy="801140"/>
          </a:xfrm>
        </p:grpSpPr>
        <p:sp>
          <p:nvSpPr>
            <p:cNvPr id="2" name="Rectangle 1">
              <a:extLst>
                <a:ext uri="{FF2B5EF4-FFF2-40B4-BE49-F238E27FC236}">
                  <a16:creationId xmlns:a16="http://schemas.microsoft.com/office/drawing/2014/main" id="{E9746A55-B8CE-F121-AB8B-1B02098B18CF}"/>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3" name="Parallelogram 2">
              <a:extLst>
                <a:ext uri="{FF2B5EF4-FFF2-40B4-BE49-F238E27FC236}">
                  <a16:creationId xmlns:a16="http://schemas.microsoft.com/office/drawing/2014/main" id="{6078DEA1-D536-45C8-5066-EA8553BCEF2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4" name="Parallelogram 3">
              <a:extLst>
                <a:ext uri="{FF2B5EF4-FFF2-40B4-BE49-F238E27FC236}">
                  <a16:creationId xmlns:a16="http://schemas.microsoft.com/office/drawing/2014/main" id="{C183121D-AB5E-1095-B356-75D16C644F7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5" name="TextBox 4">
              <a:extLst>
                <a:ext uri="{FF2B5EF4-FFF2-40B4-BE49-F238E27FC236}">
                  <a16:creationId xmlns:a16="http://schemas.microsoft.com/office/drawing/2014/main" id="{8592E562-B7F4-E49E-022E-FA9113824335}"/>
                </a:ext>
              </a:extLst>
            </p:cNvPr>
            <p:cNvSpPr txBox="1"/>
            <p:nvPr/>
          </p:nvSpPr>
          <p:spPr>
            <a:xfrm>
              <a:off x="485545" y="485133"/>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Competition Analysis</a:t>
              </a:r>
              <a:endParaRPr lang="en-GB" sz="2400" dirty="0">
                <a:solidFill>
                  <a:srgbClr val="F1D00A"/>
                </a:solidFill>
                <a:latin typeface="Futura Bold" panose="00000900000000000000" pitchFamily="2" charset="0"/>
              </a:endParaRPr>
            </a:p>
          </p:txBody>
        </p:sp>
      </p:grpSp>
      <p:sp>
        <p:nvSpPr>
          <p:cNvPr id="8" name="TextBox 7">
            <a:extLst>
              <a:ext uri="{FF2B5EF4-FFF2-40B4-BE49-F238E27FC236}">
                <a16:creationId xmlns:a16="http://schemas.microsoft.com/office/drawing/2014/main" id="{565E890B-0940-DFDC-6219-A0B10742044F}"/>
              </a:ext>
            </a:extLst>
          </p:cNvPr>
          <p:cNvSpPr txBox="1"/>
          <p:nvPr/>
        </p:nvSpPr>
        <p:spPr>
          <a:xfrm>
            <a:off x="485544" y="1441575"/>
            <a:ext cx="8569839" cy="503921"/>
          </a:xfrm>
          <a:prstGeom prst="rect">
            <a:avLst/>
          </a:prstGeom>
          <a:noFill/>
        </p:spPr>
        <p:txBody>
          <a:bodyPr wrap="square">
            <a:spAutoFit/>
          </a:bodyPr>
          <a:lstStyle/>
          <a:p>
            <a:pPr>
              <a:lnSpc>
                <a:spcPct val="150000"/>
              </a:lnSpc>
            </a:pPr>
            <a:r>
              <a:rPr lang="en-GB" sz="2000" dirty="0">
                <a:solidFill>
                  <a:srgbClr val="03045E"/>
                </a:solidFill>
                <a:latin typeface="Futura Medium" panose="00000400000000000000" pitchFamily="2" charset="0"/>
              </a:rPr>
              <a:t>a) </a:t>
            </a:r>
            <a:r>
              <a:rPr lang="en-US" sz="2000" dirty="0">
                <a:solidFill>
                  <a:srgbClr val="03045E"/>
                </a:solidFill>
                <a:latin typeface="Futura Medium" panose="00000400000000000000" pitchFamily="2" charset="0"/>
              </a:rPr>
              <a:t>Who are the current market leaders?</a:t>
            </a:r>
            <a:endParaRPr lang="en-GB" sz="2000" dirty="0">
              <a:solidFill>
                <a:srgbClr val="03045E"/>
              </a:solidFill>
              <a:latin typeface="Futura Medium" panose="00000400000000000000" pitchFamily="2" charset="0"/>
            </a:endParaRPr>
          </a:p>
        </p:txBody>
      </p:sp>
      <p:sp>
        <p:nvSpPr>
          <p:cNvPr id="13" name="TextBox 12">
            <a:extLst>
              <a:ext uri="{FF2B5EF4-FFF2-40B4-BE49-F238E27FC236}">
                <a16:creationId xmlns:a16="http://schemas.microsoft.com/office/drawing/2014/main" id="{7ACB391F-4EF3-14EF-51E9-1A748A52EB45}"/>
              </a:ext>
            </a:extLst>
          </p:cNvPr>
          <p:cNvSpPr txBox="1"/>
          <p:nvPr/>
        </p:nvSpPr>
        <p:spPr>
          <a:xfrm>
            <a:off x="6191506" y="1803314"/>
            <a:ext cx="5514950" cy="1427250"/>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latin typeface="Futura Medium" panose="00000400000000000000" pitchFamily="2" charset="0"/>
              </a:rPr>
              <a:t>In the Indian market, </a:t>
            </a:r>
            <a:r>
              <a:rPr lang="en-GB" sz="2000" dirty="0">
                <a:solidFill>
                  <a:srgbClr val="FF0000"/>
                </a:solidFill>
                <a:latin typeface="Futura Medium" panose="00000400000000000000" pitchFamily="2" charset="0"/>
              </a:rPr>
              <a:t>Cola Coka</a:t>
            </a:r>
            <a:r>
              <a:rPr lang="en-GB" sz="2000" dirty="0">
                <a:solidFill>
                  <a:srgbClr val="03045E"/>
                </a:solidFill>
                <a:latin typeface="Futura Medium" panose="00000400000000000000" pitchFamily="2" charset="0"/>
              </a:rPr>
              <a:t> currently holds the leading position, while </a:t>
            </a:r>
            <a:r>
              <a:rPr lang="en-GB" sz="2000" dirty="0">
                <a:solidFill>
                  <a:srgbClr val="03045E"/>
                </a:solidFill>
                <a:highlight>
                  <a:srgbClr val="F1D00A"/>
                </a:highlight>
                <a:latin typeface="Futura Medium" panose="00000400000000000000" pitchFamily="2" charset="0"/>
              </a:rPr>
              <a:t>CodeX</a:t>
            </a:r>
            <a:r>
              <a:rPr lang="en-GB" sz="2000" dirty="0">
                <a:solidFill>
                  <a:srgbClr val="03045E"/>
                </a:solidFill>
                <a:latin typeface="Futura Medium" panose="00000400000000000000" pitchFamily="2" charset="0"/>
              </a:rPr>
              <a:t> and </a:t>
            </a:r>
            <a:r>
              <a:rPr lang="en-GB" sz="2000" dirty="0">
                <a:solidFill>
                  <a:srgbClr val="FF0000"/>
                </a:solidFill>
                <a:latin typeface="Futura Medium" panose="00000400000000000000" pitchFamily="2" charset="0"/>
              </a:rPr>
              <a:t>Sky 9</a:t>
            </a:r>
            <a:r>
              <a:rPr lang="en-GB" sz="2000" dirty="0">
                <a:solidFill>
                  <a:srgbClr val="03045E"/>
                </a:solidFill>
                <a:latin typeface="Futura Medium" panose="00000400000000000000" pitchFamily="2" charset="0"/>
              </a:rPr>
              <a:t> are positioned at the same rank.</a:t>
            </a:r>
          </a:p>
        </p:txBody>
      </p:sp>
      <p:sp>
        <p:nvSpPr>
          <p:cNvPr id="17" name="TextBox 16">
            <a:extLst>
              <a:ext uri="{FF2B5EF4-FFF2-40B4-BE49-F238E27FC236}">
                <a16:creationId xmlns:a16="http://schemas.microsoft.com/office/drawing/2014/main" id="{EAC4FB57-2741-3080-6830-4D19AD9A4644}"/>
              </a:ext>
            </a:extLst>
          </p:cNvPr>
          <p:cNvSpPr txBox="1"/>
          <p:nvPr/>
        </p:nvSpPr>
        <p:spPr>
          <a:xfrm>
            <a:off x="14649706" y="3680459"/>
            <a:ext cx="5514950" cy="1427250"/>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latin typeface="Futura Medium" panose="00000400000000000000" pitchFamily="2" charset="0"/>
              </a:rPr>
              <a:t>To become a strong competitor, CodeX can focus on </a:t>
            </a:r>
            <a:r>
              <a:rPr lang="en-GB" sz="2000" dirty="0">
                <a:solidFill>
                  <a:srgbClr val="03045E"/>
                </a:solidFill>
                <a:highlight>
                  <a:srgbClr val="F1D00A"/>
                </a:highlight>
                <a:latin typeface="Futura Medium" panose="00000400000000000000" pitchFamily="2" charset="0"/>
              </a:rPr>
              <a:t>product differentiation</a:t>
            </a:r>
            <a:r>
              <a:rPr lang="en-GB" sz="2000" dirty="0">
                <a:solidFill>
                  <a:srgbClr val="03045E"/>
                </a:solidFill>
                <a:latin typeface="Futura Medium" panose="00000400000000000000" pitchFamily="2" charset="0"/>
              </a:rPr>
              <a:t> by introducing innovative flavors and functional benefits, </a:t>
            </a:r>
          </a:p>
        </p:txBody>
      </p:sp>
      <p:sp>
        <p:nvSpPr>
          <p:cNvPr id="7" name="TextBox 6">
            <a:extLst>
              <a:ext uri="{FF2B5EF4-FFF2-40B4-BE49-F238E27FC236}">
                <a16:creationId xmlns:a16="http://schemas.microsoft.com/office/drawing/2014/main" id="{4BF42996-0B9E-4416-DCB2-49C9174DDA76}"/>
              </a:ext>
            </a:extLst>
          </p:cNvPr>
          <p:cNvSpPr txBox="1"/>
          <p:nvPr/>
        </p:nvSpPr>
        <p:spPr>
          <a:xfrm>
            <a:off x="15420744" y="5367806"/>
            <a:ext cx="11220912" cy="879921"/>
          </a:xfrm>
          <a:prstGeom prst="rect">
            <a:avLst/>
          </a:prstGeom>
          <a:noFill/>
        </p:spPr>
        <p:txBody>
          <a:bodyPr wrap="square">
            <a:spAutoFit/>
          </a:bodyPr>
          <a:lstStyle/>
          <a:p>
            <a:pPr>
              <a:lnSpc>
                <a:spcPct val="150000"/>
              </a:lnSpc>
            </a:pPr>
            <a:r>
              <a:rPr lang="en-GB" sz="1800" dirty="0">
                <a:solidFill>
                  <a:srgbClr val="03045E"/>
                </a:solidFill>
                <a:latin typeface="Futura Medium" panose="00000400000000000000" pitchFamily="2" charset="0"/>
              </a:rPr>
              <a:t>implement targeted marketing campaigns to increase </a:t>
            </a:r>
            <a:r>
              <a:rPr lang="en-GB" sz="1800" dirty="0">
                <a:solidFill>
                  <a:srgbClr val="03045E"/>
                </a:solidFill>
                <a:highlight>
                  <a:srgbClr val="F1D00A"/>
                </a:highlight>
                <a:latin typeface="Futura Medium" panose="00000400000000000000" pitchFamily="2" charset="0"/>
              </a:rPr>
              <a:t>brand awareness</a:t>
            </a:r>
            <a:r>
              <a:rPr lang="en-GB" sz="1800" dirty="0">
                <a:solidFill>
                  <a:srgbClr val="03045E"/>
                </a:solidFill>
                <a:latin typeface="Futura Medium" panose="00000400000000000000" pitchFamily="2" charset="0"/>
              </a:rPr>
              <a:t> and engagement, and establish strategic partnerships with key influencers and distribution channels to expand market reach effectively.</a:t>
            </a:r>
            <a:endParaRPr lang="en-GB" dirty="0"/>
          </a:p>
        </p:txBody>
      </p:sp>
    </p:spTree>
    <p:extLst>
      <p:ext uri="{BB962C8B-B14F-4D97-AF65-F5344CB8AC3E}">
        <p14:creationId xmlns:p14="http://schemas.microsoft.com/office/powerpoint/2010/main" val="51590209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pic>
        <p:nvPicPr>
          <p:cNvPr id="15" name="Picture 14" descr="A graph of different colored squares&#10;&#10;Description automatically generated">
            <a:extLst>
              <a:ext uri="{FF2B5EF4-FFF2-40B4-BE49-F238E27FC236}">
                <a16:creationId xmlns:a16="http://schemas.microsoft.com/office/drawing/2014/main" id="{1AEB1010-C5E8-AF7E-86DD-3DDCC7ED0F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86" y="2426961"/>
            <a:ext cx="6068109" cy="2569624"/>
          </a:xfrm>
          <a:prstGeom prst="rect">
            <a:avLst/>
          </a:prstGeom>
        </p:spPr>
      </p:pic>
      <p:grpSp>
        <p:nvGrpSpPr>
          <p:cNvPr id="6" name="Group 5">
            <a:extLst>
              <a:ext uri="{FF2B5EF4-FFF2-40B4-BE49-F238E27FC236}">
                <a16:creationId xmlns:a16="http://schemas.microsoft.com/office/drawing/2014/main" id="{7CFDC3CD-E2DB-EE6D-B3FC-BD81227C5D1B}"/>
              </a:ext>
            </a:extLst>
          </p:cNvPr>
          <p:cNvGrpSpPr/>
          <p:nvPr/>
        </p:nvGrpSpPr>
        <p:grpSpPr>
          <a:xfrm>
            <a:off x="-6303" y="398053"/>
            <a:ext cx="9932734" cy="801140"/>
            <a:chOff x="-6303" y="398053"/>
            <a:chExt cx="9932734" cy="801140"/>
          </a:xfrm>
        </p:grpSpPr>
        <p:sp>
          <p:nvSpPr>
            <p:cNvPr id="2" name="Rectangle 1">
              <a:extLst>
                <a:ext uri="{FF2B5EF4-FFF2-40B4-BE49-F238E27FC236}">
                  <a16:creationId xmlns:a16="http://schemas.microsoft.com/office/drawing/2014/main" id="{E9746A55-B8CE-F121-AB8B-1B02098B18CF}"/>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3" name="Parallelogram 2">
              <a:extLst>
                <a:ext uri="{FF2B5EF4-FFF2-40B4-BE49-F238E27FC236}">
                  <a16:creationId xmlns:a16="http://schemas.microsoft.com/office/drawing/2014/main" id="{6078DEA1-D536-45C8-5066-EA8553BCEF2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4" name="Parallelogram 3">
              <a:extLst>
                <a:ext uri="{FF2B5EF4-FFF2-40B4-BE49-F238E27FC236}">
                  <a16:creationId xmlns:a16="http://schemas.microsoft.com/office/drawing/2014/main" id="{C183121D-AB5E-1095-B356-75D16C644F7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5" name="TextBox 4">
              <a:extLst>
                <a:ext uri="{FF2B5EF4-FFF2-40B4-BE49-F238E27FC236}">
                  <a16:creationId xmlns:a16="http://schemas.microsoft.com/office/drawing/2014/main" id="{8592E562-B7F4-E49E-022E-FA9113824335}"/>
                </a:ext>
              </a:extLst>
            </p:cNvPr>
            <p:cNvSpPr txBox="1"/>
            <p:nvPr/>
          </p:nvSpPr>
          <p:spPr>
            <a:xfrm>
              <a:off x="485545" y="485133"/>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Competition Analysis</a:t>
              </a:r>
              <a:endParaRPr lang="en-GB" sz="2400" dirty="0">
                <a:solidFill>
                  <a:srgbClr val="F1D00A"/>
                </a:solidFill>
                <a:latin typeface="Futura Bold" panose="00000900000000000000" pitchFamily="2" charset="0"/>
              </a:endParaRPr>
            </a:p>
          </p:txBody>
        </p:sp>
      </p:grpSp>
      <p:sp>
        <p:nvSpPr>
          <p:cNvPr id="8" name="TextBox 7">
            <a:extLst>
              <a:ext uri="{FF2B5EF4-FFF2-40B4-BE49-F238E27FC236}">
                <a16:creationId xmlns:a16="http://schemas.microsoft.com/office/drawing/2014/main" id="{565E890B-0940-DFDC-6219-A0B10742044F}"/>
              </a:ext>
            </a:extLst>
          </p:cNvPr>
          <p:cNvSpPr txBox="1"/>
          <p:nvPr/>
        </p:nvSpPr>
        <p:spPr>
          <a:xfrm>
            <a:off x="485544" y="1441575"/>
            <a:ext cx="8569839" cy="503921"/>
          </a:xfrm>
          <a:prstGeom prst="rect">
            <a:avLst/>
          </a:prstGeom>
          <a:noFill/>
        </p:spPr>
        <p:txBody>
          <a:bodyPr wrap="square">
            <a:spAutoFit/>
          </a:bodyPr>
          <a:lstStyle/>
          <a:p>
            <a:pPr>
              <a:lnSpc>
                <a:spcPct val="150000"/>
              </a:lnSpc>
            </a:pPr>
            <a:r>
              <a:rPr lang="en-GB" sz="2000" dirty="0">
                <a:solidFill>
                  <a:srgbClr val="03045E"/>
                </a:solidFill>
                <a:latin typeface="Futura Medium" panose="00000400000000000000" pitchFamily="2" charset="0"/>
              </a:rPr>
              <a:t>a) </a:t>
            </a:r>
            <a:r>
              <a:rPr lang="en-US" sz="2000" dirty="0">
                <a:solidFill>
                  <a:srgbClr val="03045E"/>
                </a:solidFill>
                <a:latin typeface="Futura Medium" panose="00000400000000000000" pitchFamily="2" charset="0"/>
              </a:rPr>
              <a:t>Who are the current market leaders?</a:t>
            </a:r>
            <a:endParaRPr lang="en-GB" sz="2000" dirty="0">
              <a:solidFill>
                <a:srgbClr val="03045E"/>
              </a:solidFill>
              <a:latin typeface="Futura Medium" panose="00000400000000000000" pitchFamily="2" charset="0"/>
            </a:endParaRPr>
          </a:p>
        </p:txBody>
      </p:sp>
      <p:sp>
        <p:nvSpPr>
          <p:cNvPr id="13" name="TextBox 12">
            <a:extLst>
              <a:ext uri="{FF2B5EF4-FFF2-40B4-BE49-F238E27FC236}">
                <a16:creationId xmlns:a16="http://schemas.microsoft.com/office/drawing/2014/main" id="{7ACB391F-4EF3-14EF-51E9-1A748A52EB45}"/>
              </a:ext>
            </a:extLst>
          </p:cNvPr>
          <p:cNvSpPr txBox="1"/>
          <p:nvPr/>
        </p:nvSpPr>
        <p:spPr>
          <a:xfrm>
            <a:off x="6191506" y="1803314"/>
            <a:ext cx="5514950" cy="1427250"/>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latin typeface="Futura Medium" panose="00000400000000000000" pitchFamily="2" charset="0"/>
              </a:rPr>
              <a:t>In the Indian market, </a:t>
            </a:r>
            <a:r>
              <a:rPr lang="en-GB" sz="2000" dirty="0">
                <a:solidFill>
                  <a:srgbClr val="FF0000"/>
                </a:solidFill>
                <a:latin typeface="Futura Medium" panose="00000400000000000000" pitchFamily="2" charset="0"/>
              </a:rPr>
              <a:t>Cola Coka</a:t>
            </a:r>
            <a:r>
              <a:rPr lang="en-GB" sz="2000" dirty="0">
                <a:solidFill>
                  <a:srgbClr val="03045E"/>
                </a:solidFill>
                <a:latin typeface="Futura Medium" panose="00000400000000000000" pitchFamily="2" charset="0"/>
              </a:rPr>
              <a:t> currently holds the leading position, while </a:t>
            </a:r>
            <a:r>
              <a:rPr lang="en-GB" sz="2000" dirty="0">
                <a:solidFill>
                  <a:srgbClr val="03045E"/>
                </a:solidFill>
                <a:highlight>
                  <a:srgbClr val="F1D00A"/>
                </a:highlight>
                <a:latin typeface="Futura Medium" panose="00000400000000000000" pitchFamily="2" charset="0"/>
              </a:rPr>
              <a:t>CodeX</a:t>
            </a:r>
            <a:r>
              <a:rPr lang="en-GB" sz="2000" dirty="0">
                <a:solidFill>
                  <a:srgbClr val="03045E"/>
                </a:solidFill>
                <a:latin typeface="Futura Medium" panose="00000400000000000000" pitchFamily="2" charset="0"/>
              </a:rPr>
              <a:t> and </a:t>
            </a:r>
            <a:r>
              <a:rPr lang="en-GB" sz="2000" dirty="0">
                <a:solidFill>
                  <a:srgbClr val="FF0000"/>
                </a:solidFill>
                <a:latin typeface="Futura Medium" panose="00000400000000000000" pitchFamily="2" charset="0"/>
              </a:rPr>
              <a:t>Sky 9</a:t>
            </a:r>
            <a:r>
              <a:rPr lang="en-GB" sz="2000" dirty="0">
                <a:solidFill>
                  <a:srgbClr val="03045E"/>
                </a:solidFill>
                <a:latin typeface="Futura Medium" panose="00000400000000000000" pitchFamily="2" charset="0"/>
              </a:rPr>
              <a:t> are positioned at the same rank.</a:t>
            </a:r>
          </a:p>
        </p:txBody>
      </p:sp>
      <p:sp>
        <p:nvSpPr>
          <p:cNvPr id="17" name="TextBox 16">
            <a:extLst>
              <a:ext uri="{FF2B5EF4-FFF2-40B4-BE49-F238E27FC236}">
                <a16:creationId xmlns:a16="http://schemas.microsoft.com/office/drawing/2014/main" id="{EAC4FB57-2741-3080-6830-4D19AD9A4644}"/>
              </a:ext>
            </a:extLst>
          </p:cNvPr>
          <p:cNvSpPr txBox="1"/>
          <p:nvPr/>
        </p:nvSpPr>
        <p:spPr>
          <a:xfrm>
            <a:off x="6191506" y="3680459"/>
            <a:ext cx="5514950" cy="1427250"/>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latin typeface="Futura Medium" panose="00000400000000000000" pitchFamily="2" charset="0"/>
              </a:rPr>
              <a:t>To become a strong competitor, CodeX can focus on </a:t>
            </a:r>
            <a:r>
              <a:rPr lang="en-GB" sz="2000" dirty="0">
                <a:solidFill>
                  <a:srgbClr val="03045E"/>
                </a:solidFill>
                <a:highlight>
                  <a:srgbClr val="F1D00A"/>
                </a:highlight>
                <a:latin typeface="Futura Medium" panose="00000400000000000000" pitchFamily="2" charset="0"/>
              </a:rPr>
              <a:t>product differentiation</a:t>
            </a:r>
            <a:r>
              <a:rPr lang="en-GB" sz="2000" dirty="0">
                <a:solidFill>
                  <a:srgbClr val="03045E"/>
                </a:solidFill>
                <a:latin typeface="Futura Medium" panose="00000400000000000000" pitchFamily="2" charset="0"/>
              </a:rPr>
              <a:t> by introducing innovative flavors and functional benefits, </a:t>
            </a:r>
          </a:p>
        </p:txBody>
      </p:sp>
      <p:sp>
        <p:nvSpPr>
          <p:cNvPr id="19" name="TextBox 18">
            <a:extLst>
              <a:ext uri="{FF2B5EF4-FFF2-40B4-BE49-F238E27FC236}">
                <a16:creationId xmlns:a16="http://schemas.microsoft.com/office/drawing/2014/main" id="{75D7ECEB-7507-3461-97B8-FC312AC18331}"/>
              </a:ext>
            </a:extLst>
          </p:cNvPr>
          <p:cNvSpPr txBox="1"/>
          <p:nvPr/>
        </p:nvSpPr>
        <p:spPr>
          <a:xfrm>
            <a:off x="485544" y="5367806"/>
            <a:ext cx="11220912" cy="879921"/>
          </a:xfrm>
          <a:prstGeom prst="rect">
            <a:avLst/>
          </a:prstGeom>
          <a:noFill/>
        </p:spPr>
        <p:txBody>
          <a:bodyPr wrap="square">
            <a:spAutoFit/>
          </a:bodyPr>
          <a:lstStyle/>
          <a:p>
            <a:pPr>
              <a:lnSpc>
                <a:spcPct val="150000"/>
              </a:lnSpc>
            </a:pPr>
            <a:r>
              <a:rPr lang="en-GB" sz="1800" dirty="0">
                <a:solidFill>
                  <a:srgbClr val="03045E"/>
                </a:solidFill>
                <a:latin typeface="Futura Medium" panose="00000400000000000000" pitchFamily="2" charset="0"/>
              </a:rPr>
              <a:t>implement targeted marketing campaigns to increase </a:t>
            </a:r>
            <a:r>
              <a:rPr lang="en-GB" sz="1800" dirty="0">
                <a:solidFill>
                  <a:srgbClr val="03045E"/>
                </a:solidFill>
                <a:highlight>
                  <a:srgbClr val="F1D00A"/>
                </a:highlight>
                <a:latin typeface="Futura Medium" panose="00000400000000000000" pitchFamily="2" charset="0"/>
              </a:rPr>
              <a:t>brand awareness</a:t>
            </a:r>
            <a:r>
              <a:rPr lang="en-GB" sz="1800" dirty="0">
                <a:solidFill>
                  <a:srgbClr val="03045E"/>
                </a:solidFill>
                <a:latin typeface="Futura Medium" panose="00000400000000000000" pitchFamily="2" charset="0"/>
              </a:rPr>
              <a:t> and engagement, and establish strategic partnerships with key influencers and distribution channels to expand market reach effectively.</a:t>
            </a:r>
            <a:endParaRPr lang="en-GB" dirty="0"/>
          </a:p>
        </p:txBody>
      </p:sp>
    </p:spTree>
    <p:extLst>
      <p:ext uri="{BB962C8B-B14F-4D97-AF65-F5344CB8AC3E}">
        <p14:creationId xmlns:p14="http://schemas.microsoft.com/office/powerpoint/2010/main" val="393281549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CFDC3CD-E2DB-EE6D-B3FC-BD81227C5D1B}"/>
              </a:ext>
            </a:extLst>
          </p:cNvPr>
          <p:cNvGrpSpPr/>
          <p:nvPr/>
        </p:nvGrpSpPr>
        <p:grpSpPr>
          <a:xfrm>
            <a:off x="-6303" y="398053"/>
            <a:ext cx="9932734" cy="801140"/>
            <a:chOff x="-6303" y="398053"/>
            <a:chExt cx="9932734" cy="801140"/>
          </a:xfrm>
        </p:grpSpPr>
        <p:sp>
          <p:nvSpPr>
            <p:cNvPr id="2" name="Rectangle 1">
              <a:extLst>
                <a:ext uri="{FF2B5EF4-FFF2-40B4-BE49-F238E27FC236}">
                  <a16:creationId xmlns:a16="http://schemas.microsoft.com/office/drawing/2014/main" id="{E9746A55-B8CE-F121-AB8B-1B02098B18CF}"/>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3" name="Parallelogram 2">
              <a:extLst>
                <a:ext uri="{FF2B5EF4-FFF2-40B4-BE49-F238E27FC236}">
                  <a16:creationId xmlns:a16="http://schemas.microsoft.com/office/drawing/2014/main" id="{6078DEA1-D536-45C8-5066-EA8553BCEF2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4" name="Parallelogram 3">
              <a:extLst>
                <a:ext uri="{FF2B5EF4-FFF2-40B4-BE49-F238E27FC236}">
                  <a16:creationId xmlns:a16="http://schemas.microsoft.com/office/drawing/2014/main" id="{C183121D-AB5E-1095-B356-75D16C644F7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5" name="TextBox 4">
              <a:extLst>
                <a:ext uri="{FF2B5EF4-FFF2-40B4-BE49-F238E27FC236}">
                  <a16:creationId xmlns:a16="http://schemas.microsoft.com/office/drawing/2014/main" id="{8592E562-B7F4-E49E-022E-FA9113824335}"/>
                </a:ext>
              </a:extLst>
            </p:cNvPr>
            <p:cNvSpPr txBox="1"/>
            <p:nvPr/>
          </p:nvSpPr>
          <p:spPr>
            <a:xfrm>
              <a:off x="485545" y="485133"/>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Competition Analysis</a:t>
              </a:r>
              <a:endParaRPr lang="en-GB" sz="2400" dirty="0">
                <a:solidFill>
                  <a:srgbClr val="F1D00A"/>
                </a:solidFill>
                <a:latin typeface="Futura Bold" panose="00000900000000000000" pitchFamily="2" charset="0"/>
              </a:endParaRPr>
            </a:p>
          </p:txBody>
        </p:sp>
      </p:grpSp>
      <p:sp>
        <p:nvSpPr>
          <p:cNvPr id="8" name="TextBox 7">
            <a:extLst>
              <a:ext uri="{FF2B5EF4-FFF2-40B4-BE49-F238E27FC236}">
                <a16:creationId xmlns:a16="http://schemas.microsoft.com/office/drawing/2014/main" id="{565E890B-0940-DFDC-6219-A0B10742044F}"/>
              </a:ext>
            </a:extLst>
          </p:cNvPr>
          <p:cNvSpPr txBox="1"/>
          <p:nvPr/>
        </p:nvSpPr>
        <p:spPr>
          <a:xfrm>
            <a:off x="485545" y="1441575"/>
            <a:ext cx="6051890" cy="965585"/>
          </a:xfrm>
          <a:prstGeom prst="rect">
            <a:avLst/>
          </a:prstGeom>
          <a:noFill/>
        </p:spPr>
        <p:txBody>
          <a:bodyPr wrap="square">
            <a:spAutoFit/>
          </a:bodyPr>
          <a:lstStyle/>
          <a:p>
            <a:pPr>
              <a:lnSpc>
                <a:spcPct val="150000"/>
              </a:lnSpc>
            </a:pPr>
            <a:r>
              <a:rPr lang="en-GB" sz="2000" dirty="0">
                <a:solidFill>
                  <a:srgbClr val="03045E"/>
                </a:solidFill>
                <a:latin typeface="Futura Medium" panose="00000400000000000000" pitchFamily="2" charset="0"/>
              </a:rPr>
              <a:t>b) </a:t>
            </a:r>
            <a:r>
              <a:rPr lang="en-US" sz="2000" dirty="0">
                <a:solidFill>
                  <a:srgbClr val="03045E"/>
                </a:solidFill>
                <a:latin typeface="Futura Medium" panose="00000400000000000000" pitchFamily="2" charset="0"/>
              </a:rPr>
              <a:t>What are the primary reasons consumers prefer those brands over ours?</a:t>
            </a:r>
            <a:endParaRPr lang="en-GB" sz="2000" dirty="0">
              <a:solidFill>
                <a:srgbClr val="03045E"/>
              </a:solidFill>
              <a:latin typeface="Futura Medium" panose="00000400000000000000" pitchFamily="2" charset="0"/>
            </a:endParaRPr>
          </a:p>
        </p:txBody>
      </p:sp>
      <p:pic>
        <p:nvPicPr>
          <p:cNvPr id="13" name="Picture 12" descr="A blue circle with numbers and a white background&#10;&#10;Description automatically generated">
            <a:extLst>
              <a:ext uri="{FF2B5EF4-FFF2-40B4-BE49-F238E27FC236}">
                <a16:creationId xmlns:a16="http://schemas.microsoft.com/office/drawing/2014/main" id="{A53E1F66-8A2C-FD27-2389-2338BE39DDE8}"/>
              </a:ext>
            </a:extLst>
          </p:cNvPr>
          <p:cNvPicPr>
            <a:picLocks noChangeAspect="1"/>
          </p:cNvPicPr>
          <p:nvPr/>
        </p:nvPicPr>
        <p:blipFill rotWithShape="1">
          <a:blip r:embed="rId3">
            <a:extLst>
              <a:ext uri="{28A0092B-C50C-407E-A947-70E740481C1C}">
                <a14:useLocalDpi xmlns:a14="http://schemas.microsoft.com/office/drawing/2010/main" val="0"/>
              </a:ext>
            </a:extLst>
          </a:blip>
          <a:srcRect l="44307" t="-3236" r="1949" b="3236"/>
          <a:stretch/>
        </p:blipFill>
        <p:spPr>
          <a:xfrm>
            <a:off x="2434134" y="2249505"/>
            <a:ext cx="3688966" cy="3825832"/>
          </a:xfrm>
          <a:prstGeom prst="rect">
            <a:avLst/>
          </a:prstGeom>
        </p:spPr>
      </p:pic>
      <p:pic>
        <p:nvPicPr>
          <p:cNvPr id="16" name="Picture 15" descr="A blue circle with numbers and a white background&#10;&#10;Description automatically generated">
            <a:extLst>
              <a:ext uri="{FF2B5EF4-FFF2-40B4-BE49-F238E27FC236}">
                <a16:creationId xmlns:a16="http://schemas.microsoft.com/office/drawing/2014/main" id="{DD755D1B-D321-254A-4A26-5E12F2687B1B}"/>
              </a:ext>
            </a:extLst>
          </p:cNvPr>
          <p:cNvPicPr>
            <a:picLocks noChangeAspect="1"/>
          </p:cNvPicPr>
          <p:nvPr/>
        </p:nvPicPr>
        <p:blipFill rotWithShape="1">
          <a:blip r:embed="rId3">
            <a:extLst>
              <a:ext uri="{28A0092B-C50C-407E-A947-70E740481C1C}">
                <a14:useLocalDpi xmlns:a14="http://schemas.microsoft.com/office/drawing/2010/main" val="0"/>
              </a:ext>
            </a:extLst>
          </a:blip>
          <a:srcRect l="-1417" t="5781" r="69279" b="17140"/>
          <a:stretch/>
        </p:blipFill>
        <p:spPr>
          <a:xfrm>
            <a:off x="118746" y="2475915"/>
            <a:ext cx="2315388" cy="3095184"/>
          </a:xfrm>
          <a:prstGeom prst="rect">
            <a:avLst/>
          </a:prstGeom>
        </p:spPr>
      </p:pic>
      <p:sp>
        <p:nvSpPr>
          <p:cNvPr id="14" name="TextBox 13">
            <a:extLst>
              <a:ext uri="{FF2B5EF4-FFF2-40B4-BE49-F238E27FC236}">
                <a16:creationId xmlns:a16="http://schemas.microsoft.com/office/drawing/2014/main" id="{34BBBA39-FEF1-D62A-7F8B-2594D55E4FEF}"/>
              </a:ext>
            </a:extLst>
          </p:cNvPr>
          <p:cNvSpPr txBox="1"/>
          <p:nvPr/>
        </p:nvSpPr>
        <p:spPr>
          <a:xfrm>
            <a:off x="13663940" y="1924367"/>
            <a:ext cx="5739908" cy="1888915"/>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highlight>
                  <a:srgbClr val="F1D00A"/>
                </a:highlight>
                <a:latin typeface="Futura Medium" panose="00000400000000000000" pitchFamily="2" charset="0"/>
              </a:rPr>
              <a:t>Brand reputation</a:t>
            </a:r>
            <a:r>
              <a:rPr lang="en-GB" sz="2000" dirty="0">
                <a:solidFill>
                  <a:srgbClr val="03045E"/>
                </a:solidFill>
                <a:latin typeface="Futura Medium" panose="00000400000000000000" pitchFamily="2" charset="0"/>
              </a:rPr>
              <a:t> emerges as the primary factor driving the selection of an energy drink, with approximately </a:t>
            </a:r>
            <a:r>
              <a:rPr lang="en-GB" sz="2000" dirty="0">
                <a:solidFill>
                  <a:srgbClr val="03045E"/>
                </a:solidFill>
                <a:highlight>
                  <a:srgbClr val="F1D00A"/>
                </a:highlight>
                <a:latin typeface="Futura Medium" panose="00000400000000000000" pitchFamily="2" charset="0"/>
              </a:rPr>
              <a:t>26.53%</a:t>
            </a:r>
            <a:r>
              <a:rPr lang="en-GB" sz="2000" dirty="0">
                <a:solidFill>
                  <a:srgbClr val="03045E"/>
                </a:solidFill>
                <a:latin typeface="Futura Medium" panose="00000400000000000000" pitchFamily="2" charset="0"/>
              </a:rPr>
              <a:t> of the respondents highlighting its importance.</a:t>
            </a:r>
          </a:p>
        </p:txBody>
      </p:sp>
      <p:grpSp>
        <p:nvGrpSpPr>
          <p:cNvPr id="19" name="Group 18">
            <a:extLst>
              <a:ext uri="{FF2B5EF4-FFF2-40B4-BE49-F238E27FC236}">
                <a16:creationId xmlns:a16="http://schemas.microsoft.com/office/drawing/2014/main" id="{85D7E059-8640-6248-5628-3098E422BF99}"/>
              </a:ext>
            </a:extLst>
          </p:cNvPr>
          <p:cNvGrpSpPr/>
          <p:nvPr/>
        </p:nvGrpSpPr>
        <p:grpSpPr>
          <a:xfrm>
            <a:off x="-22272166" y="354511"/>
            <a:ext cx="9993086" cy="844682"/>
            <a:chOff x="-6303" y="398053"/>
            <a:chExt cx="9932734" cy="801140"/>
          </a:xfrm>
        </p:grpSpPr>
        <p:sp>
          <p:nvSpPr>
            <p:cNvPr id="20" name="Rectangle 1">
              <a:extLst>
                <a:ext uri="{FF2B5EF4-FFF2-40B4-BE49-F238E27FC236}">
                  <a16:creationId xmlns:a16="http://schemas.microsoft.com/office/drawing/2014/main" id="{47B834D1-16BE-91EE-BB5F-A8BE95364524}"/>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21" name="Parallelogram 20">
              <a:extLst>
                <a:ext uri="{FF2B5EF4-FFF2-40B4-BE49-F238E27FC236}">
                  <a16:creationId xmlns:a16="http://schemas.microsoft.com/office/drawing/2014/main" id="{5B5F6658-2EAB-D36D-49E7-E445048E4BD1}"/>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22" name="Parallelogram 21">
              <a:extLst>
                <a:ext uri="{FF2B5EF4-FFF2-40B4-BE49-F238E27FC236}">
                  <a16:creationId xmlns:a16="http://schemas.microsoft.com/office/drawing/2014/main" id="{E03A37B7-3A88-3E01-CEE3-6305873A2AC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23" name="TextBox 22">
              <a:extLst>
                <a:ext uri="{FF2B5EF4-FFF2-40B4-BE49-F238E27FC236}">
                  <a16:creationId xmlns:a16="http://schemas.microsoft.com/office/drawing/2014/main" id="{5A60A299-36F0-C675-FE57-E40094530213}"/>
                </a:ext>
              </a:extLst>
            </p:cNvPr>
            <p:cNvSpPr txBox="1"/>
            <p:nvPr/>
          </p:nvSpPr>
          <p:spPr>
            <a:xfrm>
              <a:off x="485545" y="517699"/>
              <a:ext cx="7293936" cy="461665"/>
            </a:xfrm>
            <a:prstGeom prst="rect">
              <a:avLst/>
            </a:prstGeom>
            <a:noFill/>
          </p:spPr>
          <p:txBody>
            <a:bodyPr wrap="square" rtlCol="0">
              <a:spAutoFit/>
            </a:bodyPr>
            <a:lstStyle/>
            <a:p>
              <a:pPr algn="just"/>
              <a:r>
                <a:rPr lang="en-US" sz="2400" b="1" dirty="0">
                  <a:solidFill>
                    <a:srgbClr val="F1D00A"/>
                  </a:solidFill>
                  <a:latin typeface="Futura Bold" panose="00000900000000000000" pitchFamily="2" charset="0"/>
                </a:rPr>
                <a:t>Marketing Channels and Brand Awareness</a:t>
              </a:r>
              <a:endParaRPr lang="en-GB" dirty="0">
                <a:solidFill>
                  <a:srgbClr val="F1D00A"/>
                </a:solidFill>
                <a:latin typeface="Futura Bold" panose="00000900000000000000" pitchFamily="2" charset="0"/>
              </a:endParaRPr>
            </a:p>
          </p:txBody>
        </p:sp>
      </p:grpSp>
    </p:spTree>
    <p:extLst>
      <p:ext uri="{BB962C8B-B14F-4D97-AF65-F5344CB8AC3E}">
        <p14:creationId xmlns:p14="http://schemas.microsoft.com/office/powerpoint/2010/main" val="16485231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CFDC3CD-E2DB-EE6D-B3FC-BD81227C5D1B}"/>
              </a:ext>
            </a:extLst>
          </p:cNvPr>
          <p:cNvGrpSpPr/>
          <p:nvPr/>
        </p:nvGrpSpPr>
        <p:grpSpPr>
          <a:xfrm>
            <a:off x="-6303" y="398053"/>
            <a:ext cx="9932734" cy="801140"/>
            <a:chOff x="-6303" y="398053"/>
            <a:chExt cx="9932734" cy="801140"/>
          </a:xfrm>
        </p:grpSpPr>
        <p:sp>
          <p:nvSpPr>
            <p:cNvPr id="2" name="Rectangle 1">
              <a:extLst>
                <a:ext uri="{FF2B5EF4-FFF2-40B4-BE49-F238E27FC236}">
                  <a16:creationId xmlns:a16="http://schemas.microsoft.com/office/drawing/2014/main" id="{E9746A55-B8CE-F121-AB8B-1B02098B18CF}"/>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3" name="Parallelogram 2">
              <a:extLst>
                <a:ext uri="{FF2B5EF4-FFF2-40B4-BE49-F238E27FC236}">
                  <a16:creationId xmlns:a16="http://schemas.microsoft.com/office/drawing/2014/main" id="{6078DEA1-D536-45C8-5066-EA8553BCEF2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4" name="Parallelogram 3">
              <a:extLst>
                <a:ext uri="{FF2B5EF4-FFF2-40B4-BE49-F238E27FC236}">
                  <a16:creationId xmlns:a16="http://schemas.microsoft.com/office/drawing/2014/main" id="{C183121D-AB5E-1095-B356-75D16C644F7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5" name="TextBox 4">
              <a:extLst>
                <a:ext uri="{FF2B5EF4-FFF2-40B4-BE49-F238E27FC236}">
                  <a16:creationId xmlns:a16="http://schemas.microsoft.com/office/drawing/2014/main" id="{8592E562-B7F4-E49E-022E-FA9113824335}"/>
                </a:ext>
              </a:extLst>
            </p:cNvPr>
            <p:cNvSpPr txBox="1"/>
            <p:nvPr/>
          </p:nvSpPr>
          <p:spPr>
            <a:xfrm>
              <a:off x="485545" y="485133"/>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Competition Analysis</a:t>
              </a:r>
              <a:endParaRPr lang="en-GB" sz="2400" dirty="0">
                <a:solidFill>
                  <a:srgbClr val="F1D00A"/>
                </a:solidFill>
                <a:latin typeface="Futura Bold" panose="00000900000000000000" pitchFamily="2" charset="0"/>
              </a:endParaRPr>
            </a:p>
          </p:txBody>
        </p:sp>
      </p:grpSp>
      <p:sp>
        <p:nvSpPr>
          <p:cNvPr id="8" name="TextBox 7">
            <a:extLst>
              <a:ext uri="{FF2B5EF4-FFF2-40B4-BE49-F238E27FC236}">
                <a16:creationId xmlns:a16="http://schemas.microsoft.com/office/drawing/2014/main" id="{565E890B-0940-DFDC-6219-A0B10742044F}"/>
              </a:ext>
            </a:extLst>
          </p:cNvPr>
          <p:cNvSpPr txBox="1"/>
          <p:nvPr/>
        </p:nvSpPr>
        <p:spPr>
          <a:xfrm>
            <a:off x="485545" y="1441575"/>
            <a:ext cx="6051890" cy="965585"/>
          </a:xfrm>
          <a:prstGeom prst="rect">
            <a:avLst/>
          </a:prstGeom>
          <a:noFill/>
        </p:spPr>
        <p:txBody>
          <a:bodyPr wrap="square">
            <a:spAutoFit/>
          </a:bodyPr>
          <a:lstStyle/>
          <a:p>
            <a:pPr>
              <a:lnSpc>
                <a:spcPct val="150000"/>
              </a:lnSpc>
            </a:pPr>
            <a:r>
              <a:rPr lang="en-GB" sz="2000" dirty="0">
                <a:solidFill>
                  <a:srgbClr val="03045E"/>
                </a:solidFill>
                <a:latin typeface="Futura Medium" panose="00000400000000000000" pitchFamily="2" charset="0"/>
              </a:rPr>
              <a:t>b) </a:t>
            </a:r>
            <a:r>
              <a:rPr lang="en-US" sz="2000" dirty="0">
                <a:solidFill>
                  <a:srgbClr val="03045E"/>
                </a:solidFill>
                <a:latin typeface="Futura Medium" panose="00000400000000000000" pitchFamily="2" charset="0"/>
              </a:rPr>
              <a:t>What are the primary reasons consumers prefer those brands over ours?</a:t>
            </a:r>
            <a:endParaRPr lang="en-GB" sz="2000" dirty="0">
              <a:solidFill>
                <a:srgbClr val="03045E"/>
              </a:solidFill>
              <a:latin typeface="Futura Medium" panose="00000400000000000000" pitchFamily="2" charset="0"/>
            </a:endParaRPr>
          </a:p>
        </p:txBody>
      </p:sp>
      <p:pic>
        <p:nvPicPr>
          <p:cNvPr id="13" name="Picture 12" descr="A blue circle with numbers and a white background&#10;&#10;Description automatically generated">
            <a:extLst>
              <a:ext uri="{FF2B5EF4-FFF2-40B4-BE49-F238E27FC236}">
                <a16:creationId xmlns:a16="http://schemas.microsoft.com/office/drawing/2014/main" id="{A53E1F66-8A2C-FD27-2389-2338BE39DDE8}"/>
              </a:ext>
            </a:extLst>
          </p:cNvPr>
          <p:cNvPicPr>
            <a:picLocks noChangeAspect="1"/>
          </p:cNvPicPr>
          <p:nvPr/>
        </p:nvPicPr>
        <p:blipFill rotWithShape="1">
          <a:blip r:embed="rId3">
            <a:extLst>
              <a:ext uri="{28A0092B-C50C-407E-A947-70E740481C1C}">
                <a14:useLocalDpi xmlns:a14="http://schemas.microsoft.com/office/drawing/2010/main" val="0"/>
              </a:ext>
            </a:extLst>
          </a:blip>
          <a:srcRect l="44307" t="-3236" r="1949" b="3236"/>
          <a:stretch/>
        </p:blipFill>
        <p:spPr>
          <a:xfrm>
            <a:off x="2434134" y="2249505"/>
            <a:ext cx="3688966" cy="3825832"/>
          </a:xfrm>
          <a:prstGeom prst="rect">
            <a:avLst/>
          </a:prstGeom>
        </p:spPr>
      </p:pic>
      <p:pic>
        <p:nvPicPr>
          <p:cNvPr id="16" name="Picture 15" descr="A blue circle with numbers and a white background&#10;&#10;Description automatically generated">
            <a:extLst>
              <a:ext uri="{FF2B5EF4-FFF2-40B4-BE49-F238E27FC236}">
                <a16:creationId xmlns:a16="http://schemas.microsoft.com/office/drawing/2014/main" id="{DD755D1B-D321-254A-4A26-5E12F2687B1B}"/>
              </a:ext>
            </a:extLst>
          </p:cNvPr>
          <p:cNvPicPr>
            <a:picLocks noChangeAspect="1"/>
          </p:cNvPicPr>
          <p:nvPr/>
        </p:nvPicPr>
        <p:blipFill rotWithShape="1">
          <a:blip r:embed="rId3">
            <a:extLst>
              <a:ext uri="{28A0092B-C50C-407E-A947-70E740481C1C}">
                <a14:useLocalDpi xmlns:a14="http://schemas.microsoft.com/office/drawing/2010/main" val="0"/>
              </a:ext>
            </a:extLst>
          </a:blip>
          <a:srcRect l="-1417" t="5781" r="69279" b="17140"/>
          <a:stretch/>
        </p:blipFill>
        <p:spPr>
          <a:xfrm>
            <a:off x="118746" y="2475915"/>
            <a:ext cx="2315388" cy="3095184"/>
          </a:xfrm>
          <a:prstGeom prst="rect">
            <a:avLst/>
          </a:prstGeom>
        </p:spPr>
      </p:pic>
      <p:sp>
        <p:nvSpPr>
          <p:cNvPr id="14" name="TextBox 13">
            <a:extLst>
              <a:ext uri="{FF2B5EF4-FFF2-40B4-BE49-F238E27FC236}">
                <a16:creationId xmlns:a16="http://schemas.microsoft.com/office/drawing/2014/main" id="{34BBBA39-FEF1-D62A-7F8B-2594D55E4FEF}"/>
              </a:ext>
            </a:extLst>
          </p:cNvPr>
          <p:cNvSpPr txBox="1"/>
          <p:nvPr/>
        </p:nvSpPr>
        <p:spPr>
          <a:xfrm>
            <a:off x="6094740" y="1924367"/>
            <a:ext cx="5739908" cy="1888915"/>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highlight>
                  <a:srgbClr val="F1D00A"/>
                </a:highlight>
                <a:latin typeface="Futura Medium" panose="00000400000000000000" pitchFamily="2" charset="0"/>
              </a:rPr>
              <a:t>Brand reputation</a:t>
            </a:r>
            <a:r>
              <a:rPr lang="en-GB" sz="2000" dirty="0">
                <a:solidFill>
                  <a:srgbClr val="03045E"/>
                </a:solidFill>
                <a:latin typeface="Futura Medium" panose="00000400000000000000" pitchFamily="2" charset="0"/>
              </a:rPr>
              <a:t> emerges as the primary factor driving the selection of an energy drink, with approximately </a:t>
            </a:r>
            <a:r>
              <a:rPr lang="en-GB" sz="2000" dirty="0">
                <a:solidFill>
                  <a:srgbClr val="03045E"/>
                </a:solidFill>
                <a:highlight>
                  <a:srgbClr val="F1D00A"/>
                </a:highlight>
                <a:latin typeface="Futura Medium" panose="00000400000000000000" pitchFamily="2" charset="0"/>
              </a:rPr>
              <a:t>26.53%</a:t>
            </a:r>
            <a:r>
              <a:rPr lang="en-GB" sz="2000" dirty="0">
                <a:solidFill>
                  <a:srgbClr val="03045E"/>
                </a:solidFill>
                <a:latin typeface="Futura Medium" panose="00000400000000000000" pitchFamily="2" charset="0"/>
              </a:rPr>
              <a:t> of the respondents highlighting its importance.</a:t>
            </a:r>
          </a:p>
        </p:txBody>
      </p:sp>
      <p:sp>
        <p:nvSpPr>
          <p:cNvPr id="18" name="TextBox 17">
            <a:extLst>
              <a:ext uri="{FF2B5EF4-FFF2-40B4-BE49-F238E27FC236}">
                <a16:creationId xmlns:a16="http://schemas.microsoft.com/office/drawing/2014/main" id="{5A7FE1A9-0519-100D-440D-3BDD43BBEBD2}"/>
              </a:ext>
            </a:extLst>
          </p:cNvPr>
          <p:cNvSpPr txBox="1"/>
          <p:nvPr/>
        </p:nvSpPr>
        <p:spPr>
          <a:xfrm>
            <a:off x="16105300" y="4022287"/>
            <a:ext cx="5711548" cy="2350580"/>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latin typeface="Futura Medium" panose="00000400000000000000" pitchFamily="2" charset="0"/>
              </a:rPr>
              <a:t>CodeX can capitalize on this insight by prioritizing efforts to build and enhance its brand reputation through consistent delivery of high-quality products, engaging marketing campaigns, and positive customer experiences.</a:t>
            </a:r>
          </a:p>
        </p:txBody>
      </p:sp>
      <p:grpSp>
        <p:nvGrpSpPr>
          <p:cNvPr id="19" name="Group 18">
            <a:extLst>
              <a:ext uri="{FF2B5EF4-FFF2-40B4-BE49-F238E27FC236}">
                <a16:creationId xmlns:a16="http://schemas.microsoft.com/office/drawing/2014/main" id="{85D7E059-8640-6248-5628-3098E422BF99}"/>
              </a:ext>
            </a:extLst>
          </p:cNvPr>
          <p:cNvGrpSpPr/>
          <p:nvPr/>
        </p:nvGrpSpPr>
        <p:grpSpPr>
          <a:xfrm>
            <a:off x="-22272166" y="354511"/>
            <a:ext cx="9993086" cy="844682"/>
            <a:chOff x="-6303" y="398053"/>
            <a:chExt cx="9932734" cy="801140"/>
          </a:xfrm>
        </p:grpSpPr>
        <p:sp>
          <p:nvSpPr>
            <p:cNvPr id="20" name="Rectangle 1">
              <a:extLst>
                <a:ext uri="{FF2B5EF4-FFF2-40B4-BE49-F238E27FC236}">
                  <a16:creationId xmlns:a16="http://schemas.microsoft.com/office/drawing/2014/main" id="{47B834D1-16BE-91EE-BB5F-A8BE95364524}"/>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21" name="Parallelogram 20">
              <a:extLst>
                <a:ext uri="{FF2B5EF4-FFF2-40B4-BE49-F238E27FC236}">
                  <a16:creationId xmlns:a16="http://schemas.microsoft.com/office/drawing/2014/main" id="{5B5F6658-2EAB-D36D-49E7-E445048E4BD1}"/>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22" name="Parallelogram 21">
              <a:extLst>
                <a:ext uri="{FF2B5EF4-FFF2-40B4-BE49-F238E27FC236}">
                  <a16:creationId xmlns:a16="http://schemas.microsoft.com/office/drawing/2014/main" id="{E03A37B7-3A88-3E01-CEE3-6305873A2AC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23" name="TextBox 22">
              <a:extLst>
                <a:ext uri="{FF2B5EF4-FFF2-40B4-BE49-F238E27FC236}">
                  <a16:creationId xmlns:a16="http://schemas.microsoft.com/office/drawing/2014/main" id="{5A60A299-36F0-C675-FE57-E40094530213}"/>
                </a:ext>
              </a:extLst>
            </p:cNvPr>
            <p:cNvSpPr txBox="1"/>
            <p:nvPr/>
          </p:nvSpPr>
          <p:spPr>
            <a:xfrm>
              <a:off x="485545" y="517699"/>
              <a:ext cx="7293936" cy="461665"/>
            </a:xfrm>
            <a:prstGeom prst="rect">
              <a:avLst/>
            </a:prstGeom>
            <a:noFill/>
          </p:spPr>
          <p:txBody>
            <a:bodyPr wrap="square" rtlCol="0">
              <a:spAutoFit/>
            </a:bodyPr>
            <a:lstStyle/>
            <a:p>
              <a:pPr algn="just"/>
              <a:r>
                <a:rPr lang="en-US" sz="2400" b="1" dirty="0">
                  <a:solidFill>
                    <a:srgbClr val="F1D00A"/>
                  </a:solidFill>
                  <a:latin typeface="Futura Bold" panose="00000900000000000000" pitchFamily="2" charset="0"/>
                </a:rPr>
                <a:t>Marketing Channels and Brand Awareness</a:t>
              </a:r>
              <a:endParaRPr lang="en-GB" dirty="0">
                <a:solidFill>
                  <a:srgbClr val="F1D00A"/>
                </a:solidFill>
                <a:latin typeface="Futura Bold" panose="00000900000000000000" pitchFamily="2" charset="0"/>
              </a:endParaRPr>
            </a:p>
          </p:txBody>
        </p:sp>
      </p:grpSp>
    </p:spTree>
    <p:extLst>
      <p:ext uri="{BB962C8B-B14F-4D97-AF65-F5344CB8AC3E}">
        <p14:creationId xmlns:p14="http://schemas.microsoft.com/office/powerpoint/2010/main" val="267815875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C03BD1AE-9F28-BB15-E1D3-BC4DC6AB1473}"/>
              </a:ext>
            </a:extLst>
          </p:cNvPr>
          <p:cNvGrpSpPr/>
          <p:nvPr/>
        </p:nvGrpSpPr>
        <p:grpSpPr>
          <a:xfrm>
            <a:off x="-6303" y="313970"/>
            <a:ext cx="9932734" cy="801140"/>
            <a:chOff x="-6303" y="398053"/>
            <a:chExt cx="9932734" cy="801140"/>
          </a:xfrm>
        </p:grpSpPr>
        <p:sp>
          <p:nvSpPr>
            <p:cNvPr id="2" name="Rectangle 1">
              <a:extLst>
                <a:ext uri="{FF2B5EF4-FFF2-40B4-BE49-F238E27FC236}">
                  <a16:creationId xmlns:a16="http://schemas.microsoft.com/office/drawing/2014/main" id="{3AC99851-FCB2-19DD-120C-C587353793C9}"/>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3" name="Parallelogram 2">
              <a:extLst>
                <a:ext uri="{FF2B5EF4-FFF2-40B4-BE49-F238E27FC236}">
                  <a16:creationId xmlns:a16="http://schemas.microsoft.com/office/drawing/2014/main" id="{909B8891-F2E5-3545-165F-DD2935520536}"/>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3045E"/>
                </a:solidFill>
              </a:endParaRPr>
            </a:p>
          </p:txBody>
        </p:sp>
        <p:sp>
          <p:nvSpPr>
            <p:cNvPr id="5" name="Parallelogram 4">
              <a:extLst>
                <a:ext uri="{FF2B5EF4-FFF2-40B4-BE49-F238E27FC236}">
                  <a16:creationId xmlns:a16="http://schemas.microsoft.com/office/drawing/2014/main" id="{0FB53865-B5A4-3DD3-144D-BFAA785EC5E6}"/>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3045E"/>
                </a:solidFill>
              </a:endParaRPr>
            </a:p>
          </p:txBody>
        </p:sp>
        <p:sp>
          <p:nvSpPr>
            <p:cNvPr id="6" name="TextBox 5">
              <a:extLst>
                <a:ext uri="{FF2B5EF4-FFF2-40B4-BE49-F238E27FC236}">
                  <a16:creationId xmlns:a16="http://schemas.microsoft.com/office/drawing/2014/main" id="{94385270-A0E8-8317-5AF5-2FDF8A792332}"/>
                </a:ext>
              </a:extLst>
            </p:cNvPr>
            <p:cNvSpPr txBox="1"/>
            <p:nvPr/>
          </p:nvSpPr>
          <p:spPr>
            <a:xfrm>
              <a:off x="485545" y="485133"/>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CodeX</a:t>
              </a:r>
              <a:r>
                <a:rPr lang="en-US" sz="2400" b="1" dirty="0">
                  <a:solidFill>
                    <a:srgbClr val="F1D00A"/>
                  </a:solidFill>
                  <a:latin typeface="Futura Bold" panose="00000900000000000000" pitchFamily="2" charset="0"/>
                </a:rPr>
                <a:t> </a:t>
              </a:r>
              <a:r>
                <a:rPr lang="en-US" b="1" dirty="0">
                  <a:solidFill>
                    <a:srgbClr val="F1D00A"/>
                  </a:solidFill>
                  <a:latin typeface="Futura Bold" panose="00000900000000000000" pitchFamily="2" charset="0"/>
                </a:rPr>
                <a:t>HEALTH SAFETY SECURITY and ENVIRONMENT</a:t>
              </a:r>
              <a:endParaRPr lang="en-GB" sz="2400" dirty="0">
                <a:solidFill>
                  <a:srgbClr val="F1D00A"/>
                </a:solidFill>
                <a:latin typeface="Futura Bold" panose="00000900000000000000" pitchFamily="2" charset="0"/>
              </a:endParaRPr>
            </a:p>
          </p:txBody>
        </p:sp>
      </p:grpSp>
      <p:grpSp>
        <p:nvGrpSpPr>
          <p:cNvPr id="61" name="Group 60">
            <a:extLst>
              <a:ext uri="{FF2B5EF4-FFF2-40B4-BE49-F238E27FC236}">
                <a16:creationId xmlns:a16="http://schemas.microsoft.com/office/drawing/2014/main" id="{5E3408AE-1B8F-DAEE-6FEB-98C6485CCAAA}"/>
              </a:ext>
            </a:extLst>
          </p:cNvPr>
          <p:cNvGrpSpPr/>
          <p:nvPr/>
        </p:nvGrpSpPr>
        <p:grpSpPr>
          <a:xfrm>
            <a:off x="421848" y="1739480"/>
            <a:ext cx="11770152" cy="4150953"/>
            <a:chOff x="421848" y="1739480"/>
            <a:chExt cx="11770152" cy="4150953"/>
          </a:xfrm>
        </p:grpSpPr>
        <p:grpSp>
          <p:nvGrpSpPr>
            <p:cNvPr id="58" name="Group 57">
              <a:extLst>
                <a:ext uri="{FF2B5EF4-FFF2-40B4-BE49-F238E27FC236}">
                  <a16:creationId xmlns:a16="http://schemas.microsoft.com/office/drawing/2014/main" id="{E684E1DC-7455-0516-0429-0F27B6192B1C}"/>
                </a:ext>
              </a:extLst>
            </p:cNvPr>
            <p:cNvGrpSpPr/>
            <p:nvPr/>
          </p:nvGrpSpPr>
          <p:grpSpPr>
            <a:xfrm>
              <a:off x="421848" y="1739480"/>
              <a:ext cx="6997048" cy="683210"/>
              <a:chOff x="421848" y="1739480"/>
              <a:chExt cx="6997048" cy="683210"/>
            </a:xfrm>
          </p:grpSpPr>
          <p:cxnSp>
            <p:nvCxnSpPr>
              <p:cNvPr id="36" name="Straight Connector 35">
                <a:extLst>
                  <a:ext uri="{FF2B5EF4-FFF2-40B4-BE49-F238E27FC236}">
                    <a16:creationId xmlns:a16="http://schemas.microsoft.com/office/drawing/2014/main" id="{7187C17A-DF2F-518E-D7F2-51272AC25DE5}"/>
                  </a:ext>
                </a:extLst>
              </p:cNvPr>
              <p:cNvCxnSpPr>
                <a:cxnSpLocks/>
              </p:cNvCxnSpPr>
              <p:nvPr/>
            </p:nvCxnSpPr>
            <p:spPr>
              <a:xfrm>
                <a:off x="421848" y="2422690"/>
                <a:ext cx="6997048" cy="0"/>
              </a:xfrm>
              <a:prstGeom prst="line">
                <a:avLst/>
              </a:prstGeom>
              <a:solidFill>
                <a:srgbClr val="EB7638"/>
              </a:solidFill>
              <a:ln>
                <a:solidFill>
                  <a:srgbClr val="03045E"/>
                </a:solidFill>
              </a:ln>
            </p:spPr>
            <p:style>
              <a:lnRef idx="2">
                <a:schemeClr val="accent1">
                  <a:shade val="50000"/>
                </a:schemeClr>
              </a:lnRef>
              <a:fillRef idx="1">
                <a:schemeClr val="accent1"/>
              </a:fillRef>
              <a:effectRef idx="0">
                <a:schemeClr val="accent1"/>
              </a:effectRef>
              <a:fontRef idx="minor">
                <a:schemeClr val="lt1"/>
              </a:fontRef>
            </p:style>
          </p:cxnSp>
          <p:sp>
            <p:nvSpPr>
              <p:cNvPr id="37" name="TextBox 36">
                <a:extLst>
                  <a:ext uri="{FF2B5EF4-FFF2-40B4-BE49-F238E27FC236}">
                    <a16:creationId xmlns:a16="http://schemas.microsoft.com/office/drawing/2014/main" id="{7EF3021E-95AE-C694-1B00-42699C73CDBF}"/>
                  </a:ext>
                </a:extLst>
              </p:cNvPr>
              <p:cNvSpPr txBox="1"/>
              <p:nvPr/>
            </p:nvSpPr>
            <p:spPr>
              <a:xfrm>
                <a:off x="1119824" y="1739480"/>
                <a:ext cx="6094428" cy="646331"/>
              </a:xfrm>
              <a:prstGeom prst="rect">
                <a:avLst/>
              </a:prstGeom>
              <a:noFill/>
            </p:spPr>
            <p:txBody>
              <a:bodyPr wrap="square">
                <a:spAutoFit/>
              </a:bodyPr>
              <a:lstStyle/>
              <a:p>
                <a:pPr algn="ctr"/>
                <a:r>
                  <a:rPr lang="en-US" dirty="0">
                    <a:solidFill>
                      <a:srgbClr val="FF0000"/>
                    </a:solidFill>
                    <a:latin typeface="Futura Medium"/>
                  </a:rPr>
                  <a:t>PLEASE REVIEW THE FOLLOWING FOR YOUR LOCATION</a:t>
                </a:r>
                <a:endParaRPr lang="en-IN" dirty="0">
                  <a:solidFill>
                    <a:srgbClr val="FF0000"/>
                  </a:solidFill>
                  <a:latin typeface="Futura Medium"/>
                </a:endParaRPr>
              </a:p>
            </p:txBody>
          </p:sp>
        </p:grpSp>
        <p:sp>
          <p:nvSpPr>
            <p:cNvPr id="47" name="Rectangle 46">
              <a:extLst>
                <a:ext uri="{FF2B5EF4-FFF2-40B4-BE49-F238E27FC236}">
                  <a16:creationId xmlns:a16="http://schemas.microsoft.com/office/drawing/2014/main" id="{4FA05FF4-37C1-0E16-034A-44AC395C3B79}"/>
                </a:ext>
              </a:extLst>
            </p:cNvPr>
            <p:cNvSpPr/>
            <p:nvPr/>
          </p:nvSpPr>
          <p:spPr>
            <a:xfrm>
              <a:off x="8022209" y="1739480"/>
              <a:ext cx="4169791" cy="4150953"/>
            </a:xfrm>
            <a:prstGeom prst="rect">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3600" dirty="0">
                <a:solidFill>
                  <a:srgbClr val="03045E"/>
                </a:solidFill>
              </a:endParaRPr>
            </a:p>
          </p:txBody>
        </p:sp>
        <p:grpSp>
          <p:nvGrpSpPr>
            <p:cNvPr id="60" name="Group 59">
              <a:extLst>
                <a:ext uri="{FF2B5EF4-FFF2-40B4-BE49-F238E27FC236}">
                  <a16:creationId xmlns:a16="http://schemas.microsoft.com/office/drawing/2014/main" id="{A5FB7026-41F4-0DED-69B6-5B47CE1791FD}"/>
                </a:ext>
              </a:extLst>
            </p:cNvPr>
            <p:cNvGrpSpPr/>
            <p:nvPr/>
          </p:nvGrpSpPr>
          <p:grpSpPr>
            <a:xfrm>
              <a:off x="8242201" y="2052530"/>
              <a:ext cx="3929406" cy="3279631"/>
              <a:chOff x="8242201" y="2052530"/>
              <a:chExt cx="3929406" cy="3279631"/>
            </a:xfrm>
          </p:grpSpPr>
          <p:pic>
            <p:nvPicPr>
              <p:cNvPr id="48" name="Graphic 47" descr="Radio microphone">
                <a:extLst>
                  <a:ext uri="{FF2B5EF4-FFF2-40B4-BE49-F238E27FC236}">
                    <a16:creationId xmlns:a16="http://schemas.microsoft.com/office/drawing/2014/main" id="{28FF8CD5-830F-532C-22DC-1AA4D06D1F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82263" y="2709609"/>
                <a:ext cx="498572" cy="498572"/>
              </a:xfrm>
              <a:prstGeom prst="rect">
                <a:avLst/>
              </a:prstGeom>
            </p:spPr>
          </p:pic>
          <p:pic>
            <p:nvPicPr>
              <p:cNvPr id="49" name="Graphic 48" descr="Questions">
                <a:extLst>
                  <a:ext uri="{FF2B5EF4-FFF2-40B4-BE49-F238E27FC236}">
                    <a16:creationId xmlns:a16="http://schemas.microsoft.com/office/drawing/2014/main" id="{6AF2FA2D-2DE0-D7BF-ADC0-25831306A5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42201" y="3687266"/>
                <a:ext cx="579744" cy="579744"/>
              </a:xfrm>
              <a:prstGeom prst="rect">
                <a:avLst/>
              </a:prstGeom>
            </p:spPr>
          </p:pic>
          <p:pic>
            <p:nvPicPr>
              <p:cNvPr id="50" name="Graphic 49" descr="Smart Phone">
                <a:extLst>
                  <a:ext uri="{FF2B5EF4-FFF2-40B4-BE49-F238E27FC236}">
                    <a16:creationId xmlns:a16="http://schemas.microsoft.com/office/drawing/2014/main" id="{8F7E2E21-058D-994D-B69C-0BC395BC83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82263" y="4752417"/>
                <a:ext cx="579744" cy="579744"/>
              </a:xfrm>
              <a:prstGeom prst="rect">
                <a:avLst/>
              </a:prstGeom>
            </p:spPr>
          </p:pic>
          <p:pic>
            <p:nvPicPr>
              <p:cNvPr id="51" name="Graphic 50" descr="Close">
                <a:extLst>
                  <a:ext uri="{FF2B5EF4-FFF2-40B4-BE49-F238E27FC236}">
                    <a16:creationId xmlns:a16="http://schemas.microsoft.com/office/drawing/2014/main" id="{D78D4B6B-AEB0-A711-3BE1-865039CAC25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24491" y="4876282"/>
                <a:ext cx="332014" cy="332014"/>
              </a:xfrm>
              <a:prstGeom prst="rect">
                <a:avLst/>
              </a:prstGeom>
            </p:spPr>
          </p:pic>
          <p:sp>
            <p:nvSpPr>
              <p:cNvPr id="52" name="TextBox 51">
                <a:extLst>
                  <a:ext uri="{FF2B5EF4-FFF2-40B4-BE49-F238E27FC236}">
                    <a16:creationId xmlns:a16="http://schemas.microsoft.com/office/drawing/2014/main" id="{F4BDFC07-9DF6-4D0B-44F8-0D16B27B85C0}"/>
                  </a:ext>
                </a:extLst>
              </p:cNvPr>
              <p:cNvSpPr txBox="1"/>
              <p:nvPr/>
            </p:nvSpPr>
            <p:spPr>
              <a:xfrm>
                <a:off x="8242201" y="2052530"/>
                <a:ext cx="3929406" cy="369332"/>
              </a:xfrm>
              <a:prstGeom prst="rect">
                <a:avLst/>
              </a:prstGeom>
              <a:noFill/>
            </p:spPr>
            <p:txBody>
              <a:bodyPr wrap="square">
                <a:spAutoFit/>
              </a:bodyPr>
              <a:lstStyle/>
              <a:p>
                <a:pPr algn="ctr"/>
                <a:r>
                  <a:rPr lang="en-US" b="1" dirty="0">
                    <a:solidFill>
                      <a:srgbClr val="F1D00A"/>
                    </a:solidFill>
                    <a:latin typeface="Futura Medium" panose="00000400000000000000" pitchFamily="2" charset="0"/>
                  </a:rPr>
                  <a:t>VIRTUAL MEETING REMINDERS</a:t>
                </a:r>
                <a:endParaRPr lang="en-IN" b="1" dirty="0">
                  <a:solidFill>
                    <a:srgbClr val="F1D00A"/>
                  </a:solidFill>
                  <a:latin typeface="Futura Medium" panose="00000400000000000000" pitchFamily="2" charset="0"/>
                </a:endParaRPr>
              </a:p>
            </p:txBody>
          </p:sp>
          <p:sp>
            <p:nvSpPr>
              <p:cNvPr id="53" name="TextBox 52">
                <a:extLst>
                  <a:ext uri="{FF2B5EF4-FFF2-40B4-BE49-F238E27FC236}">
                    <a16:creationId xmlns:a16="http://schemas.microsoft.com/office/drawing/2014/main" id="{B88FE20C-ACD1-AA44-F080-D99CBCEEAD1F}"/>
                  </a:ext>
                </a:extLst>
              </p:cNvPr>
              <p:cNvSpPr txBox="1"/>
              <p:nvPr/>
            </p:nvSpPr>
            <p:spPr>
              <a:xfrm>
                <a:off x="8856505" y="2543396"/>
                <a:ext cx="3239314" cy="830997"/>
              </a:xfrm>
              <a:prstGeom prst="rect">
                <a:avLst/>
              </a:prstGeom>
              <a:noFill/>
            </p:spPr>
            <p:txBody>
              <a:bodyPr wrap="square">
                <a:spAutoFit/>
              </a:bodyPr>
              <a:lstStyle/>
              <a:p>
                <a:r>
                  <a:rPr lang="en-US" sz="1600" dirty="0">
                    <a:solidFill>
                      <a:srgbClr val="F0F0F0"/>
                    </a:solidFill>
                    <a:latin typeface="Futura Medium"/>
                  </a:rPr>
                  <a:t>Keep you microphones on mute unless you like to ask a question during the Q&amp;A</a:t>
                </a:r>
                <a:endParaRPr lang="en-IN" sz="1600" dirty="0">
                  <a:solidFill>
                    <a:srgbClr val="F0F0F0"/>
                  </a:solidFill>
                  <a:latin typeface="Futura Medium"/>
                </a:endParaRPr>
              </a:p>
            </p:txBody>
          </p:sp>
          <p:sp>
            <p:nvSpPr>
              <p:cNvPr id="54" name="TextBox 53">
                <a:extLst>
                  <a:ext uri="{FF2B5EF4-FFF2-40B4-BE49-F238E27FC236}">
                    <a16:creationId xmlns:a16="http://schemas.microsoft.com/office/drawing/2014/main" id="{3ED1F393-0284-1007-5240-2CF7734F80F7}"/>
                  </a:ext>
                </a:extLst>
              </p:cNvPr>
              <p:cNvSpPr txBox="1"/>
              <p:nvPr/>
            </p:nvSpPr>
            <p:spPr>
              <a:xfrm>
                <a:off x="8856505" y="3561639"/>
                <a:ext cx="3239314" cy="830997"/>
              </a:xfrm>
              <a:prstGeom prst="rect">
                <a:avLst/>
              </a:prstGeom>
              <a:noFill/>
            </p:spPr>
            <p:txBody>
              <a:bodyPr wrap="square">
                <a:spAutoFit/>
              </a:bodyPr>
              <a:lstStyle/>
              <a:p>
                <a:r>
                  <a:rPr lang="en-US" sz="1600" dirty="0">
                    <a:solidFill>
                      <a:srgbClr val="F0F0F0"/>
                    </a:solidFill>
                    <a:latin typeface="Futura Medium"/>
                  </a:rPr>
                  <a:t>You may submit questions at any time by typing a question in the chat box</a:t>
                </a:r>
                <a:endParaRPr lang="en-IN" sz="1600" dirty="0">
                  <a:solidFill>
                    <a:srgbClr val="F0F0F0"/>
                  </a:solidFill>
                  <a:latin typeface="Futura Medium"/>
                </a:endParaRPr>
              </a:p>
            </p:txBody>
          </p:sp>
          <p:sp>
            <p:nvSpPr>
              <p:cNvPr id="55" name="TextBox 54">
                <a:extLst>
                  <a:ext uri="{FF2B5EF4-FFF2-40B4-BE49-F238E27FC236}">
                    <a16:creationId xmlns:a16="http://schemas.microsoft.com/office/drawing/2014/main" id="{7CF2FBD0-8F7E-4E7C-2C08-D6ED81999F38}"/>
                  </a:ext>
                </a:extLst>
              </p:cNvPr>
              <p:cNvSpPr txBox="1"/>
              <p:nvPr/>
            </p:nvSpPr>
            <p:spPr>
              <a:xfrm>
                <a:off x="8861615" y="4672651"/>
                <a:ext cx="3007936" cy="584775"/>
              </a:xfrm>
              <a:prstGeom prst="rect">
                <a:avLst/>
              </a:prstGeom>
              <a:noFill/>
            </p:spPr>
            <p:txBody>
              <a:bodyPr wrap="square">
                <a:spAutoFit/>
              </a:bodyPr>
              <a:lstStyle/>
              <a:p>
                <a:r>
                  <a:rPr lang="en-US" sz="1600" dirty="0">
                    <a:solidFill>
                      <a:srgbClr val="F0F0F0"/>
                    </a:solidFill>
                    <a:latin typeface="Futura Medium"/>
                  </a:rPr>
                  <a:t>Please close all other applications to maintain focus</a:t>
                </a:r>
                <a:endParaRPr lang="en-IN" sz="1600" dirty="0">
                  <a:solidFill>
                    <a:srgbClr val="F0F0F0"/>
                  </a:solidFill>
                  <a:latin typeface="Futura Medium"/>
                </a:endParaRPr>
              </a:p>
            </p:txBody>
          </p:sp>
        </p:grpSp>
        <p:grpSp>
          <p:nvGrpSpPr>
            <p:cNvPr id="59" name="Group 58">
              <a:extLst>
                <a:ext uri="{FF2B5EF4-FFF2-40B4-BE49-F238E27FC236}">
                  <a16:creationId xmlns:a16="http://schemas.microsoft.com/office/drawing/2014/main" id="{712AB3C9-8CBF-2A61-DD32-BD0300262E4D}"/>
                </a:ext>
              </a:extLst>
            </p:cNvPr>
            <p:cNvGrpSpPr/>
            <p:nvPr/>
          </p:nvGrpSpPr>
          <p:grpSpPr>
            <a:xfrm>
              <a:off x="498048" y="2672464"/>
              <a:ext cx="7524161" cy="2877351"/>
              <a:chOff x="498048" y="2672464"/>
              <a:chExt cx="7524161" cy="2877351"/>
            </a:xfrm>
          </p:grpSpPr>
          <p:pic>
            <p:nvPicPr>
              <p:cNvPr id="33" name="Graphic 32" descr="Smart Phone">
                <a:extLst>
                  <a:ext uri="{FF2B5EF4-FFF2-40B4-BE49-F238E27FC236}">
                    <a16:creationId xmlns:a16="http://schemas.microsoft.com/office/drawing/2014/main" id="{490BCCFB-FB98-8CFF-E3E9-80010E8230C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1585" y="2856825"/>
                <a:ext cx="554609" cy="554609"/>
              </a:xfrm>
              <a:prstGeom prst="rect">
                <a:avLst/>
              </a:prstGeom>
            </p:spPr>
          </p:pic>
          <p:pic>
            <p:nvPicPr>
              <p:cNvPr id="34" name="Graphic 33" descr="Flammable">
                <a:extLst>
                  <a:ext uri="{FF2B5EF4-FFF2-40B4-BE49-F238E27FC236}">
                    <a16:creationId xmlns:a16="http://schemas.microsoft.com/office/drawing/2014/main" id="{189B93E4-6E9B-ED03-3F5B-0AA657C4A71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01584" y="3805563"/>
                <a:ext cx="554610" cy="554610"/>
              </a:xfrm>
              <a:prstGeom prst="rect">
                <a:avLst/>
              </a:prstGeom>
            </p:spPr>
          </p:pic>
          <p:pic>
            <p:nvPicPr>
              <p:cNvPr id="35" name="Graphic 34" descr="Headphones">
                <a:extLst>
                  <a:ext uri="{FF2B5EF4-FFF2-40B4-BE49-F238E27FC236}">
                    <a16:creationId xmlns:a16="http://schemas.microsoft.com/office/drawing/2014/main" id="{0DB32AE1-5D57-D973-1816-18E1D4C8564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98048" y="4810845"/>
                <a:ext cx="554610" cy="554610"/>
              </a:xfrm>
              <a:prstGeom prst="rect">
                <a:avLst/>
              </a:prstGeom>
            </p:spPr>
          </p:pic>
          <p:pic>
            <p:nvPicPr>
              <p:cNvPr id="38" name="Graphic 37" descr="Building">
                <a:extLst>
                  <a:ext uri="{FF2B5EF4-FFF2-40B4-BE49-F238E27FC236}">
                    <a16:creationId xmlns:a16="http://schemas.microsoft.com/office/drawing/2014/main" id="{58793C32-4F81-2046-D676-12C46E9CD3C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422742" y="2856827"/>
                <a:ext cx="554607" cy="554607"/>
              </a:xfrm>
              <a:prstGeom prst="rect">
                <a:avLst/>
              </a:prstGeom>
            </p:spPr>
          </p:pic>
          <p:pic>
            <p:nvPicPr>
              <p:cNvPr id="39" name="Graphic 38" descr="Receiver">
                <a:extLst>
                  <a:ext uri="{FF2B5EF4-FFF2-40B4-BE49-F238E27FC236}">
                    <a16:creationId xmlns:a16="http://schemas.microsoft.com/office/drawing/2014/main" id="{B510C1CD-8A70-7F62-7C7C-D412633B35D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422742" y="3805563"/>
                <a:ext cx="554607" cy="554607"/>
              </a:xfrm>
              <a:prstGeom prst="rect">
                <a:avLst/>
              </a:prstGeom>
            </p:spPr>
          </p:pic>
          <p:pic>
            <p:nvPicPr>
              <p:cNvPr id="40" name="Graphic 39" descr="Medical">
                <a:extLst>
                  <a:ext uri="{FF2B5EF4-FFF2-40B4-BE49-F238E27FC236}">
                    <a16:creationId xmlns:a16="http://schemas.microsoft.com/office/drawing/2014/main" id="{7002199B-BA61-D6BD-FB59-39BEB236DEA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422741" y="4810848"/>
                <a:ext cx="554607" cy="554607"/>
              </a:xfrm>
              <a:prstGeom prst="rect">
                <a:avLst/>
              </a:prstGeom>
            </p:spPr>
          </p:pic>
          <p:sp>
            <p:nvSpPr>
              <p:cNvPr id="41" name="TextBox 40">
                <a:extLst>
                  <a:ext uri="{FF2B5EF4-FFF2-40B4-BE49-F238E27FC236}">
                    <a16:creationId xmlns:a16="http://schemas.microsoft.com/office/drawing/2014/main" id="{1A10B85A-5FAA-633D-8E33-961FCB9FD9C8}"/>
                  </a:ext>
                </a:extLst>
              </p:cNvPr>
              <p:cNvSpPr txBox="1"/>
              <p:nvPr/>
            </p:nvSpPr>
            <p:spPr>
              <a:xfrm>
                <a:off x="1241588" y="2672464"/>
                <a:ext cx="3179976" cy="923330"/>
              </a:xfrm>
              <a:prstGeom prst="rect">
                <a:avLst/>
              </a:prstGeom>
              <a:noFill/>
            </p:spPr>
            <p:txBody>
              <a:bodyPr wrap="square" rtlCol="0">
                <a:spAutoFit/>
              </a:bodyPr>
              <a:lstStyle/>
              <a:p>
                <a:r>
                  <a:rPr lang="en-IN" dirty="0">
                    <a:latin typeface="Futura Medium"/>
                  </a:rPr>
                  <a:t>Do not take this call while driving, even when using headset or hands-free</a:t>
                </a:r>
              </a:p>
            </p:txBody>
          </p:sp>
          <p:sp>
            <p:nvSpPr>
              <p:cNvPr id="42" name="TextBox 41">
                <a:extLst>
                  <a:ext uri="{FF2B5EF4-FFF2-40B4-BE49-F238E27FC236}">
                    <a16:creationId xmlns:a16="http://schemas.microsoft.com/office/drawing/2014/main" id="{27D33985-91D1-DEED-6768-5846029B7A58}"/>
                  </a:ext>
                </a:extLst>
              </p:cNvPr>
              <p:cNvSpPr txBox="1"/>
              <p:nvPr/>
            </p:nvSpPr>
            <p:spPr>
              <a:xfrm>
                <a:off x="1241588" y="3759700"/>
                <a:ext cx="2736523" cy="646331"/>
              </a:xfrm>
              <a:prstGeom prst="rect">
                <a:avLst/>
              </a:prstGeom>
              <a:noFill/>
            </p:spPr>
            <p:txBody>
              <a:bodyPr wrap="square">
                <a:spAutoFit/>
              </a:bodyPr>
              <a:lstStyle/>
              <a:p>
                <a:r>
                  <a:rPr lang="en-IN" sz="1800" dirty="0">
                    <a:latin typeface="Futura Medium"/>
                  </a:rPr>
                  <a:t>Be familiar with sound of the fire alarm</a:t>
                </a:r>
              </a:p>
            </p:txBody>
          </p:sp>
          <p:sp>
            <p:nvSpPr>
              <p:cNvPr id="43" name="TextBox 42">
                <a:extLst>
                  <a:ext uri="{FF2B5EF4-FFF2-40B4-BE49-F238E27FC236}">
                    <a16:creationId xmlns:a16="http://schemas.microsoft.com/office/drawing/2014/main" id="{3AB6F357-FC06-0EDE-1524-04B502FF377F}"/>
                  </a:ext>
                </a:extLst>
              </p:cNvPr>
              <p:cNvSpPr txBox="1"/>
              <p:nvPr/>
            </p:nvSpPr>
            <p:spPr>
              <a:xfrm>
                <a:off x="1241588" y="4626485"/>
                <a:ext cx="2925450" cy="923330"/>
              </a:xfrm>
              <a:prstGeom prst="rect">
                <a:avLst/>
              </a:prstGeom>
              <a:noFill/>
            </p:spPr>
            <p:txBody>
              <a:bodyPr wrap="square">
                <a:spAutoFit/>
              </a:bodyPr>
              <a:lstStyle/>
              <a:p>
                <a:r>
                  <a:rPr lang="en-IN" sz="1800" dirty="0">
                    <a:latin typeface="Futura Medium"/>
                  </a:rPr>
                  <a:t>When using a headset, ensure you are still able to hear the fire alarm</a:t>
                </a:r>
              </a:p>
            </p:txBody>
          </p:sp>
          <p:sp>
            <p:nvSpPr>
              <p:cNvPr id="44" name="TextBox 43">
                <a:extLst>
                  <a:ext uri="{FF2B5EF4-FFF2-40B4-BE49-F238E27FC236}">
                    <a16:creationId xmlns:a16="http://schemas.microsoft.com/office/drawing/2014/main" id="{94DB2644-7FB2-5FDF-AE6E-D4A3260CFF46}"/>
                  </a:ext>
                </a:extLst>
              </p:cNvPr>
              <p:cNvSpPr txBox="1"/>
              <p:nvPr/>
            </p:nvSpPr>
            <p:spPr>
              <a:xfrm>
                <a:off x="5241302" y="2672474"/>
                <a:ext cx="2780907" cy="944293"/>
              </a:xfrm>
              <a:prstGeom prst="rect">
                <a:avLst/>
              </a:prstGeom>
              <a:noFill/>
            </p:spPr>
            <p:txBody>
              <a:bodyPr wrap="square">
                <a:spAutoFit/>
              </a:bodyPr>
              <a:lstStyle/>
              <a:p>
                <a:r>
                  <a:rPr lang="en-IN" sz="1800" dirty="0">
                    <a:latin typeface="Futura Medium"/>
                  </a:rPr>
                  <a:t>Know the name of the building, room and floor number</a:t>
                </a:r>
              </a:p>
            </p:txBody>
          </p:sp>
          <p:sp>
            <p:nvSpPr>
              <p:cNvPr id="45" name="TextBox 44">
                <a:extLst>
                  <a:ext uri="{FF2B5EF4-FFF2-40B4-BE49-F238E27FC236}">
                    <a16:creationId xmlns:a16="http://schemas.microsoft.com/office/drawing/2014/main" id="{17EA27CD-76C2-3802-4A0E-80F2A5B6BFA9}"/>
                  </a:ext>
                </a:extLst>
              </p:cNvPr>
              <p:cNvSpPr txBox="1"/>
              <p:nvPr/>
            </p:nvSpPr>
            <p:spPr>
              <a:xfrm>
                <a:off x="5241301" y="3764118"/>
                <a:ext cx="2639506" cy="646331"/>
              </a:xfrm>
              <a:prstGeom prst="rect">
                <a:avLst/>
              </a:prstGeom>
              <a:noFill/>
            </p:spPr>
            <p:txBody>
              <a:bodyPr wrap="square">
                <a:spAutoFit/>
              </a:bodyPr>
              <a:lstStyle/>
              <a:p>
                <a:r>
                  <a:rPr lang="en-IN" sz="1800" dirty="0">
                    <a:latin typeface="Futura Medium"/>
                  </a:rPr>
                  <a:t>Phone number for emergency</a:t>
                </a:r>
              </a:p>
            </p:txBody>
          </p:sp>
          <p:sp>
            <p:nvSpPr>
              <p:cNvPr id="46" name="TextBox 45">
                <a:extLst>
                  <a:ext uri="{FF2B5EF4-FFF2-40B4-BE49-F238E27FC236}">
                    <a16:creationId xmlns:a16="http://schemas.microsoft.com/office/drawing/2014/main" id="{AE7C5709-0193-ABFF-73C5-DCD88F8919B6}"/>
                  </a:ext>
                </a:extLst>
              </p:cNvPr>
              <p:cNvSpPr txBox="1"/>
              <p:nvPr/>
            </p:nvSpPr>
            <p:spPr>
              <a:xfrm>
                <a:off x="5241304" y="4719124"/>
                <a:ext cx="2780905" cy="646331"/>
              </a:xfrm>
              <a:prstGeom prst="rect">
                <a:avLst/>
              </a:prstGeom>
              <a:noFill/>
            </p:spPr>
            <p:txBody>
              <a:bodyPr wrap="square">
                <a:spAutoFit/>
              </a:bodyPr>
              <a:lstStyle/>
              <a:p>
                <a:r>
                  <a:rPr lang="en-IN" sz="1800" dirty="0">
                    <a:latin typeface="Futura Medium"/>
                  </a:rPr>
                  <a:t>Location of first aid kit and/or first aider</a:t>
                </a:r>
              </a:p>
            </p:txBody>
          </p:sp>
          <p:pic>
            <p:nvPicPr>
              <p:cNvPr id="56" name="Graphic 55" descr="No sign">
                <a:extLst>
                  <a:ext uri="{FF2B5EF4-FFF2-40B4-BE49-F238E27FC236}">
                    <a16:creationId xmlns:a16="http://schemas.microsoft.com/office/drawing/2014/main" id="{0F116E96-1912-CF84-B448-BDD26B7623B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97164" y="2965173"/>
                <a:ext cx="360000" cy="360000"/>
              </a:xfrm>
              <a:prstGeom prst="rect">
                <a:avLst/>
              </a:prstGeom>
            </p:spPr>
          </p:pic>
        </p:grpSp>
      </p:grpSp>
      <p:grpSp>
        <p:nvGrpSpPr>
          <p:cNvPr id="62" name="Group 61">
            <a:extLst>
              <a:ext uri="{FF2B5EF4-FFF2-40B4-BE49-F238E27FC236}">
                <a16:creationId xmlns:a16="http://schemas.microsoft.com/office/drawing/2014/main" id="{5BFE0551-58E4-BCA6-DD43-44DEAECA0AA0}"/>
              </a:ext>
            </a:extLst>
          </p:cNvPr>
          <p:cNvGrpSpPr/>
          <p:nvPr/>
        </p:nvGrpSpPr>
        <p:grpSpPr>
          <a:xfrm>
            <a:off x="-10281186" y="386293"/>
            <a:ext cx="6950157" cy="777766"/>
            <a:chOff x="-6303" y="398053"/>
            <a:chExt cx="9932734" cy="801140"/>
          </a:xfrm>
        </p:grpSpPr>
        <p:sp>
          <p:nvSpPr>
            <p:cNvPr id="63" name="Rectangle 1">
              <a:extLst>
                <a:ext uri="{FF2B5EF4-FFF2-40B4-BE49-F238E27FC236}">
                  <a16:creationId xmlns:a16="http://schemas.microsoft.com/office/drawing/2014/main" id="{E13E56ED-9DC2-42B0-D280-8E860CEDB04F}"/>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64" name="Parallelogram 63">
              <a:extLst>
                <a:ext uri="{FF2B5EF4-FFF2-40B4-BE49-F238E27FC236}">
                  <a16:creationId xmlns:a16="http://schemas.microsoft.com/office/drawing/2014/main" id="{06EACEC8-BC8B-CBB7-6FEC-63FA11E9A7C9}"/>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65" name="Parallelogram 64">
              <a:extLst>
                <a:ext uri="{FF2B5EF4-FFF2-40B4-BE49-F238E27FC236}">
                  <a16:creationId xmlns:a16="http://schemas.microsoft.com/office/drawing/2014/main" id="{B731EC6C-6F8C-11C2-E466-75D04179C1F6}"/>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66" name="TextBox 65">
              <a:extLst>
                <a:ext uri="{FF2B5EF4-FFF2-40B4-BE49-F238E27FC236}">
                  <a16:creationId xmlns:a16="http://schemas.microsoft.com/office/drawing/2014/main" id="{B47A0222-7E0D-9F83-7C35-DB3964B40140}"/>
                </a:ext>
              </a:extLst>
            </p:cNvPr>
            <p:cNvSpPr txBox="1"/>
            <p:nvPr/>
          </p:nvSpPr>
          <p:spPr>
            <a:xfrm>
              <a:off x="485545" y="485133"/>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Agenda</a:t>
              </a:r>
              <a:endParaRPr lang="en-GB" sz="2400" dirty="0">
                <a:solidFill>
                  <a:srgbClr val="F1D00A"/>
                </a:solidFill>
                <a:latin typeface="Futura Bold" panose="00000900000000000000" pitchFamily="2" charset="0"/>
              </a:endParaRPr>
            </a:p>
          </p:txBody>
        </p:sp>
      </p:grpSp>
    </p:spTree>
    <p:extLst>
      <p:ext uri="{BB962C8B-B14F-4D97-AF65-F5344CB8AC3E}">
        <p14:creationId xmlns:p14="http://schemas.microsoft.com/office/powerpoint/2010/main" val="365974462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CFDC3CD-E2DB-EE6D-B3FC-BD81227C5D1B}"/>
              </a:ext>
            </a:extLst>
          </p:cNvPr>
          <p:cNvGrpSpPr/>
          <p:nvPr/>
        </p:nvGrpSpPr>
        <p:grpSpPr>
          <a:xfrm>
            <a:off x="-6303" y="398053"/>
            <a:ext cx="9932734" cy="801140"/>
            <a:chOff x="-6303" y="398053"/>
            <a:chExt cx="9932734" cy="801140"/>
          </a:xfrm>
        </p:grpSpPr>
        <p:sp>
          <p:nvSpPr>
            <p:cNvPr id="2" name="Rectangle 1">
              <a:extLst>
                <a:ext uri="{FF2B5EF4-FFF2-40B4-BE49-F238E27FC236}">
                  <a16:creationId xmlns:a16="http://schemas.microsoft.com/office/drawing/2014/main" id="{E9746A55-B8CE-F121-AB8B-1B02098B18CF}"/>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3" name="Parallelogram 2">
              <a:extLst>
                <a:ext uri="{FF2B5EF4-FFF2-40B4-BE49-F238E27FC236}">
                  <a16:creationId xmlns:a16="http://schemas.microsoft.com/office/drawing/2014/main" id="{6078DEA1-D536-45C8-5066-EA8553BCEF2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4" name="Parallelogram 3">
              <a:extLst>
                <a:ext uri="{FF2B5EF4-FFF2-40B4-BE49-F238E27FC236}">
                  <a16:creationId xmlns:a16="http://schemas.microsoft.com/office/drawing/2014/main" id="{C183121D-AB5E-1095-B356-75D16C644F7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5" name="TextBox 4">
              <a:extLst>
                <a:ext uri="{FF2B5EF4-FFF2-40B4-BE49-F238E27FC236}">
                  <a16:creationId xmlns:a16="http://schemas.microsoft.com/office/drawing/2014/main" id="{8592E562-B7F4-E49E-022E-FA9113824335}"/>
                </a:ext>
              </a:extLst>
            </p:cNvPr>
            <p:cNvSpPr txBox="1"/>
            <p:nvPr/>
          </p:nvSpPr>
          <p:spPr>
            <a:xfrm>
              <a:off x="485545" y="485133"/>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Competition Analysis</a:t>
              </a:r>
              <a:endParaRPr lang="en-GB" sz="2400" dirty="0">
                <a:solidFill>
                  <a:srgbClr val="F1D00A"/>
                </a:solidFill>
                <a:latin typeface="Futura Bold" panose="00000900000000000000" pitchFamily="2" charset="0"/>
              </a:endParaRPr>
            </a:p>
          </p:txBody>
        </p:sp>
      </p:grpSp>
      <p:sp>
        <p:nvSpPr>
          <p:cNvPr id="8" name="TextBox 7">
            <a:extLst>
              <a:ext uri="{FF2B5EF4-FFF2-40B4-BE49-F238E27FC236}">
                <a16:creationId xmlns:a16="http://schemas.microsoft.com/office/drawing/2014/main" id="{565E890B-0940-DFDC-6219-A0B10742044F}"/>
              </a:ext>
            </a:extLst>
          </p:cNvPr>
          <p:cNvSpPr txBox="1"/>
          <p:nvPr/>
        </p:nvSpPr>
        <p:spPr>
          <a:xfrm>
            <a:off x="485545" y="1441575"/>
            <a:ext cx="6051890" cy="965585"/>
          </a:xfrm>
          <a:prstGeom prst="rect">
            <a:avLst/>
          </a:prstGeom>
          <a:noFill/>
        </p:spPr>
        <p:txBody>
          <a:bodyPr wrap="square">
            <a:spAutoFit/>
          </a:bodyPr>
          <a:lstStyle/>
          <a:p>
            <a:pPr>
              <a:lnSpc>
                <a:spcPct val="150000"/>
              </a:lnSpc>
            </a:pPr>
            <a:r>
              <a:rPr lang="en-GB" sz="2000" dirty="0">
                <a:solidFill>
                  <a:srgbClr val="03045E"/>
                </a:solidFill>
                <a:latin typeface="Futura Medium" panose="00000400000000000000" pitchFamily="2" charset="0"/>
              </a:rPr>
              <a:t>b) </a:t>
            </a:r>
            <a:r>
              <a:rPr lang="en-US" sz="2000" dirty="0">
                <a:solidFill>
                  <a:srgbClr val="03045E"/>
                </a:solidFill>
                <a:latin typeface="Futura Medium" panose="00000400000000000000" pitchFamily="2" charset="0"/>
              </a:rPr>
              <a:t>What are the primary reasons consumers prefer those brands over ours?</a:t>
            </a:r>
            <a:endParaRPr lang="en-GB" sz="2000" dirty="0">
              <a:solidFill>
                <a:srgbClr val="03045E"/>
              </a:solidFill>
              <a:latin typeface="Futura Medium" panose="00000400000000000000" pitchFamily="2" charset="0"/>
            </a:endParaRPr>
          </a:p>
        </p:txBody>
      </p:sp>
      <p:pic>
        <p:nvPicPr>
          <p:cNvPr id="13" name="Picture 12" descr="A blue circle with numbers and a white background&#10;&#10;Description automatically generated">
            <a:extLst>
              <a:ext uri="{FF2B5EF4-FFF2-40B4-BE49-F238E27FC236}">
                <a16:creationId xmlns:a16="http://schemas.microsoft.com/office/drawing/2014/main" id="{A53E1F66-8A2C-FD27-2389-2338BE39DDE8}"/>
              </a:ext>
            </a:extLst>
          </p:cNvPr>
          <p:cNvPicPr>
            <a:picLocks noChangeAspect="1"/>
          </p:cNvPicPr>
          <p:nvPr/>
        </p:nvPicPr>
        <p:blipFill rotWithShape="1">
          <a:blip r:embed="rId3">
            <a:extLst>
              <a:ext uri="{28A0092B-C50C-407E-A947-70E740481C1C}">
                <a14:useLocalDpi xmlns:a14="http://schemas.microsoft.com/office/drawing/2010/main" val="0"/>
              </a:ext>
            </a:extLst>
          </a:blip>
          <a:srcRect l="44307" t="-3236" r="1949" b="3236"/>
          <a:stretch/>
        </p:blipFill>
        <p:spPr>
          <a:xfrm>
            <a:off x="2434134" y="2249505"/>
            <a:ext cx="3688966" cy="3825832"/>
          </a:xfrm>
          <a:prstGeom prst="rect">
            <a:avLst/>
          </a:prstGeom>
        </p:spPr>
      </p:pic>
      <p:pic>
        <p:nvPicPr>
          <p:cNvPr id="16" name="Picture 15" descr="A blue circle with numbers and a white background&#10;&#10;Description automatically generated">
            <a:extLst>
              <a:ext uri="{FF2B5EF4-FFF2-40B4-BE49-F238E27FC236}">
                <a16:creationId xmlns:a16="http://schemas.microsoft.com/office/drawing/2014/main" id="{DD755D1B-D321-254A-4A26-5E12F2687B1B}"/>
              </a:ext>
            </a:extLst>
          </p:cNvPr>
          <p:cNvPicPr>
            <a:picLocks noChangeAspect="1"/>
          </p:cNvPicPr>
          <p:nvPr/>
        </p:nvPicPr>
        <p:blipFill rotWithShape="1">
          <a:blip r:embed="rId3">
            <a:extLst>
              <a:ext uri="{28A0092B-C50C-407E-A947-70E740481C1C}">
                <a14:useLocalDpi xmlns:a14="http://schemas.microsoft.com/office/drawing/2010/main" val="0"/>
              </a:ext>
            </a:extLst>
          </a:blip>
          <a:srcRect l="-1417" t="5781" r="69279" b="17140"/>
          <a:stretch/>
        </p:blipFill>
        <p:spPr>
          <a:xfrm>
            <a:off x="118746" y="2475915"/>
            <a:ext cx="2315388" cy="3095184"/>
          </a:xfrm>
          <a:prstGeom prst="rect">
            <a:avLst/>
          </a:prstGeom>
        </p:spPr>
      </p:pic>
      <p:sp>
        <p:nvSpPr>
          <p:cNvPr id="14" name="TextBox 13">
            <a:extLst>
              <a:ext uri="{FF2B5EF4-FFF2-40B4-BE49-F238E27FC236}">
                <a16:creationId xmlns:a16="http://schemas.microsoft.com/office/drawing/2014/main" id="{34BBBA39-FEF1-D62A-7F8B-2594D55E4FEF}"/>
              </a:ext>
            </a:extLst>
          </p:cNvPr>
          <p:cNvSpPr txBox="1"/>
          <p:nvPr/>
        </p:nvSpPr>
        <p:spPr>
          <a:xfrm>
            <a:off x="6094740" y="1924367"/>
            <a:ext cx="5739908" cy="1888915"/>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highlight>
                  <a:srgbClr val="F1D00A"/>
                </a:highlight>
                <a:latin typeface="Futura Medium" panose="00000400000000000000" pitchFamily="2" charset="0"/>
              </a:rPr>
              <a:t>Brand reputation</a:t>
            </a:r>
            <a:r>
              <a:rPr lang="en-GB" sz="2000" dirty="0">
                <a:solidFill>
                  <a:srgbClr val="03045E"/>
                </a:solidFill>
                <a:latin typeface="Futura Medium" panose="00000400000000000000" pitchFamily="2" charset="0"/>
              </a:rPr>
              <a:t> emerges as the primary factor driving the selection of an energy drink, with approximately </a:t>
            </a:r>
            <a:r>
              <a:rPr lang="en-GB" sz="2000" dirty="0">
                <a:solidFill>
                  <a:srgbClr val="03045E"/>
                </a:solidFill>
                <a:highlight>
                  <a:srgbClr val="F1D00A"/>
                </a:highlight>
                <a:latin typeface="Futura Medium" panose="00000400000000000000" pitchFamily="2" charset="0"/>
              </a:rPr>
              <a:t>26.53%</a:t>
            </a:r>
            <a:r>
              <a:rPr lang="en-GB" sz="2000" dirty="0">
                <a:solidFill>
                  <a:srgbClr val="03045E"/>
                </a:solidFill>
                <a:latin typeface="Futura Medium" panose="00000400000000000000" pitchFamily="2" charset="0"/>
              </a:rPr>
              <a:t> of the respondents highlighting its importance.</a:t>
            </a:r>
          </a:p>
        </p:txBody>
      </p:sp>
      <p:sp>
        <p:nvSpPr>
          <p:cNvPr id="18" name="TextBox 17">
            <a:extLst>
              <a:ext uri="{FF2B5EF4-FFF2-40B4-BE49-F238E27FC236}">
                <a16:creationId xmlns:a16="http://schemas.microsoft.com/office/drawing/2014/main" id="{5A7FE1A9-0519-100D-440D-3BDD43BBEBD2}"/>
              </a:ext>
            </a:extLst>
          </p:cNvPr>
          <p:cNvSpPr txBox="1"/>
          <p:nvPr/>
        </p:nvSpPr>
        <p:spPr>
          <a:xfrm>
            <a:off x="6123100" y="4022287"/>
            <a:ext cx="5711548" cy="2350580"/>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latin typeface="Futura Medium" panose="00000400000000000000" pitchFamily="2" charset="0"/>
              </a:rPr>
              <a:t>CodeX can capitalize on this insight by prioritizing efforts to build and enhance its brand reputation through consistent delivery of high-quality products, engaging marketing campaigns, and positive customer experiences.</a:t>
            </a:r>
          </a:p>
        </p:txBody>
      </p:sp>
      <p:grpSp>
        <p:nvGrpSpPr>
          <p:cNvPr id="19" name="Group 18">
            <a:extLst>
              <a:ext uri="{FF2B5EF4-FFF2-40B4-BE49-F238E27FC236}">
                <a16:creationId xmlns:a16="http://schemas.microsoft.com/office/drawing/2014/main" id="{85D7E059-8640-6248-5628-3098E422BF99}"/>
              </a:ext>
            </a:extLst>
          </p:cNvPr>
          <p:cNvGrpSpPr/>
          <p:nvPr/>
        </p:nvGrpSpPr>
        <p:grpSpPr>
          <a:xfrm>
            <a:off x="-22272166" y="354511"/>
            <a:ext cx="9993086" cy="844682"/>
            <a:chOff x="-6303" y="398053"/>
            <a:chExt cx="9932734" cy="801140"/>
          </a:xfrm>
        </p:grpSpPr>
        <p:sp>
          <p:nvSpPr>
            <p:cNvPr id="20" name="Rectangle 1">
              <a:extLst>
                <a:ext uri="{FF2B5EF4-FFF2-40B4-BE49-F238E27FC236}">
                  <a16:creationId xmlns:a16="http://schemas.microsoft.com/office/drawing/2014/main" id="{47B834D1-16BE-91EE-BB5F-A8BE95364524}"/>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21" name="Parallelogram 20">
              <a:extLst>
                <a:ext uri="{FF2B5EF4-FFF2-40B4-BE49-F238E27FC236}">
                  <a16:creationId xmlns:a16="http://schemas.microsoft.com/office/drawing/2014/main" id="{5B5F6658-2EAB-D36D-49E7-E445048E4BD1}"/>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22" name="Parallelogram 21">
              <a:extLst>
                <a:ext uri="{FF2B5EF4-FFF2-40B4-BE49-F238E27FC236}">
                  <a16:creationId xmlns:a16="http://schemas.microsoft.com/office/drawing/2014/main" id="{E03A37B7-3A88-3E01-CEE3-6305873A2AC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23" name="TextBox 22">
              <a:extLst>
                <a:ext uri="{FF2B5EF4-FFF2-40B4-BE49-F238E27FC236}">
                  <a16:creationId xmlns:a16="http://schemas.microsoft.com/office/drawing/2014/main" id="{5A60A299-36F0-C675-FE57-E40094530213}"/>
                </a:ext>
              </a:extLst>
            </p:cNvPr>
            <p:cNvSpPr txBox="1"/>
            <p:nvPr/>
          </p:nvSpPr>
          <p:spPr>
            <a:xfrm>
              <a:off x="485545" y="517699"/>
              <a:ext cx="7293936" cy="461665"/>
            </a:xfrm>
            <a:prstGeom prst="rect">
              <a:avLst/>
            </a:prstGeom>
            <a:noFill/>
          </p:spPr>
          <p:txBody>
            <a:bodyPr wrap="square" rtlCol="0">
              <a:spAutoFit/>
            </a:bodyPr>
            <a:lstStyle/>
            <a:p>
              <a:pPr algn="just"/>
              <a:r>
                <a:rPr lang="en-US" sz="2400" b="1" dirty="0">
                  <a:solidFill>
                    <a:srgbClr val="F1D00A"/>
                  </a:solidFill>
                  <a:latin typeface="Futura Bold" panose="00000900000000000000" pitchFamily="2" charset="0"/>
                </a:rPr>
                <a:t>Marketing Channels and Brand Awareness</a:t>
              </a:r>
              <a:endParaRPr lang="en-GB" dirty="0">
                <a:solidFill>
                  <a:srgbClr val="F1D00A"/>
                </a:solidFill>
                <a:latin typeface="Futura Bold" panose="00000900000000000000" pitchFamily="2" charset="0"/>
              </a:endParaRPr>
            </a:p>
          </p:txBody>
        </p:sp>
      </p:grpSp>
    </p:spTree>
    <p:extLst>
      <p:ext uri="{BB962C8B-B14F-4D97-AF65-F5344CB8AC3E}">
        <p14:creationId xmlns:p14="http://schemas.microsoft.com/office/powerpoint/2010/main" val="118863378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CFDC3CD-E2DB-EE6D-B3FC-BD81227C5D1B}"/>
              </a:ext>
            </a:extLst>
          </p:cNvPr>
          <p:cNvGrpSpPr/>
          <p:nvPr/>
        </p:nvGrpSpPr>
        <p:grpSpPr>
          <a:xfrm>
            <a:off x="-6303" y="398053"/>
            <a:ext cx="9932734" cy="801140"/>
            <a:chOff x="-6303" y="398053"/>
            <a:chExt cx="9932734" cy="801140"/>
          </a:xfrm>
        </p:grpSpPr>
        <p:sp>
          <p:nvSpPr>
            <p:cNvPr id="2" name="Rectangle 1">
              <a:extLst>
                <a:ext uri="{FF2B5EF4-FFF2-40B4-BE49-F238E27FC236}">
                  <a16:creationId xmlns:a16="http://schemas.microsoft.com/office/drawing/2014/main" id="{E9746A55-B8CE-F121-AB8B-1B02098B18CF}"/>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3" name="Parallelogram 2">
              <a:extLst>
                <a:ext uri="{FF2B5EF4-FFF2-40B4-BE49-F238E27FC236}">
                  <a16:creationId xmlns:a16="http://schemas.microsoft.com/office/drawing/2014/main" id="{6078DEA1-D536-45C8-5066-EA8553BCEF2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4" name="Parallelogram 3">
              <a:extLst>
                <a:ext uri="{FF2B5EF4-FFF2-40B4-BE49-F238E27FC236}">
                  <a16:creationId xmlns:a16="http://schemas.microsoft.com/office/drawing/2014/main" id="{C183121D-AB5E-1095-B356-75D16C644F7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5" name="TextBox 4">
              <a:extLst>
                <a:ext uri="{FF2B5EF4-FFF2-40B4-BE49-F238E27FC236}">
                  <a16:creationId xmlns:a16="http://schemas.microsoft.com/office/drawing/2014/main" id="{8592E562-B7F4-E49E-022E-FA9113824335}"/>
                </a:ext>
              </a:extLst>
            </p:cNvPr>
            <p:cNvSpPr txBox="1"/>
            <p:nvPr/>
          </p:nvSpPr>
          <p:spPr>
            <a:xfrm>
              <a:off x="485545" y="517699"/>
              <a:ext cx="7293936" cy="461665"/>
            </a:xfrm>
            <a:prstGeom prst="rect">
              <a:avLst/>
            </a:prstGeom>
            <a:noFill/>
          </p:spPr>
          <p:txBody>
            <a:bodyPr wrap="square" rtlCol="0">
              <a:spAutoFit/>
            </a:bodyPr>
            <a:lstStyle/>
            <a:p>
              <a:pPr algn="just"/>
              <a:r>
                <a:rPr lang="en-US" sz="2400" b="1" dirty="0">
                  <a:solidFill>
                    <a:srgbClr val="F1D00A"/>
                  </a:solidFill>
                  <a:latin typeface="Futura Bold" panose="00000900000000000000" pitchFamily="2" charset="0"/>
                </a:rPr>
                <a:t>Marketing Channels and Brand Awareness</a:t>
              </a:r>
              <a:endParaRPr lang="en-GB" dirty="0">
                <a:solidFill>
                  <a:srgbClr val="F1D00A"/>
                </a:solidFill>
                <a:latin typeface="Futura Bold" panose="00000900000000000000" pitchFamily="2" charset="0"/>
              </a:endParaRPr>
            </a:p>
          </p:txBody>
        </p:sp>
      </p:grpSp>
      <p:sp>
        <p:nvSpPr>
          <p:cNvPr id="8" name="TextBox 7">
            <a:extLst>
              <a:ext uri="{FF2B5EF4-FFF2-40B4-BE49-F238E27FC236}">
                <a16:creationId xmlns:a16="http://schemas.microsoft.com/office/drawing/2014/main" id="{565E890B-0940-DFDC-6219-A0B10742044F}"/>
              </a:ext>
            </a:extLst>
          </p:cNvPr>
          <p:cNvSpPr txBox="1"/>
          <p:nvPr/>
        </p:nvSpPr>
        <p:spPr>
          <a:xfrm>
            <a:off x="485545" y="1441576"/>
            <a:ext cx="7586400" cy="503921"/>
          </a:xfrm>
          <a:prstGeom prst="rect">
            <a:avLst/>
          </a:prstGeom>
          <a:noFill/>
        </p:spPr>
        <p:txBody>
          <a:bodyPr wrap="square">
            <a:spAutoFit/>
          </a:bodyPr>
          <a:lstStyle/>
          <a:p>
            <a:pPr>
              <a:lnSpc>
                <a:spcPct val="150000"/>
              </a:lnSpc>
            </a:pPr>
            <a:r>
              <a:rPr lang="en-GB" sz="2000" dirty="0">
                <a:solidFill>
                  <a:srgbClr val="03045E"/>
                </a:solidFill>
                <a:latin typeface="Futura Medium" panose="00000400000000000000" pitchFamily="2" charset="0"/>
              </a:rPr>
              <a:t>a) </a:t>
            </a:r>
            <a:r>
              <a:rPr lang="en-US" sz="2000" dirty="0">
                <a:solidFill>
                  <a:srgbClr val="03045E"/>
                </a:solidFill>
                <a:latin typeface="Futura Medium" panose="00000400000000000000" pitchFamily="2" charset="0"/>
              </a:rPr>
              <a:t>Which marketing channel can be used to reach more customers?</a:t>
            </a:r>
            <a:endParaRPr lang="en-GB" sz="2000" dirty="0">
              <a:solidFill>
                <a:srgbClr val="03045E"/>
              </a:solidFill>
              <a:latin typeface="Futura Medium" panose="00000400000000000000" pitchFamily="2" charset="0"/>
            </a:endParaRPr>
          </a:p>
        </p:txBody>
      </p:sp>
      <p:pic>
        <p:nvPicPr>
          <p:cNvPr id="19" name="Picture 18" descr="A blue circle with numbers and text&#10;&#10;Description automatically generated">
            <a:extLst>
              <a:ext uri="{FF2B5EF4-FFF2-40B4-BE49-F238E27FC236}">
                <a16:creationId xmlns:a16="http://schemas.microsoft.com/office/drawing/2014/main" id="{87A769BC-E4AD-CD00-2694-DD18D59F3570}"/>
              </a:ext>
            </a:extLst>
          </p:cNvPr>
          <p:cNvPicPr>
            <a:picLocks noChangeAspect="1"/>
          </p:cNvPicPr>
          <p:nvPr/>
        </p:nvPicPr>
        <p:blipFill rotWithShape="1">
          <a:blip r:embed="rId3">
            <a:extLst>
              <a:ext uri="{28A0092B-C50C-407E-A947-70E740481C1C}">
                <a14:useLocalDpi xmlns:a14="http://schemas.microsoft.com/office/drawing/2010/main" val="0"/>
              </a:ext>
            </a:extLst>
          </a:blip>
          <a:srcRect l="39306"/>
          <a:stretch/>
        </p:blipFill>
        <p:spPr>
          <a:xfrm>
            <a:off x="6267705" y="2014111"/>
            <a:ext cx="4099034" cy="4056153"/>
          </a:xfrm>
          <a:prstGeom prst="rect">
            <a:avLst/>
          </a:prstGeom>
        </p:spPr>
      </p:pic>
      <p:pic>
        <p:nvPicPr>
          <p:cNvPr id="21" name="Picture 20" descr="A blue circle with numbers and text&#10;&#10;Description automatically generated">
            <a:extLst>
              <a:ext uri="{FF2B5EF4-FFF2-40B4-BE49-F238E27FC236}">
                <a16:creationId xmlns:a16="http://schemas.microsoft.com/office/drawing/2014/main" id="{CBD056D2-3B3F-6FE7-2F91-38A418A8755D}"/>
              </a:ext>
            </a:extLst>
          </p:cNvPr>
          <p:cNvPicPr>
            <a:picLocks noChangeAspect="1"/>
          </p:cNvPicPr>
          <p:nvPr/>
        </p:nvPicPr>
        <p:blipFill rotWithShape="1">
          <a:blip r:embed="rId3">
            <a:extLst>
              <a:ext uri="{28A0092B-C50C-407E-A947-70E740481C1C}">
                <a14:useLocalDpi xmlns:a14="http://schemas.microsoft.com/office/drawing/2010/main" val="0"/>
              </a:ext>
            </a:extLst>
          </a:blip>
          <a:srcRect l="3923" t="28047" r="68208" b="22584"/>
          <a:stretch/>
        </p:blipFill>
        <p:spPr>
          <a:xfrm>
            <a:off x="10034059" y="3227636"/>
            <a:ext cx="1748589" cy="1860332"/>
          </a:xfrm>
          <a:prstGeom prst="rect">
            <a:avLst/>
          </a:prstGeom>
        </p:spPr>
      </p:pic>
      <p:sp>
        <p:nvSpPr>
          <p:cNvPr id="10" name="TextBox 9">
            <a:extLst>
              <a:ext uri="{FF2B5EF4-FFF2-40B4-BE49-F238E27FC236}">
                <a16:creationId xmlns:a16="http://schemas.microsoft.com/office/drawing/2014/main" id="{310AABD7-6420-23AA-9930-CC75C681F38B}"/>
              </a:ext>
            </a:extLst>
          </p:cNvPr>
          <p:cNvSpPr txBox="1"/>
          <p:nvPr/>
        </p:nvSpPr>
        <p:spPr>
          <a:xfrm>
            <a:off x="-9052155" y="2292434"/>
            <a:ext cx="6009848" cy="1427250"/>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highlight>
                  <a:srgbClr val="F1D00A"/>
                </a:highlight>
                <a:latin typeface="Futura Medium" panose="00000400000000000000" pitchFamily="2" charset="0"/>
              </a:rPr>
              <a:t>Online ads</a:t>
            </a:r>
            <a:r>
              <a:rPr lang="en-GB" sz="2000" dirty="0">
                <a:solidFill>
                  <a:srgbClr val="03045E"/>
                </a:solidFill>
                <a:latin typeface="Futura Medium" panose="00000400000000000000" pitchFamily="2" charset="0"/>
              </a:rPr>
              <a:t> take the lead, capturing the attention of approximately </a:t>
            </a:r>
            <a:r>
              <a:rPr lang="en-GB" sz="2000" dirty="0">
                <a:solidFill>
                  <a:srgbClr val="03045E"/>
                </a:solidFill>
                <a:highlight>
                  <a:srgbClr val="F1D00A"/>
                </a:highlight>
                <a:latin typeface="Futura Medium" panose="00000400000000000000" pitchFamily="2" charset="0"/>
              </a:rPr>
              <a:t>40%</a:t>
            </a:r>
            <a:r>
              <a:rPr lang="en-GB" sz="2000" dirty="0">
                <a:solidFill>
                  <a:srgbClr val="03045E"/>
                </a:solidFill>
                <a:latin typeface="Futura Medium" panose="00000400000000000000" pitchFamily="2" charset="0"/>
              </a:rPr>
              <a:t> of the respondents, followed closely by </a:t>
            </a:r>
            <a:r>
              <a:rPr lang="en-GB" sz="2000" dirty="0">
                <a:solidFill>
                  <a:srgbClr val="03045E"/>
                </a:solidFill>
                <a:highlight>
                  <a:srgbClr val="F1D00A"/>
                </a:highlight>
                <a:latin typeface="Futura Medium" panose="00000400000000000000" pitchFamily="2" charset="0"/>
              </a:rPr>
              <a:t>TV commercials</a:t>
            </a:r>
            <a:r>
              <a:rPr lang="en-GB" sz="2000" dirty="0">
                <a:solidFill>
                  <a:srgbClr val="03045E"/>
                </a:solidFill>
                <a:latin typeface="Futura Medium" panose="00000400000000000000" pitchFamily="2" charset="0"/>
              </a:rPr>
              <a:t> with </a:t>
            </a:r>
            <a:r>
              <a:rPr lang="en-GB" sz="2000" dirty="0">
                <a:solidFill>
                  <a:srgbClr val="03045E"/>
                </a:solidFill>
                <a:highlight>
                  <a:srgbClr val="F1D00A"/>
                </a:highlight>
                <a:latin typeface="Futura Medium" panose="00000400000000000000" pitchFamily="2" charset="0"/>
              </a:rPr>
              <a:t>26%</a:t>
            </a:r>
            <a:r>
              <a:rPr lang="en-GB" sz="2000" dirty="0">
                <a:solidFill>
                  <a:srgbClr val="03045E"/>
                </a:solidFill>
                <a:latin typeface="Futura Medium" panose="00000400000000000000" pitchFamily="2" charset="0"/>
              </a:rPr>
              <a:t> reach.</a:t>
            </a:r>
          </a:p>
        </p:txBody>
      </p:sp>
    </p:spTree>
    <p:extLst>
      <p:ext uri="{BB962C8B-B14F-4D97-AF65-F5344CB8AC3E}">
        <p14:creationId xmlns:p14="http://schemas.microsoft.com/office/powerpoint/2010/main" val="220808762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CFDC3CD-E2DB-EE6D-B3FC-BD81227C5D1B}"/>
              </a:ext>
            </a:extLst>
          </p:cNvPr>
          <p:cNvGrpSpPr/>
          <p:nvPr/>
        </p:nvGrpSpPr>
        <p:grpSpPr>
          <a:xfrm>
            <a:off x="-6303" y="398053"/>
            <a:ext cx="9932734" cy="801140"/>
            <a:chOff x="-6303" y="398053"/>
            <a:chExt cx="9932734" cy="801140"/>
          </a:xfrm>
        </p:grpSpPr>
        <p:sp>
          <p:nvSpPr>
            <p:cNvPr id="2" name="Rectangle 1">
              <a:extLst>
                <a:ext uri="{FF2B5EF4-FFF2-40B4-BE49-F238E27FC236}">
                  <a16:creationId xmlns:a16="http://schemas.microsoft.com/office/drawing/2014/main" id="{E9746A55-B8CE-F121-AB8B-1B02098B18CF}"/>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3" name="Parallelogram 2">
              <a:extLst>
                <a:ext uri="{FF2B5EF4-FFF2-40B4-BE49-F238E27FC236}">
                  <a16:creationId xmlns:a16="http://schemas.microsoft.com/office/drawing/2014/main" id="{6078DEA1-D536-45C8-5066-EA8553BCEF2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4" name="Parallelogram 3">
              <a:extLst>
                <a:ext uri="{FF2B5EF4-FFF2-40B4-BE49-F238E27FC236}">
                  <a16:creationId xmlns:a16="http://schemas.microsoft.com/office/drawing/2014/main" id="{C183121D-AB5E-1095-B356-75D16C644F7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5" name="TextBox 4">
              <a:extLst>
                <a:ext uri="{FF2B5EF4-FFF2-40B4-BE49-F238E27FC236}">
                  <a16:creationId xmlns:a16="http://schemas.microsoft.com/office/drawing/2014/main" id="{8592E562-B7F4-E49E-022E-FA9113824335}"/>
                </a:ext>
              </a:extLst>
            </p:cNvPr>
            <p:cNvSpPr txBox="1"/>
            <p:nvPr/>
          </p:nvSpPr>
          <p:spPr>
            <a:xfrm>
              <a:off x="485545" y="517699"/>
              <a:ext cx="7293936" cy="461665"/>
            </a:xfrm>
            <a:prstGeom prst="rect">
              <a:avLst/>
            </a:prstGeom>
            <a:noFill/>
          </p:spPr>
          <p:txBody>
            <a:bodyPr wrap="square" rtlCol="0">
              <a:spAutoFit/>
            </a:bodyPr>
            <a:lstStyle/>
            <a:p>
              <a:pPr algn="just"/>
              <a:r>
                <a:rPr lang="en-US" sz="2400" b="1" dirty="0">
                  <a:solidFill>
                    <a:srgbClr val="F1D00A"/>
                  </a:solidFill>
                  <a:latin typeface="Futura Bold" panose="00000900000000000000" pitchFamily="2" charset="0"/>
                </a:rPr>
                <a:t>Marketing Channels and Brand Awareness</a:t>
              </a:r>
              <a:endParaRPr lang="en-GB" dirty="0">
                <a:solidFill>
                  <a:srgbClr val="F1D00A"/>
                </a:solidFill>
                <a:latin typeface="Futura Bold" panose="00000900000000000000" pitchFamily="2" charset="0"/>
              </a:endParaRPr>
            </a:p>
          </p:txBody>
        </p:sp>
      </p:grpSp>
      <p:sp>
        <p:nvSpPr>
          <p:cNvPr id="8" name="TextBox 7">
            <a:extLst>
              <a:ext uri="{FF2B5EF4-FFF2-40B4-BE49-F238E27FC236}">
                <a16:creationId xmlns:a16="http://schemas.microsoft.com/office/drawing/2014/main" id="{565E890B-0940-DFDC-6219-A0B10742044F}"/>
              </a:ext>
            </a:extLst>
          </p:cNvPr>
          <p:cNvSpPr txBox="1"/>
          <p:nvPr/>
        </p:nvSpPr>
        <p:spPr>
          <a:xfrm>
            <a:off x="485545" y="1441576"/>
            <a:ext cx="7586400" cy="503921"/>
          </a:xfrm>
          <a:prstGeom prst="rect">
            <a:avLst/>
          </a:prstGeom>
          <a:noFill/>
        </p:spPr>
        <p:txBody>
          <a:bodyPr wrap="square">
            <a:spAutoFit/>
          </a:bodyPr>
          <a:lstStyle/>
          <a:p>
            <a:pPr>
              <a:lnSpc>
                <a:spcPct val="150000"/>
              </a:lnSpc>
            </a:pPr>
            <a:r>
              <a:rPr lang="en-GB" sz="2000" dirty="0">
                <a:solidFill>
                  <a:srgbClr val="03045E"/>
                </a:solidFill>
                <a:latin typeface="Futura Medium" panose="00000400000000000000" pitchFamily="2" charset="0"/>
              </a:rPr>
              <a:t>a) </a:t>
            </a:r>
            <a:r>
              <a:rPr lang="en-US" sz="2000" dirty="0">
                <a:solidFill>
                  <a:srgbClr val="03045E"/>
                </a:solidFill>
                <a:latin typeface="Futura Medium" panose="00000400000000000000" pitchFamily="2" charset="0"/>
              </a:rPr>
              <a:t>Which marketing channel can be used to reach more customers?</a:t>
            </a:r>
            <a:endParaRPr lang="en-GB" sz="2000" dirty="0">
              <a:solidFill>
                <a:srgbClr val="03045E"/>
              </a:solidFill>
              <a:latin typeface="Futura Medium" panose="00000400000000000000" pitchFamily="2" charset="0"/>
            </a:endParaRPr>
          </a:p>
        </p:txBody>
      </p:sp>
      <p:pic>
        <p:nvPicPr>
          <p:cNvPr id="19" name="Picture 18" descr="A blue circle with numbers and text&#10;&#10;Description automatically generated">
            <a:extLst>
              <a:ext uri="{FF2B5EF4-FFF2-40B4-BE49-F238E27FC236}">
                <a16:creationId xmlns:a16="http://schemas.microsoft.com/office/drawing/2014/main" id="{87A769BC-E4AD-CD00-2694-DD18D59F3570}"/>
              </a:ext>
            </a:extLst>
          </p:cNvPr>
          <p:cNvPicPr>
            <a:picLocks noChangeAspect="1"/>
          </p:cNvPicPr>
          <p:nvPr/>
        </p:nvPicPr>
        <p:blipFill rotWithShape="1">
          <a:blip r:embed="rId3">
            <a:extLst>
              <a:ext uri="{28A0092B-C50C-407E-A947-70E740481C1C}">
                <a14:useLocalDpi xmlns:a14="http://schemas.microsoft.com/office/drawing/2010/main" val="0"/>
              </a:ext>
            </a:extLst>
          </a:blip>
          <a:srcRect l="39306"/>
          <a:stretch/>
        </p:blipFill>
        <p:spPr>
          <a:xfrm>
            <a:off x="6267705" y="2014111"/>
            <a:ext cx="4099034" cy="4056153"/>
          </a:xfrm>
          <a:prstGeom prst="rect">
            <a:avLst/>
          </a:prstGeom>
        </p:spPr>
      </p:pic>
      <p:pic>
        <p:nvPicPr>
          <p:cNvPr id="21" name="Picture 20" descr="A blue circle with numbers and text&#10;&#10;Description automatically generated">
            <a:extLst>
              <a:ext uri="{FF2B5EF4-FFF2-40B4-BE49-F238E27FC236}">
                <a16:creationId xmlns:a16="http://schemas.microsoft.com/office/drawing/2014/main" id="{CBD056D2-3B3F-6FE7-2F91-38A418A8755D}"/>
              </a:ext>
            </a:extLst>
          </p:cNvPr>
          <p:cNvPicPr>
            <a:picLocks noChangeAspect="1"/>
          </p:cNvPicPr>
          <p:nvPr/>
        </p:nvPicPr>
        <p:blipFill rotWithShape="1">
          <a:blip r:embed="rId3">
            <a:extLst>
              <a:ext uri="{28A0092B-C50C-407E-A947-70E740481C1C}">
                <a14:useLocalDpi xmlns:a14="http://schemas.microsoft.com/office/drawing/2010/main" val="0"/>
              </a:ext>
            </a:extLst>
          </a:blip>
          <a:srcRect l="3923" t="28047" r="68208" b="22584"/>
          <a:stretch/>
        </p:blipFill>
        <p:spPr>
          <a:xfrm>
            <a:off x="10034059" y="3227636"/>
            <a:ext cx="1748589" cy="1860332"/>
          </a:xfrm>
          <a:prstGeom prst="rect">
            <a:avLst/>
          </a:prstGeom>
        </p:spPr>
      </p:pic>
      <p:sp>
        <p:nvSpPr>
          <p:cNvPr id="10" name="TextBox 9">
            <a:extLst>
              <a:ext uri="{FF2B5EF4-FFF2-40B4-BE49-F238E27FC236}">
                <a16:creationId xmlns:a16="http://schemas.microsoft.com/office/drawing/2014/main" id="{310AABD7-6420-23AA-9930-CC75C681F38B}"/>
              </a:ext>
            </a:extLst>
          </p:cNvPr>
          <p:cNvSpPr txBox="1"/>
          <p:nvPr/>
        </p:nvSpPr>
        <p:spPr>
          <a:xfrm>
            <a:off x="485545" y="2292434"/>
            <a:ext cx="6009848" cy="1427250"/>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highlight>
                  <a:srgbClr val="F1D00A"/>
                </a:highlight>
                <a:latin typeface="Futura Medium" panose="00000400000000000000" pitchFamily="2" charset="0"/>
              </a:rPr>
              <a:t>Online ads</a:t>
            </a:r>
            <a:r>
              <a:rPr lang="en-GB" sz="2000" dirty="0">
                <a:solidFill>
                  <a:srgbClr val="03045E"/>
                </a:solidFill>
                <a:latin typeface="Futura Medium" panose="00000400000000000000" pitchFamily="2" charset="0"/>
              </a:rPr>
              <a:t> take the lead, capturing the attention of approximately </a:t>
            </a:r>
            <a:r>
              <a:rPr lang="en-GB" sz="2000" dirty="0">
                <a:solidFill>
                  <a:srgbClr val="03045E"/>
                </a:solidFill>
                <a:highlight>
                  <a:srgbClr val="F1D00A"/>
                </a:highlight>
                <a:latin typeface="Futura Medium" panose="00000400000000000000" pitchFamily="2" charset="0"/>
              </a:rPr>
              <a:t>40%</a:t>
            </a:r>
            <a:r>
              <a:rPr lang="en-GB" sz="2000" dirty="0">
                <a:solidFill>
                  <a:srgbClr val="03045E"/>
                </a:solidFill>
                <a:latin typeface="Futura Medium" panose="00000400000000000000" pitchFamily="2" charset="0"/>
              </a:rPr>
              <a:t> of the respondents, followed closely by </a:t>
            </a:r>
            <a:r>
              <a:rPr lang="en-GB" sz="2000" dirty="0">
                <a:solidFill>
                  <a:srgbClr val="03045E"/>
                </a:solidFill>
                <a:highlight>
                  <a:srgbClr val="F1D00A"/>
                </a:highlight>
                <a:latin typeface="Futura Medium" panose="00000400000000000000" pitchFamily="2" charset="0"/>
              </a:rPr>
              <a:t>TV commercials</a:t>
            </a:r>
            <a:r>
              <a:rPr lang="en-GB" sz="2000" dirty="0">
                <a:solidFill>
                  <a:srgbClr val="03045E"/>
                </a:solidFill>
                <a:latin typeface="Futura Medium" panose="00000400000000000000" pitchFamily="2" charset="0"/>
              </a:rPr>
              <a:t> with </a:t>
            </a:r>
            <a:r>
              <a:rPr lang="en-GB" sz="2000" dirty="0">
                <a:solidFill>
                  <a:srgbClr val="03045E"/>
                </a:solidFill>
                <a:highlight>
                  <a:srgbClr val="F1D00A"/>
                </a:highlight>
                <a:latin typeface="Futura Medium" panose="00000400000000000000" pitchFamily="2" charset="0"/>
              </a:rPr>
              <a:t>26%</a:t>
            </a:r>
            <a:r>
              <a:rPr lang="en-GB" sz="2000" dirty="0">
                <a:solidFill>
                  <a:srgbClr val="03045E"/>
                </a:solidFill>
                <a:latin typeface="Futura Medium" panose="00000400000000000000" pitchFamily="2" charset="0"/>
              </a:rPr>
              <a:t> reach.</a:t>
            </a:r>
          </a:p>
        </p:txBody>
      </p:sp>
      <p:sp>
        <p:nvSpPr>
          <p:cNvPr id="12" name="TextBox 11">
            <a:extLst>
              <a:ext uri="{FF2B5EF4-FFF2-40B4-BE49-F238E27FC236}">
                <a16:creationId xmlns:a16="http://schemas.microsoft.com/office/drawing/2014/main" id="{5A160224-A63F-F221-60F7-164FC45CBEDB}"/>
              </a:ext>
            </a:extLst>
          </p:cNvPr>
          <p:cNvSpPr txBox="1"/>
          <p:nvPr/>
        </p:nvSpPr>
        <p:spPr>
          <a:xfrm>
            <a:off x="-8226655" y="4157802"/>
            <a:ext cx="6009848" cy="2350580"/>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latin typeface="Futura Medium" panose="00000400000000000000" pitchFamily="2" charset="0"/>
              </a:rPr>
              <a:t>CodeX can optimize its marketing strategy by utilizing a </a:t>
            </a:r>
            <a:r>
              <a:rPr lang="en-GB" sz="2000" dirty="0">
                <a:solidFill>
                  <a:srgbClr val="03045E"/>
                </a:solidFill>
                <a:highlight>
                  <a:srgbClr val="F1D00A"/>
                </a:highlight>
                <a:latin typeface="Futura Medium" panose="00000400000000000000" pitchFamily="2" charset="0"/>
              </a:rPr>
              <a:t>combination of both</a:t>
            </a:r>
            <a:r>
              <a:rPr lang="en-GB" sz="2000" dirty="0">
                <a:solidFill>
                  <a:srgbClr val="03045E"/>
                </a:solidFill>
                <a:latin typeface="Futura Medium" panose="00000400000000000000" pitchFamily="2" charset="0"/>
              </a:rPr>
              <a:t> online ads and TV commercials to enhance brand visibility and effectively reach a diverse range of potential customers.</a:t>
            </a:r>
          </a:p>
        </p:txBody>
      </p:sp>
    </p:spTree>
    <p:extLst>
      <p:ext uri="{BB962C8B-B14F-4D97-AF65-F5344CB8AC3E}">
        <p14:creationId xmlns:p14="http://schemas.microsoft.com/office/powerpoint/2010/main" val="342569924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CFDC3CD-E2DB-EE6D-B3FC-BD81227C5D1B}"/>
              </a:ext>
            </a:extLst>
          </p:cNvPr>
          <p:cNvGrpSpPr/>
          <p:nvPr/>
        </p:nvGrpSpPr>
        <p:grpSpPr>
          <a:xfrm>
            <a:off x="-6303" y="398053"/>
            <a:ext cx="9932734" cy="801140"/>
            <a:chOff x="-6303" y="398053"/>
            <a:chExt cx="9932734" cy="801140"/>
          </a:xfrm>
        </p:grpSpPr>
        <p:sp>
          <p:nvSpPr>
            <p:cNvPr id="2" name="Rectangle 1">
              <a:extLst>
                <a:ext uri="{FF2B5EF4-FFF2-40B4-BE49-F238E27FC236}">
                  <a16:creationId xmlns:a16="http://schemas.microsoft.com/office/drawing/2014/main" id="{E9746A55-B8CE-F121-AB8B-1B02098B18CF}"/>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3" name="Parallelogram 2">
              <a:extLst>
                <a:ext uri="{FF2B5EF4-FFF2-40B4-BE49-F238E27FC236}">
                  <a16:creationId xmlns:a16="http://schemas.microsoft.com/office/drawing/2014/main" id="{6078DEA1-D536-45C8-5066-EA8553BCEF2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4" name="Parallelogram 3">
              <a:extLst>
                <a:ext uri="{FF2B5EF4-FFF2-40B4-BE49-F238E27FC236}">
                  <a16:creationId xmlns:a16="http://schemas.microsoft.com/office/drawing/2014/main" id="{C183121D-AB5E-1095-B356-75D16C644F7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5" name="TextBox 4">
              <a:extLst>
                <a:ext uri="{FF2B5EF4-FFF2-40B4-BE49-F238E27FC236}">
                  <a16:creationId xmlns:a16="http://schemas.microsoft.com/office/drawing/2014/main" id="{8592E562-B7F4-E49E-022E-FA9113824335}"/>
                </a:ext>
              </a:extLst>
            </p:cNvPr>
            <p:cNvSpPr txBox="1"/>
            <p:nvPr/>
          </p:nvSpPr>
          <p:spPr>
            <a:xfrm>
              <a:off x="485545" y="517699"/>
              <a:ext cx="7293936" cy="461665"/>
            </a:xfrm>
            <a:prstGeom prst="rect">
              <a:avLst/>
            </a:prstGeom>
            <a:noFill/>
          </p:spPr>
          <p:txBody>
            <a:bodyPr wrap="square" rtlCol="0">
              <a:spAutoFit/>
            </a:bodyPr>
            <a:lstStyle/>
            <a:p>
              <a:pPr algn="just"/>
              <a:r>
                <a:rPr lang="en-US" sz="2400" b="1" dirty="0">
                  <a:solidFill>
                    <a:srgbClr val="F1D00A"/>
                  </a:solidFill>
                  <a:latin typeface="Futura Bold" panose="00000900000000000000" pitchFamily="2" charset="0"/>
                </a:rPr>
                <a:t>Marketing Channels and Brand Awareness</a:t>
              </a:r>
              <a:endParaRPr lang="en-GB" dirty="0">
                <a:solidFill>
                  <a:srgbClr val="F1D00A"/>
                </a:solidFill>
                <a:latin typeface="Futura Bold" panose="00000900000000000000" pitchFamily="2" charset="0"/>
              </a:endParaRPr>
            </a:p>
          </p:txBody>
        </p:sp>
      </p:grpSp>
      <p:sp>
        <p:nvSpPr>
          <p:cNvPr id="8" name="TextBox 7">
            <a:extLst>
              <a:ext uri="{FF2B5EF4-FFF2-40B4-BE49-F238E27FC236}">
                <a16:creationId xmlns:a16="http://schemas.microsoft.com/office/drawing/2014/main" id="{565E890B-0940-DFDC-6219-A0B10742044F}"/>
              </a:ext>
            </a:extLst>
          </p:cNvPr>
          <p:cNvSpPr txBox="1"/>
          <p:nvPr/>
        </p:nvSpPr>
        <p:spPr>
          <a:xfrm>
            <a:off x="485545" y="1441576"/>
            <a:ext cx="7586400" cy="503921"/>
          </a:xfrm>
          <a:prstGeom prst="rect">
            <a:avLst/>
          </a:prstGeom>
          <a:noFill/>
        </p:spPr>
        <p:txBody>
          <a:bodyPr wrap="square">
            <a:spAutoFit/>
          </a:bodyPr>
          <a:lstStyle/>
          <a:p>
            <a:pPr>
              <a:lnSpc>
                <a:spcPct val="150000"/>
              </a:lnSpc>
            </a:pPr>
            <a:r>
              <a:rPr lang="en-GB" sz="2000" dirty="0">
                <a:solidFill>
                  <a:srgbClr val="03045E"/>
                </a:solidFill>
                <a:latin typeface="Futura Medium" panose="00000400000000000000" pitchFamily="2" charset="0"/>
              </a:rPr>
              <a:t>a) </a:t>
            </a:r>
            <a:r>
              <a:rPr lang="en-US" sz="2000" dirty="0">
                <a:solidFill>
                  <a:srgbClr val="03045E"/>
                </a:solidFill>
                <a:latin typeface="Futura Medium" panose="00000400000000000000" pitchFamily="2" charset="0"/>
              </a:rPr>
              <a:t>Which marketing channel can be used to reach more customers?</a:t>
            </a:r>
            <a:endParaRPr lang="en-GB" sz="2000" dirty="0">
              <a:solidFill>
                <a:srgbClr val="03045E"/>
              </a:solidFill>
              <a:latin typeface="Futura Medium" panose="00000400000000000000" pitchFamily="2" charset="0"/>
            </a:endParaRPr>
          </a:p>
        </p:txBody>
      </p:sp>
      <p:pic>
        <p:nvPicPr>
          <p:cNvPr id="19" name="Picture 18" descr="A blue circle with numbers and text&#10;&#10;Description automatically generated">
            <a:extLst>
              <a:ext uri="{FF2B5EF4-FFF2-40B4-BE49-F238E27FC236}">
                <a16:creationId xmlns:a16="http://schemas.microsoft.com/office/drawing/2014/main" id="{87A769BC-E4AD-CD00-2694-DD18D59F3570}"/>
              </a:ext>
            </a:extLst>
          </p:cNvPr>
          <p:cNvPicPr>
            <a:picLocks noChangeAspect="1"/>
          </p:cNvPicPr>
          <p:nvPr/>
        </p:nvPicPr>
        <p:blipFill rotWithShape="1">
          <a:blip r:embed="rId3">
            <a:extLst>
              <a:ext uri="{28A0092B-C50C-407E-A947-70E740481C1C}">
                <a14:useLocalDpi xmlns:a14="http://schemas.microsoft.com/office/drawing/2010/main" val="0"/>
              </a:ext>
            </a:extLst>
          </a:blip>
          <a:srcRect l="39306"/>
          <a:stretch/>
        </p:blipFill>
        <p:spPr>
          <a:xfrm>
            <a:off x="6267705" y="2014111"/>
            <a:ext cx="4099034" cy="4056153"/>
          </a:xfrm>
          <a:prstGeom prst="rect">
            <a:avLst/>
          </a:prstGeom>
        </p:spPr>
      </p:pic>
      <p:pic>
        <p:nvPicPr>
          <p:cNvPr id="21" name="Picture 20" descr="A blue circle with numbers and text&#10;&#10;Description automatically generated">
            <a:extLst>
              <a:ext uri="{FF2B5EF4-FFF2-40B4-BE49-F238E27FC236}">
                <a16:creationId xmlns:a16="http://schemas.microsoft.com/office/drawing/2014/main" id="{CBD056D2-3B3F-6FE7-2F91-38A418A8755D}"/>
              </a:ext>
            </a:extLst>
          </p:cNvPr>
          <p:cNvPicPr>
            <a:picLocks noChangeAspect="1"/>
          </p:cNvPicPr>
          <p:nvPr/>
        </p:nvPicPr>
        <p:blipFill rotWithShape="1">
          <a:blip r:embed="rId3">
            <a:extLst>
              <a:ext uri="{28A0092B-C50C-407E-A947-70E740481C1C}">
                <a14:useLocalDpi xmlns:a14="http://schemas.microsoft.com/office/drawing/2010/main" val="0"/>
              </a:ext>
            </a:extLst>
          </a:blip>
          <a:srcRect l="3923" t="28047" r="68208" b="22584"/>
          <a:stretch/>
        </p:blipFill>
        <p:spPr>
          <a:xfrm>
            <a:off x="10034059" y="3227636"/>
            <a:ext cx="1748589" cy="1860332"/>
          </a:xfrm>
          <a:prstGeom prst="rect">
            <a:avLst/>
          </a:prstGeom>
        </p:spPr>
      </p:pic>
      <p:sp>
        <p:nvSpPr>
          <p:cNvPr id="10" name="TextBox 9">
            <a:extLst>
              <a:ext uri="{FF2B5EF4-FFF2-40B4-BE49-F238E27FC236}">
                <a16:creationId xmlns:a16="http://schemas.microsoft.com/office/drawing/2014/main" id="{310AABD7-6420-23AA-9930-CC75C681F38B}"/>
              </a:ext>
            </a:extLst>
          </p:cNvPr>
          <p:cNvSpPr txBox="1"/>
          <p:nvPr/>
        </p:nvSpPr>
        <p:spPr>
          <a:xfrm>
            <a:off x="485545" y="2292434"/>
            <a:ext cx="6009848" cy="1427250"/>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highlight>
                  <a:srgbClr val="F1D00A"/>
                </a:highlight>
                <a:latin typeface="Futura Medium" panose="00000400000000000000" pitchFamily="2" charset="0"/>
              </a:rPr>
              <a:t>Online ads</a:t>
            </a:r>
            <a:r>
              <a:rPr lang="en-GB" sz="2000" dirty="0">
                <a:solidFill>
                  <a:srgbClr val="03045E"/>
                </a:solidFill>
                <a:latin typeface="Futura Medium" panose="00000400000000000000" pitchFamily="2" charset="0"/>
              </a:rPr>
              <a:t> take the lead, capturing the attention of approximately </a:t>
            </a:r>
            <a:r>
              <a:rPr lang="en-GB" sz="2000" dirty="0">
                <a:solidFill>
                  <a:srgbClr val="03045E"/>
                </a:solidFill>
                <a:highlight>
                  <a:srgbClr val="F1D00A"/>
                </a:highlight>
                <a:latin typeface="Futura Medium" panose="00000400000000000000" pitchFamily="2" charset="0"/>
              </a:rPr>
              <a:t>40%</a:t>
            </a:r>
            <a:r>
              <a:rPr lang="en-GB" sz="2000" dirty="0">
                <a:solidFill>
                  <a:srgbClr val="03045E"/>
                </a:solidFill>
                <a:latin typeface="Futura Medium" panose="00000400000000000000" pitchFamily="2" charset="0"/>
              </a:rPr>
              <a:t> of the respondents, followed closely by </a:t>
            </a:r>
            <a:r>
              <a:rPr lang="en-GB" sz="2000" dirty="0">
                <a:solidFill>
                  <a:srgbClr val="03045E"/>
                </a:solidFill>
                <a:highlight>
                  <a:srgbClr val="F1D00A"/>
                </a:highlight>
                <a:latin typeface="Futura Medium" panose="00000400000000000000" pitchFamily="2" charset="0"/>
              </a:rPr>
              <a:t>TV commercials</a:t>
            </a:r>
            <a:r>
              <a:rPr lang="en-GB" sz="2000" dirty="0">
                <a:solidFill>
                  <a:srgbClr val="03045E"/>
                </a:solidFill>
                <a:latin typeface="Futura Medium" panose="00000400000000000000" pitchFamily="2" charset="0"/>
              </a:rPr>
              <a:t> with </a:t>
            </a:r>
            <a:r>
              <a:rPr lang="en-GB" sz="2000" dirty="0">
                <a:solidFill>
                  <a:srgbClr val="03045E"/>
                </a:solidFill>
                <a:highlight>
                  <a:srgbClr val="F1D00A"/>
                </a:highlight>
                <a:latin typeface="Futura Medium" panose="00000400000000000000" pitchFamily="2" charset="0"/>
              </a:rPr>
              <a:t>26%</a:t>
            </a:r>
            <a:r>
              <a:rPr lang="en-GB" sz="2000" dirty="0">
                <a:solidFill>
                  <a:srgbClr val="03045E"/>
                </a:solidFill>
                <a:latin typeface="Futura Medium" panose="00000400000000000000" pitchFamily="2" charset="0"/>
              </a:rPr>
              <a:t> reach.</a:t>
            </a:r>
          </a:p>
        </p:txBody>
      </p:sp>
      <p:sp>
        <p:nvSpPr>
          <p:cNvPr id="12" name="TextBox 11">
            <a:extLst>
              <a:ext uri="{FF2B5EF4-FFF2-40B4-BE49-F238E27FC236}">
                <a16:creationId xmlns:a16="http://schemas.microsoft.com/office/drawing/2014/main" id="{5A160224-A63F-F221-60F7-164FC45CBEDB}"/>
              </a:ext>
            </a:extLst>
          </p:cNvPr>
          <p:cNvSpPr txBox="1"/>
          <p:nvPr/>
        </p:nvSpPr>
        <p:spPr>
          <a:xfrm>
            <a:off x="485545" y="4157802"/>
            <a:ext cx="6009848" cy="2350580"/>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latin typeface="Futura Medium" panose="00000400000000000000" pitchFamily="2" charset="0"/>
              </a:rPr>
              <a:t>CodeX can optimize its marketing strategy by utilizing a </a:t>
            </a:r>
            <a:r>
              <a:rPr lang="en-GB" sz="2000" dirty="0">
                <a:solidFill>
                  <a:srgbClr val="03045E"/>
                </a:solidFill>
                <a:highlight>
                  <a:srgbClr val="F1D00A"/>
                </a:highlight>
                <a:latin typeface="Futura Medium" panose="00000400000000000000" pitchFamily="2" charset="0"/>
              </a:rPr>
              <a:t>combination of both</a:t>
            </a:r>
            <a:r>
              <a:rPr lang="en-GB" sz="2000" dirty="0">
                <a:solidFill>
                  <a:srgbClr val="03045E"/>
                </a:solidFill>
                <a:latin typeface="Futura Medium" panose="00000400000000000000" pitchFamily="2" charset="0"/>
              </a:rPr>
              <a:t> online ads and TV commercials to enhance brand visibility and effectively reach a diverse range of potential customers.</a:t>
            </a:r>
          </a:p>
        </p:txBody>
      </p:sp>
    </p:spTree>
    <p:extLst>
      <p:ext uri="{BB962C8B-B14F-4D97-AF65-F5344CB8AC3E}">
        <p14:creationId xmlns:p14="http://schemas.microsoft.com/office/powerpoint/2010/main" val="351351247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pic>
        <p:nvPicPr>
          <p:cNvPr id="10" name="Picture 9" descr="A screenshot of a computer&#10;&#10;Description automatically generated">
            <a:extLst>
              <a:ext uri="{FF2B5EF4-FFF2-40B4-BE49-F238E27FC236}">
                <a16:creationId xmlns:a16="http://schemas.microsoft.com/office/drawing/2014/main" id="{B1ECF7E1-2796-7CC8-2F3F-CFFB45D9BC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0857" y="1526855"/>
            <a:ext cx="4920446" cy="3584702"/>
          </a:xfrm>
          <a:prstGeom prst="rect">
            <a:avLst/>
          </a:prstGeom>
        </p:spPr>
      </p:pic>
      <p:grpSp>
        <p:nvGrpSpPr>
          <p:cNvPr id="6" name="Group 5">
            <a:extLst>
              <a:ext uri="{FF2B5EF4-FFF2-40B4-BE49-F238E27FC236}">
                <a16:creationId xmlns:a16="http://schemas.microsoft.com/office/drawing/2014/main" id="{7CFDC3CD-E2DB-EE6D-B3FC-BD81227C5D1B}"/>
              </a:ext>
            </a:extLst>
          </p:cNvPr>
          <p:cNvGrpSpPr/>
          <p:nvPr/>
        </p:nvGrpSpPr>
        <p:grpSpPr>
          <a:xfrm>
            <a:off x="-6303" y="398053"/>
            <a:ext cx="9932734" cy="801140"/>
            <a:chOff x="-6303" y="398053"/>
            <a:chExt cx="9932734" cy="801140"/>
          </a:xfrm>
        </p:grpSpPr>
        <p:sp>
          <p:nvSpPr>
            <p:cNvPr id="2" name="Rectangle 1">
              <a:extLst>
                <a:ext uri="{FF2B5EF4-FFF2-40B4-BE49-F238E27FC236}">
                  <a16:creationId xmlns:a16="http://schemas.microsoft.com/office/drawing/2014/main" id="{E9746A55-B8CE-F121-AB8B-1B02098B18CF}"/>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3" name="Parallelogram 2">
              <a:extLst>
                <a:ext uri="{FF2B5EF4-FFF2-40B4-BE49-F238E27FC236}">
                  <a16:creationId xmlns:a16="http://schemas.microsoft.com/office/drawing/2014/main" id="{6078DEA1-D536-45C8-5066-EA8553BCEF2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4" name="Parallelogram 3">
              <a:extLst>
                <a:ext uri="{FF2B5EF4-FFF2-40B4-BE49-F238E27FC236}">
                  <a16:creationId xmlns:a16="http://schemas.microsoft.com/office/drawing/2014/main" id="{C183121D-AB5E-1095-B356-75D16C644F7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5" name="TextBox 4">
              <a:extLst>
                <a:ext uri="{FF2B5EF4-FFF2-40B4-BE49-F238E27FC236}">
                  <a16:creationId xmlns:a16="http://schemas.microsoft.com/office/drawing/2014/main" id="{8592E562-B7F4-E49E-022E-FA9113824335}"/>
                </a:ext>
              </a:extLst>
            </p:cNvPr>
            <p:cNvSpPr txBox="1"/>
            <p:nvPr/>
          </p:nvSpPr>
          <p:spPr>
            <a:xfrm>
              <a:off x="485545" y="517699"/>
              <a:ext cx="7293936" cy="461665"/>
            </a:xfrm>
            <a:prstGeom prst="rect">
              <a:avLst/>
            </a:prstGeom>
            <a:noFill/>
          </p:spPr>
          <p:txBody>
            <a:bodyPr wrap="square" rtlCol="0">
              <a:spAutoFit/>
            </a:bodyPr>
            <a:lstStyle/>
            <a:p>
              <a:pPr algn="just"/>
              <a:r>
                <a:rPr lang="en-US" sz="2400" b="1" dirty="0">
                  <a:solidFill>
                    <a:srgbClr val="F1D00A"/>
                  </a:solidFill>
                  <a:latin typeface="Futura Bold" panose="00000900000000000000" pitchFamily="2" charset="0"/>
                </a:rPr>
                <a:t>Marketing Channels and Brand Awareness</a:t>
              </a:r>
              <a:endParaRPr lang="en-GB" dirty="0">
                <a:solidFill>
                  <a:srgbClr val="F1D00A"/>
                </a:solidFill>
                <a:latin typeface="Futura Bold" panose="00000900000000000000" pitchFamily="2" charset="0"/>
              </a:endParaRPr>
            </a:p>
          </p:txBody>
        </p:sp>
      </p:grpSp>
      <p:sp>
        <p:nvSpPr>
          <p:cNvPr id="8" name="TextBox 7">
            <a:extLst>
              <a:ext uri="{FF2B5EF4-FFF2-40B4-BE49-F238E27FC236}">
                <a16:creationId xmlns:a16="http://schemas.microsoft.com/office/drawing/2014/main" id="{565E890B-0940-DFDC-6219-A0B10742044F}"/>
              </a:ext>
            </a:extLst>
          </p:cNvPr>
          <p:cNvSpPr txBox="1"/>
          <p:nvPr/>
        </p:nvSpPr>
        <p:spPr>
          <a:xfrm>
            <a:off x="485545" y="1441577"/>
            <a:ext cx="10119394" cy="503921"/>
          </a:xfrm>
          <a:prstGeom prst="rect">
            <a:avLst/>
          </a:prstGeom>
          <a:noFill/>
        </p:spPr>
        <p:txBody>
          <a:bodyPr wrap="square">
            <a:spAutoFit/>
          </a:bodyPr>
          <a:lstStyle/>
          <a:p>
            <a:pPr>
              <a:lnSpc>
                <a:spcPct val="150000"/>
              </a:lnSpc>
            </a:pPr>
            <a:r>
              <a:rPr lang="en-GB" sz="2000" dirty="0">
                <a:solidFill>
                  <a:srgbClr val="03045E"/>
                </a:solidFill>
                <a:latin typeface="Futura Medium" panose="00000400000000000000" pitchFamily="2" charset="0"/>
              </a:rPr>
              <a:t>b) </a:t>
            </a:r>
            <a:r>
              <a:rPr lang="en-US" sz="2000" dirty="0">
                <a:solidFill>
                  <a:srgbClr val="03045E"/>
                </a:solidFill>
                <a:latin typeface="Futura Medium" panose="00000400000000000000" pitchFamily="2" charset="0"/>
              </a:rPr>
              <a:t>How effective are different marketing strategies and channels in reaching our customers?</a:t>
            </a:r>
            <a:endParaRPr lang="en-GB" sz="2000" dirty="0">
              <a:solidFill>
                <a:srgbClr val="03045E"/>
              </a:solidFill>
              <a:latin typeface="Futura Medium" panose="00000400000000000000" pitchFamily="2" charset="0"/>
            </a:endParaRPr>
          </a:p>
        </p:txBody>
      </p:sp>
      <p:sp>
        <p:nvSpPr>
          <p:cNvPr id="11" name="TextBox 10">
            <a:extLst>
              <a:ext uri="{FF2B5EF4-FFF2-40B4-BE49-F238E27FC236}">
                <a16:creationId xmlns:a16="http://schemas.microsoft.com/office/drawing/2014/main" id="{175BC2D4-C0F1-019F-A5F9-79C2800BCF59}"/>
              </a:ext>
            </a:extLst>
          </p:cNvPr>
          <p:cNvSpPr txBox="1"/>
          <p:nvPr/>
        </p:nvSpPr>
        <p:spPr>
          <a:xfrm>
            <a:off x="-10036503" y="2209638"/>
            <a:ext cx="6272048" cy="2812245"/>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latin typeface="Futura Medium" panose="00000400000000000000" pitchFamily="2" charset="0"/>
              </a:rPr>
              <a:t>When it comes to reaching customers effectively, </a:t>
            </a:r>
            <a:r>
              <a:rPr lang="en-GB" sz="2000" dirty="0">
                <a:solidFill>
                  <a:srgbClr val="03045E"/>
                </a:solidFill>
                <a:highlight>
                  <a:srgbClr val="F1D00A"/>
                </a:highlight>
                <a:latin typeface="Futura Medium" panose="00000400000000000000" pitchFamily="2" charset="0"/>
              </a:rPr>
              <a:t>online ads</a:t>
            </a:r>
            <a:r>
              <a:rPr lang="en-GB" sz="2000" dirty="0">
                <a:solidFill>
                  <a:srgbClr val="03045E"/>
                </a:solidFill>
                <a:latin typeface="Futura Medium" panose="00000400000000000000" pitchFamily="2" charset="0"/>
              </a:rPr>
              <a:t> take the lead, providing a powerful and targeted approach to engage a specific audience. Online ads offer wide reach and precise audience targeting capabilities, allowing for effective brand visibility and customer engagement.</a:t>
            </a:r>
          </a:p>
        </p:txBody>
      </p:sp>
      <p:grpSp>
        <p:nvGrpSpPr>
          <p:cNvPr id="16" name="Group 15">
            <a:extLst>
              <a:ext uri="{FF2B5EF4-FFF2-40B4-BE49-F238E27FC236}">
                <a16:creationId xmlns:a16="http://schemas.microsoft.com/office/drawing/2014/main" id="{DF72C574-4FD8-CECE-FD9C-480105D15EBF}"/>
              </a:ext>
            </a:extLst>
          </p:cNvPr>
          <p:cNvGrpSpPr/>
          <p:nvPr/>
        </p:nvGrpSpPr>
        <p:grpSpPr>
          <a:xfrm>
            <a:off x="-13961779" y="387167"/>
            <a:ext cx="8018179" cy="812025"/>
            <a:chOff x="-6303" y="398053"/>
            <a:chExt cx="9932734" cy="801140"/>
          </a:xfrm>
        </p:grpSpPr>
        <p:sp>
          <p:nvSpPr>
            <p:cNvPr id="18" name="Rectangle 1">
              <a:extLst>
                <a:ext uri="{FF2B5EF4-FFF2-40B4-BE49-F238E27FC236}">
                  <a16:creationId xmlns:a16="http://schemas.microsoft.com/office/drawing/2014/main" id="{02444E1F-357D-B73A-44D2-938AA51F10AD}"/>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19" name="Parallelogram 18">
              <a:extLst>
                <a:ext uri="{FF2B5EF4-FFF2-40B4-BE49-F238E27FC236}">
                  <a16:creationId xmlns:a16="http://schemas.microsoft.com/office/drawing/2014/main" id="{783D85B7-5F68-7168-1D38-77806D8408D2}"/>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20" name="Parallelogram 19">
              <a:extLst>
                <a:ext uri="{FF2B5EF4-FFF2-40B4-BE49-F238E27FC236}">
                  <a16:creationId xmlns:a16="http://schemas.microsoft.com/office/drawing/2014/main" id="{00ED4056-6192-81BE-B2C5-0EDEF54700B6}"/>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21" name="TextBox 20">
              <a:extLst>
                <a:ext uri="{FF2B5EF4-FFF2-40B4-BE49-F238E27FC236}">
                  <a16:creationId xmlns:a16="http://schemas.microsoft.com/office/drawing/2014/main" id="{DF16A4E1-C9AC-9919-FF48-CBBD351FEDE0}"/>
                </a:ext>
              </a:extLst>
            </p:cNvPr>
            <p:cNvSpPr txBox="1"/>
            <p:nvPr/>
          </p:nvSpPr>
          <p:spPr>
            <a:xfrm>
              <a:off x="485545" y="517699"/>
              <a:ext cx="7293936" cy="584775"/>
            </a:xfrm>
            <a:prstGeom prst="rect">
              <a:avLst/>
            </a:prstGeom>
            <a:noFill/>
          </p:spPr>
          <p:txBody>
            <a:bodyPr wrap="square" rtlCol="0">
              <a:spAutoFit/>
            </a:bodyPr>
            <a:lstStyle/>
            <a:p>
              <a:pPr algn="just"/>
              <a:r>
                <a:rPr lang="en-US" sz="2400" b="1" dirty="0">
                  <a:solidFill>
                    <a:srgbClr val="F1D00A"/>
                  </a:solidFill>
                  <a:latin typeface="Futura Bold" panose="00000900000000000000" pitchFamily="2" charset="0"/>
                </a:rPr>
                <a:t> </a:t>
              </a:r>
              <a:r>
                <a:rPr lang="en-US" sz="3200" b="1" dirty="0">
                  <a:solidFill>
                    <a:srgbClr val="F1D00A"/>
                  </a:solidFill>
                  <a:latin typeface="Futura Bold" panose="00000900000000000000" pitchFamily="2" charset="0"/>
                </a:rPr>
                <a:t>Brand Penetration</a:t>
              </a:r>
              <a:endParaRPr lang="en-GB" sz="3200" b="1" dirty="0">
                <a:solidFill>
                  <a:srgbClr val="F1D00A"/>
                </a:solidFill>
                <a:latin typeface="Futura Bold" panose="00000900000000000000" pitchFamily="2" charset="0"/>
              </a:endParaRPr>
            </a:p>
          </p:txBody>
        </p:sp>
      </p:grpSp>
    </p:spTree>
    <p:extLst>
      <p:ext uri="{BB962C8B-B14F-4D97-AF65-F5344CB8AC3E}">
        <p14:creationId xmlns:p14="http://schemas.microsoft.com/office/powerpoint/2010/main" val="85564162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pic>
        <p:nvPicPr>
          <p:cNvPr id="10" name="Picture 9" descr="A screenshot of a computer&#10;&#10;Description automatically generated">
            <a:extLst>
              <a:ext uri="{FF2B5EF4-FFF2-40B4-BE49-F238E27FC236}">
                <a16:creationId xmlns:a16="http://schemas.microsoft.com/office/drawing/2014/main" id="{B1ECF7E1-2796-7CC8-2F3F-CFFB45D9BC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0857" y="1526855"/>
            <a:ext cx="4920446" cy="3584702"/>
          </a:xfrm>
          <a:prstGeom prst="rect">
            <a:avLst/>
          </a:prstGeom>
        </p:spPr>
      </p:pic>
      <p:grpSp>
        <p:nvGrpSpPr>
          <p:cNvPr id="6" name="Group 5">
            <a:extLst>
              <a:ext uri="{FF2B5EF4-FFF2-40B4-BE49-F238E27FC236}">
                <a16:creationId xmlns:a16="http://schemas.microsoft.com/office/drawing/2014/main" id="{7CFDC3CD-E2DB-EE6D-B3FC-BD81227C5D1B}"/>
              </a:ext>
            </a:extLst>
          </p:cNvPr>
          <p:cNvGrpSpPr/>
          <p:nvPr/>
        </p:nvGrpSpPr>
        <p:grpSpPr>
          <a:xfrm>
            <a:off x="-6303" y="398053"/>
            <a:ext cx="9932734" cy="801140"/>
            <a:chOff x="-6303" y="398053"/>
            <a:chExt cx="9932734" cy="801140"/>
          </a:xfrm>
        </p:grpSpPr>
        <p:sp>
          <p:nvSpPr>
            <p:cNvPr id="2" name="Rectangle 1">
              <a:extLst>
                <a:ext uri="{FF2B5EF4-FFF2-40B4-BE49-F238E27FC236}">
                  <a16:creationId xmlns:a16="http://schemas.microsoft.com/office/drawing/2014/main" id="{E9746A55-B8CE-F121-AB8B-1B02098B18CF}"/>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3" name="Parallelogram 2">
              <a:extLst>
                <a:ext uri="{FF2B5EF4-FFF2-40B4-BE49-F238E27FC236}">
                  <a16:creationId xmlns:a16="http://schemas.microsoft.com/office/drawing/2014/main" id="{6078DEA1-D536-45C8-5066-EA8553BCEF2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4" name="Parallelogram 3">
              <a:extLst>
                <a:ext uri="{FF2B5EF4-FFF2-40B4-BE49-F238E27FC236}">
                  <a16:creationId xmlns:a16="http://schemas.microsoft.com/office/drawing/2014/main" id="{C183121D-AB5E-1095-B356-75D16C644F7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5" name="TextBox 4">
              <a:extLst>
                <a:ext uri="{FF2B5EF4-FFF2-40B4-BE49-F238E27FC236}">
                  <a16:creationId xmlns:a16="http://schemas.microsoft.com/office/drawing/2014/main" id="{8592E562-B7F4-E49E-022E-FA9113824335}"/>
                </a:ext>
              </a:extLst>
            </p:cNvPr>
            <p:cNvSpPr txBox="1"/>
            <p:nvPr/>
          </p:nvSpPr>
          <p:spPr>
            <a:xfrm>
              <a:off x="485545" y="517699"/>
              <a:ext cx="7293936" cy="461665"/>
            </a:xfrm>
            <a:prstGeom prst="rect">
              <a:avLst/>
            </a:prstGeom>
            <a:noFill/>
          </p:spPr>
          <p:txBody>
            <a:bodyPr wrap="square" rtlCol="0">
              <a:spAutoFit/>
            </a:bodyPr>
            <a:lstStyle/>
            <a:p>
              <a:pPr algn="just"/>
              <a:r>
                <a:rPr lang="en-US" sz="2400" b="1" dirty="0">
                  <a:solidFill>
                    <a:srgbClr val="F1D00A"/>
                  </a:solidFill>
                  <a:latin typeface="Futura Bold" panose="00000900000000000000" pitchFamily="2" charset="0"/>
                </a:rPr>
                <a:t>Marketing Channels and Brand Awareness</a:t>
              </a:r>
              <a:endParaRPr lang="en-GB" dirty="0">
                <a:solidFill>
                  <a:srgbClr val="F1D00A"/>
                </a:solidFill>
                <a:latin typeface="Futura Bold" panose="00000900000000000000" pitchFamily="2" charset="0"/>
              </a:endParaRPr>
            </a:p>
          </p:txBody>
        </p:sp>
      </p:grpSp>
      <p:sp>
        <p:nvSpPr>
          <p:cNvPr id="8" name="TextBox 7">
            <a:extLst>
              <a:ext uri="{FF2B5EF4-FFF2-40B4-BE49-F238E27FC236}">
                <a16:creationId xmlns:a16="http://schemas.microsoft.com/office/drawing/2014/main" id="{565E890B-0940-DFDC-6219-A0B10742044F}"/>
              </a:ext>
            </a:extLst>
          </p:cNvPr>
          <p:cNvSpPr txBox="1"/>
          <p:nvPr/>
        </p:nvSpPr>
        <p:spPr>
          <a:xfrm>
            <a:off x="485545" y="1441577"/>
            <a:ext cx="10119394" cy="503921"/>
          </a:xfrm>
          <a:prstGeom prst="rect">
            <a:avLst/>
          </a:prstGeom>
          <a:noFill/>
        </p:spPr>
        <p:txBody>
          <a:bodyPr wrap="square">
            <a:spAutoFit/>
          </a:bodyPr>
          <a:lstStyle/>
          <a:p>
            <a:pPr>
              <a:lnSpc>
                <a:spcPct val="150000"/>
              </a:lnSpc>
            </a:pPr>
            <a:r>
              <a:rPr lang="en-GB" sz="2000" dirty="0">
                <a:solidFill>
                  <a:srgbClr val="03045E"/>
                </a:solidFill>
                <a:latin typeface="Futura Medium" panose="00000400000000000000" pitchFamily="2" charset="0"/>
              </a:rPr>
              <a:t>b) </a:t>
            </a:r>
            <a:r>
              <a:rPr lang="en-US" sz="2000" dirty="0">
                <a:solidFill>
                  <a:srgbClr val="03045E"/>
                </a:solidFill>
                <a:latin typeface="Futura Medium" panose="00000400000000000000" pitchFamily="2" charset="0"/>
              </a:rPr>
              <a:t>How effective are different marketing strategies and channels in reaching our customers?</a:t>
            </a:r>
            <a:endParaRPr lang="en-GB" sz="2000" dirty="0">
              <a:solidFill>
                <a:srgbClr val="03045E"/>
              </a:solidFill>
              <a:latin typeface="Futura Medium" panose="00000400000000000000" pitchFamily="2" charset="0"/>
            </a:endParaRPr>
          </a:p>
        </p:txBody>
      </p:sp>
      <p:sp>
        <p:nvSpPr>
          <p:cNvPr id="11" name="TextBox 10">
            <a:extLst>
              <a:ext uri="{FF2B5EF4-FFF2-40B4-BE49-F238E27FC236}">
                <a16:creationId xmlns:a16="http://schemas.microsoft.com/office/drawing/2014/main" id="{175BC2D4-C0F1-019F-A5F9-79C2800BCF59}"/>
              </a:ext>
            </a:extLst>
          </p:cNvPr>
          <p:cNvSpPr txBox="1"/>
          <p:nvPr/>
        </p:nvSpPr>
        <p:spPr>
          <a:xfrm>
            <a:off x="580697" y="2209638"/>
            <a:ext cx="6272048" cy="2812245"/>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latin typeface="Futura Medium" panose="00000400000000000000" pitchFamily="2" charset="0"/>
              </a:rPr>
              <a:t>When it comes to reaching customers effectively, </a:t>
            </a:r>
            <a:r>
              <a:rPr lang="en-GB" sz="2000" dirty="0">
                <a:solidFill>
                  <a:srgbClr val="03045E"/>
                </a:solidFill>
                <a:highlight>
                  <a:srgbClr val="F1D00A"/>
                </a:highlight>
                <a:latin typeface="Futura Medium" panose="00000400000000000000" pitchFamily="2" charset="0"/>
              </a:rPr>
              <a:t>online ads</a:t>
            </a:r>
            <a:r>
              <a:rPr lang="en-GB" sz="2000" dirty="0">
                <a:solidFill>
                  <a:srgbClr val="03045E"/>
                </a:solidFill>
                <a:latin typeface="Futura Medium" panose="00000400000000000000" pitchFamily="2" charset="0"/>
              </a:rPr>
              <a:t> take the lead, providing a powerful and targeted approach to engage a specific audience. Online ads offer wide reach and precise audience targeting capabilities, allowing for effective brand visibility and customer engagement.</a:t>
            </a:r>
          </a:p>
        </p:txBody>
      </p:sp>
      <p:sp>
        <p:nvSpPr>
          <p:cNvPr id="13" name="TextBox 12">
            <a:extLst>
              <a:ext uri="{FF2B5EF4-FFF2-40B4-BE49-F238E27FC236}">
                <a16:creationId xmlns:a16="http://schemas.microsoft.com/office/drawing/2014/main" id="{CF6997BF-759D-7D73-5EAA-0691D40B22EF}"/>
              </a:ext>
            </a:extLst>
          </p:cNvPr>
          <p:cNvSpPr txBox="1"/>
          <p:nvPr/>
        </p:nvSpPr>
        <p:spPr>
          <a:xfrm>
            <a:off x="-12322503" y="5280915"/>
            <a:ext cx="11030606" cy="1429109"/>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n-GB" sz="2000" dirty="0">
                <a:solidFill>
                  <a:srgbClr val="03045E"/>
                </a:solidFill>
                <a:latin typeface="Futura Medium" panose="00000400000000000000" pitchFamily="2" charset="0"/>
              </a:rPr>
              <a:t>Following closely behind, </a:t>
            </a:r>
            <a:r>
              <a:rPr lang="en-GB" sz="2000" dirty="0">
                <a:solidFill>
                  <a:srgbClr val="03045E"/>
                </a:solidFill>
                <a:highlight>
                  <a:srgbClr val="F1D00A"/>
                </a:highlight>
                <a:latin typeface="Futura Medium" panose="00000400000000000000" pitchFamily="2" charset="0"/>
              </a:rPr>
              <a:t>TV commercials</a:t>
            </a:r>
            <a:r>
              <a:rPr lang="en-GB" sz="2000" dirty="0">
                <a:solidFill>
                  <a:srgbClr val="03045E"/>
                </a:solidFill>
                <a:latin typeface="Futura Medium" panose="00000400000000000000" pitchFamily="2" charset="0"/>
              </a:rPr>
              <a:t> remain a valuable channel to reach a broader audience and generate brand awareness, especially for customers who may not be actively engaged in online platforms.</a:t>
            </a:r>
            <a:endParaRPr lang="en-GB" sz="2000" dirty="0"/>
          </a:p>
        </p:txBody>
      </p:sp>
      <p:grpSp>
        <p:nvGrpSpPr>
          <p:cNvPr id="16" name="Group 15">
            <a:extLst>
              <a:ext uri="{FF2B5EF4-FFF2-40B4-BE49-F238E27FC236}">
                <a16:creationId xmlns:a16="http://schemas.microsoft.com/office/drawing/2014/main" id="{DF72C574-4FD8-CECE-FD9C-480105D15EBF}"/>
              </a:ext>
            </a:extLst>
          </p:cNvPr>
          <p:cNvGrpSpPr/>
          <p:nvPr/>
        </p:nvGrpSpPr>
        <p:grpSpPr>
          <a:xfrm>
            <a:off x="-13961779" y="387167"/>
            <a:ext cx="8018179" cy="812025"/>
            <a:chOff x="-6303" y="398053"/>
            <a:chExt cx="9932734" cy="801140"/>
          </a:xfrm>
        </p:grpSpPr>
        <p:sp>
          <p:nvSpPr>
            <p:cNvPr id="18" name="Rectangle 1">
              <a:extLst>
                <a:ext uri="{FF2B5EF4-FFF2-40B4-BE49-F238E27FC236}">
                  <a16:creationId xmlns:a16="http://schemas.microsoft.com/office/drawing/2014/main" id="{02444E1F-357D-B73A-44D2-938AA51F10AD}"/>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19" name="Parallelogram 18">
              <a:extLst>
                <a:ext uri="{FF2B5EF4-FFF2-40B4-BE49-F238E27FC236}">
                  <a16:creationId xmlns:a16="http://schemas.microsoft.com/office/drawing/2014/main" id="{783D85B7-5F68-7168-1D38-77806D8408D2}"/>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20" name="Parallelogram 19">
              <a:extLst>
                <a:ext uri="{FF2B5EF4-FFF2-40B4-BE49-F238E27FC236}">
                  <a16:creationId xmlns:a16="http://schemas.microsoft.com/office/drawing/2014/main" id="{00ED4056-6192-81BE-B2C5-0EDEF54700B6}"/>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21" name="TextBox 20">
              <a:extLst>
                <a:ext uri="{FF2B5EF4-FFF2-40B4-BE49-F238E27FC236}">
                  <a16:creationId xmlns:a16="http://schemas.microsoft.com/office/drawing/2014/main" id="{DF16A4E1-C9AC-9919-FF48-CBBD351FEDE0}"/>
                </a:ext>
              </a:extLst>
            </p:cNvPr>
            <p:cNvSpPr txBox="1"/>
            <p:nvPr/>
          </p:nvSpPr>
          <p:spPr>
            <a:xfrm>
              <a:off x="485545" y="517699"/>
              <a:ext cx="7293936" cy="584775"/>
            </a:xfrm>
            <a:prstGeom prst="rect">
              <a:avLst/>
            </a:prstGeom>
            <a:noFill/>
          </p:spPr>
          <p:txBody>
            <a:bodyPr wrap="square" rtlCol="0">
              <a:spAutoFit/>
            </a:bodyPr>
            <a:lstStyle/>
            <a:p>
              <a:pPr algn="just"/>
              <a:r>
                <a:rPr lang="en-US" sz="2400" b="1" dirty="0">
                  <a:solidFill>
                    <a:srgbClr val="F1D00A"/>
                  </a:solidFill>
                  <a:latin typeface="Futura Bold" panose="00000900000000000000" pitchFamily="2" charset="0"/>
                </a:rPr>
                <a:t> </a:t>
              </a:r>
              <a:r>
                <a:rPr lang="en-US" sz="3200" b="1" dirty="0">
                  <a:solidFill>
                    <a:srgbClr val="F1D00A"/>
                  </a:solidFill>
                  <a:latin typeface="Futura Bold" panose="00000900000000000000" pitchFamily="2" charset="0"/>
                </a:rPr>
                <a:t>Brand Penetration</a:t>
              </a:r>
              <a:endParaRPr lang="en-GB" sz="3200" b="1" dirty="0">
                <a:solidFill>
                  <a:srgbClr val="F1D00A"/>
                </a:solidFill>
                <a:latin typeface="Futura Bold" panose="00000900000000000000" pitchFamily="2" charset="0"/>
              </a:endParaRPr>
            </a:p>
          </p:txBody>
        </p:sp>
      </p:grpSp>
    </p:spTree>
    <p:extLst>
      <p:ext uri="{BB962C8B-B14F-4D97-AF65-F5344CB8AC3E}">
        <p14:creationId xmlns:p14="http://schemas.microsoft.com/office/powerpoint/2010/main" val="20844870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pic>
        <p:nvPicPr>
          <p:cNvPr id="10" name="Picture 9" descr="A screenshot of a computer&#10;&#10;Description automatically generated">
            <a:extLst>
              <a:ext uri="{FF2B5EF4-FFF2-40B4-BE49-F238E27FC236}">
                <a16:creationId xmlns:a16="http://schemas.microsoft.com/office/drawing/2014/main" id="{B1ECF7E1-2796-7CC8-2F3F-CFFB45D9BC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0857" y="1526855"/>
            <a:ext cx="4920446" cy="3584702"/>
          </a:xfrm>
          <a:prstGeom prst="rect">
            <a:avLst/>
          </a:prstGeom>
        </p:spPr>
      </p:pic>
      <p:grpSp>
        <p:nvGrpSpPr>
          <p:cNvPr id="6" name="Group 5">
            <a:extLst>
              <a:ext uri="{FF2B5EF4-FFF2-40B4-BE49-F238E27FC236}">
                <a16:creationId xmlns:a16="http://schemas.microsoft.com/office/drawing/2014/main" id="{7CFDC3CD-E2DB-EE6D-B3FC-BD81227C5D1B}"/>
              </a:ext>
            </a:extLst>
          </p:cNvPr>
          <p:cNvGrpSpPr/>
          <p:nvPr/>
        </p:nvGrpSpPr>
        <p:grpSpPr>
          <a:xfrm>
            <a:off x="-6303" y="398053"/>
            <a:ext cx="9932734" cy="801140"/>
            <a:chOff x="-6303" y="398053"/>
            <a:chExt cx="9932734" cy="801140"/>
          </a:xfrm>
        </p:grpSpPr>
        <p:sp>
          <p:nvSpPr>
            <p:cNvPr id="2" name="Rectangle 1">
              <a:extLst>
                <a:ext uri="{FF2B5EF4-FFF2-40B4-BE49-F238E27FC236}">
                  <a16:creationId xmlns:a16="http://schemas.microsoft.com/office/drawing/2014/main" id="{E9746A55-B8CE-F121-AB8B-1B02098B18CF}"/>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3" name="Parallelogram 2">
              <a:extLst>
                <a:ext uri="{FF2B5EF4-FFF2-40B4-BE49-F238E27FC236}">
                  <a16:creationId xmlns:a16="http://schemas.microsoft.com/office/drawing/2014/main" id="{6078DEA1-D536-45C8-5066-EA8553BCEF2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4" name="Parallelogram 3">
              <a:extLst>
                <a:ext uri="{FF2B5EF4-FFF2-40B4-BE49-F238E27FC236}">
                  <a16:creationId xmlns:a16="http://schemas.microsoft.com/office/drawing/2014/main" id="{C183121D-AB5E-1095-B356-75D16C644F7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5" name="TextBox 4">
              <a:extLst>
                <a:ext uri="{FF2B5EF4-FFF2-40B4-BE49-F238E27FC236}">
                  <a16:creationId xmlns:a16="http://schemas.microsoft.com/office/drawing/2014/main" id="{8592E562-B7F4-E49E-022E-FA9113824335}"/>
                </a:ext>
              </a:extLst>
            </p:cNvPr>
            <p:cNvSpPr txBox="1"/>
            <p:nvPr/>
          </p:nvSpPr>
          <p:spPr>
            <a:xfrm>
              <a:off x="485545" y="517699"/>
              <a:ext cx="7293936" cy="461665"/>
            </a:xfrm>
            <a:prstGeom prst="rect">
              <a:avLst/>
            </a:prstGeom>
            <a:noFill/>
          </p:spPr>
          <p:txBody>
            <a:bodyPr wrap="square" rtlCol="0">
              <a:spAutoFit/>
            </a:bodyPr>
            <a:lstStyle/>
            <a:p>
              <a:pPr algn="just"/>
              <a:r>
                <a:rPr lang="en-US" sz="2400" b="1" dirty="0">
                  <a:solidFill>
                    <a:srgbClr val="F1D00A"/>
                  </a:solidFill>
                  <a:latin typeface="Futura Bold" panose="00000900000000000000" pitchFamily="2" charset="0"/>
                </a:rPr>
                <a:t>Marketing Channels and Brand Awareness</a:t>
              </a:r>
              <a:endParaRPr lang="en-GB" dirty="0">
                <a:solidFill>
                  <a:srgbClr val="F1D00A"/>
                </a:solidFill>
                <a:latin typeface="Futura Bold" panose="00000900000000000000" pitchFamily="2" charset="0"/>
              </a:endParaRPr>
            </a:p>
          </p:txBody>
        </p:sp>
      </p:grpSp>
      <p:sp>
        <p:nvSpPr>
          <p:cNvPr id="8" name="TextBox 7">
            <a:extLst>
              <a:ext uri="{FF2B5EF4-FFF2-40B4-BE49-F238E27FC236}">
                <a16:creationId xmlns:a16="http://schemas.microsoft.com/office/drawing/2014/main" id="{565E890B-0940-DFDC-6219-A0B10742044F}"/>
              </a:ext>
            </a:extLst>
          </p:cNvPr>
          <p:cNvSpPr txBox="1"/>
          <p:nvPr/>
        </p:nvSpPr>
        <p:spPr>
          <a:xfrm>
            <a:off x="485545" y="1441577"/>
            <a:ext cx="10119394" cy="503921"/>
          </a:xfrm>
          <a:prstGeom prst="rect">
            <a:avLst/>
          </a:prstGeom>
          <a:noFill/>
        </p:spPr>
        <p:txBody>
          <a:bodyPr wrap="square">
            <a:spAutoFit/>
          </a:bodyPr>
          <a:lstStyle/>
          <a:p>
            <a:pPr>
              <a:lnSpc>
                <a:spcPct val="150000"/>
              </a:lnSpc>
            </a:pPr>
            <a:r>
              <a:rPr lang="en-GB" sz="2000" dirty="0">
                <a:solidFill>
                  <a:srgbClr val="03045E"/>
                </a:solidFill>
                <a:latin typeface="Futura Medium" panose="00000400000000000000" pitchFamily="2" charset="0"/>
              </a:rPr>
              <a:t>b) </a:t>
            </a:r>
            <a:r>
              <a:rPr lang="en-US" sz="2000" dirty="0">
                <a:solidFill>
                  <a:srgbClr val="03045E"/>
                </a:solidFill>
                <a:latin typeface="Futura Medium" panose="00000400000000000000" pitchFamily="2" charset="0"/>
              </a:rPr>
              <a:t>How effective are different marketing strategies and channels in reaching our customers?</a:t>
            </a:r>
            <a:endParaRPr lang="en-GB" sz="2000" dirty="0">
              <a:solidFill>
                <a:srgbClr val="03045E"/>
              </a:solidFill>
              <a:latin typeface="Futura Medium" panose="00000400000000000000" pitchFamily="2" charset="0"/>
            </a:endParaRPr>
          </a:p>
        </p:txBody>
      </p:sp>
      <p:sp>
        <p:nvSpPr>
          <p:cNvPr id="11" name="TextBox 10">
            <a:extLst>
              <a:ext uri="{FF2B5EF4-FFF2-40B4-BE49-F238E27FC236}">
                <a16:creationId xmlns:a16="http://schemas.microsoft.com/office/drawing/2014/main" id="{175BC2D4-C0F1-019F-A5F9-79C2800BCF59}"/>
              </a:ext>
            </a:extLst>
          </p:cNvPr>
          <p:cNvSpPr txBox="1"/>
          <p:nvPr/>
        </p:nvSpPr>
        <p:spPr>
          <a:xfrm>
            <a:off x="580697" y="2209638"/>
            <a:ext cx="6272048" cy="2812245"/>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latin typeface="Futura Medium" panose="00000400000000000000" pitchFamily="2" charset="0"/>
              </a:rPr>
              <a:t>When it comes to reaching customers effectively, </a:t>
            </a:r>
            <a:r>
              <a:rPr lang="en-GB" sz="2000" dirty="0">
                <a:solidFill>
                  <a:srgbClr val="03045E"/>
                </a:solidFill>
                <a:highlight>
                  <a:srgbClr val="F1D00A"/>
                </a:highlight>
                <a:latin typeface="Futura Medium" panose="00000400000000000000" pitchFamily="2" charset="0"/>
              </a:rPr>
              <a:t>online ads</a:t>
            </a:r>
            <a:r>
              <a:rPr lang="en-GB" sz="2000" dirty="0">
                <a:solidFill>
                  <a:srgbClr val="03045E"/>
                </a:solidFill>
                <a:latin typeface="Futura Medium" panose="00000400000000000000" pitchFamily="2" charset="0"/>
              </a:rPr>
              <a:t> take the lead, providing a powerful and targeted approach to engage a specific audience. Online ads offer wide reach and precise audience targeting capabilities, allowing for effective brand visibility and customer engagement.</a:t>
            </a:r>
          </a:p>
        </p:txBody>
      </p:sp>
      <p:sp>
        <p:nvSpPr>
          <p:cNvPr id="13" name="TextBox 12">
            <a:extLst>
              <a:ext uri="{FF2B5EF4-FFF2-40B4-BE49-F238E27FC236}">
                <a16:creationId xmlns:a16="http://schemas.microsoft.com/office/drawing/2014/main" id="{CF6997BF-759D-7D73-5EAA-0691D40B22EF}"/>
              </a:ext>
            </a:extLst>
          </p:cNvPr>
          <p:cNvSpPr txBox="1"/>
          <p:nvPr/>
        </p:nvSpPr>
        <p:spPr>
          <a:xfrm>
            <a:off x="580697" y="5280915"/>
            <a:ext cx="11030606" cy="1429109"/>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n-GB" sz="2000" dirty="0">
                <a:solidFill>
                  <a:srgbClr val="03045E"/>
                </a:solidFill>
                <a:latin typeface="Futura Medium" panose="00000400000000000000" pitchFamily="2" charset="0"/>
              </a:rPr>
              <a:t>Following closely behind, </a:t>
            </a:r>
            <a:r>
              <a:rPr lang="en-GB" sz="2000" dirty="0">
                <a:solidFill>
                  <a:srgbClr val="03045E"/>
                </a:solidFill>
                <a:highlight>
                  <a:srgbClr val="F1D00A"/>
                </a:highlight>
                <a:latin typeface="Futura Medium" panose="00000400000000000000" pitchFamily="2" charset="0"/>
              </a:rPr>
              <a:t>TV commercials</a:t>
            </a:r>
            <a:r>
              <a:rPr lang="en-GB" sz="2000" dirty="0">
                <a:solidFill>
                  <a:srgbClr val="03045E"/>
                </a:solidFill>
                <a:latin typeface="Futura Medium" panose="00000400000000000000" pitchFamily="2" charset="0"/>
              </a:rPr>
              <a:t> remain a valuable channel to reach a broader audience and generate brand awareness, especially for customers who may not be actively engaged in online platforms.</a:t>
            </a:r>
            <a:endParaRPr lang="en-GB" sz="2000" dirty="0"/>
          </a:p>
        </p:txBody>
      </p:sp>
      <p:grpSp>
        <p:nvGrpSpPr>
          <p:cNvPr id="16" name="Group 15">
            <a:extLst>
              <a:ext uri="{FF2B5EF4-FFF2-40B4-BE49-F238E27FC236}">
                <a16:creationId xmlns:a16="http://schemas.microsoft.com/office/drawing/2014/main" id="{DF72C574-4FD8-CECE-FD9C-480105D15EBF}"/>
              </a:ext>
            </a:extLst>
          </p:cNvPr>
          <p:cNvGrpSpPr/>
          <p:nvPr/>
        </p:nvGrpSpPr>
        <p:grpSpPr>
          <a:xfrm>
            <a:off x="-13961779" y="387167"/>
            <a:ext cx="8018179" cy="812025"/>
            <a:chOff x="-6303" y="398053"/>
            <a:chExt cx="9932734" cy="801140"/>
          </a:xfrm>
        </p:grpSpPr>
        <p:sp>
          <p:nvSpPr>
            <p:cNvPr id="18" name="Rectangle 1">
              <a:extLst>
                <a:ext uri="{FF2B5EF4-FFF2-40B4-BE49-F238E27FC236}">
                  <a16:creationId xmlns:a16="http://schemas.microsoft.com/office/drawing/2014/main" id="{02444E1F-357D-B73A-44D2-938AA51F10AD}"/>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19" name="Parallelogram 18">
              <a:extLst>
                <a:ext uri="{FF2B5EF4-FFF2-40B4-BE49-F238E27FC236}">
                  <a16:creationId xmlns:a16="http://schemas.microsoft.com/office/drawing/2014/main" id="{783D85B7-5F68-7168-1D38-77806D8408D2}"/>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20" name="Parallelogram 19">
              <a:extLst>
                <a:ext uri="{FF2B5EF4-FFF2-40B4-BE49-F238E27FC236}">
                  <a16:creationId xmlns:a16="http://schemas.microsoft.com/office/drawing/2014/main" id="{00ED4056-6192-81BE-B2C5-0EDEF54700B6}"/>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21" name="TextBox 20">
              <a:extLst>
                <a:ext uri="{FF2B5EF4-FFF2-40B4-BE49-F238E27FC236}">
                  <a16:creationId xmlns:a16="http://schemas.microsoft.com/office/drawing/2014/main" id="{DF16A4E1-C9AC-9919-FF48-CBBD351FEDE0}"/>
                </a:ext>
              </a:extLst>
            </p:cNvPr>
            <p:cNvSpPr txBox="1"/>
            <p:nvPr/>
          </p:nvSpPr>
          <p:spPr>
            <a:xfrm>
              <a:off x="485545" y="517699"/>
              <a:ext cx="7293936" cy="584775"/>
            </a:xfrm>
            <a:prstGeom prst="rect">
              <a:avLst/>
            </a:prstGeom>
            <a:noFill/>
          </p:spPr>
          <p:txBody>
            <a:bodyPr wrap="square" rtlCol="0">
              <a:spAutoFit/>
            </a:bodyPr>
            <a:lstStyle/>
            <a:p>
              <a:pPr algn="just"/>
              <a:r>
                <a:rPr lang="en-US" sz="2400" b="1" dirty="0">
                  <a:solidFill>
                    <a:srgbClr val="F1D00A"/>
                  </a:solidFill>
                  <a:latin typeface="Futura Bold" panose="00000900000000000000" pitchFamily="2" charset="0"/>
                </a:rPr>
                <a:t> </a:t>
              </a:r>
              <a:r>
                <a:rPr lang="en-US" sz="3200" b="1" dirty="0">
                  <a:solidFill>
                    <a:srgbClr val="F1D00A"/>
                  </a:solidFill>
                  <a:latin typeface="Futura Bold" panose="00000900000000000000" pitchFamily="2" charset="0"/>
                </a:rPr>
                <a:t>Brand Penetration</a:t>
              </a:r>
              <a:endParaRPr lang="en-GB" sz="3200" b="1" dirty="0">
                <a:solidFill>
                  <a:srgbClr val="F1D00A"/>
                </a:solidFill>
                <a:latin typeface="Futura Bold" panose="00000900000000000000" pitchFamily="2" charset="0"/>
              </a:endParaRPr>
            </a:p>
          </p:txBody>
        </p:sp>
      </p:grpSp>
    </p:spTree>
    <p:extLst>
      <p:ext uri="{BB962C8B-B14F-4D97-AF65-F5344CB8AC3E}">
        <p14:creationId xmlns:p14="http://schemas.microsoft.com/office/powerpoint/2010/main" val="361498493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CFDC3CD-E2DB-EE6D-B3FC-BD81227C5D1B}"/>
              </a:ext>
            </a:extLst>
          </p:cNvPr>
          <p:cNvGrpSpPr/>
          <p:nvPr/>
        </p:nvGrpSpPr>
        <p:grpSpPr>
          <a:xfrm>
            <a:off x="-6303" y="398053"/>
            <a:ext cx="9932734" cy="801140"/>
            <a:chOff x="-6303" y="398053"/>
            <a:chExt cx="9932734" cy="801140"/>
          </a:xfrm>
        </p:grpSpPr>
        <p:sp>
          <p:nvSpPr>
            <p:cNvPr id="2" name="Rectangle 1">
              <a:extLst>
                <a:ext uri="{FF2B5EF4-FFF2-40B4-BE49-F238E27FC236}">
                  <a16:creationId xmlns:a16="http://schemas.microsoft.com/office/drawing/2014/main" id="{E9746A55-B8CE-F121-AB8B-1B02098B18CF}"/>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3" name="Parallelogram 2">
              <a:extLst>
                <a:ext uri="{FF2B5EF4-FFF2-40B4-BE49-F238E27FC236}">
                  <a16:creationId xmlns:a16="http://schemas.microsoft.com/office/drawing/2014/main" id="{6078DEA1-D536-45C8-5066-EA8553BCEF2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4" name="Parallelogram 3">
              <a:extLst>
                <a:ext uri="{FF2B5EF4-FFF2-40B4-BE49-F238E27FC236}">
                  <a16:creationId xmlns:a16="http://schemas.microsoft.com/office/drawing/2014/main" id="{C183121D-AB5E-1095-B356-75D16C644F7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5" name="TextBox 4">
              <a:extLst>
                <a:ext uri="{FF2B5EF4-FFF2-40B4-BE49-F238E27FC236}">
                  <a16:creationId xmlns:a16="http://schemas.microsoft.com/office/drawing/2014/main" id="{8592E562-B7F4-E49E-022E-FA9113824335}"/>
                </a:ext>
              </a:extLst>
            </p:cNvPr>
            <p:cNvSpPr txBox="1"/>
            <p:nvPr/>
          </p:nvSpPr>
          <p:spPr>
            <a:xfrm>
              <a:off x="485545" y="517699"/>
              <a:ext cx="7293936" cy="584775"/>
            </a:xfrm>
            <a:prstGeom prst="rect">
              <a:avLst/>
            </a:prstGeom>
            <a:noFill/>
          </p:spPr>
          <p:txBody>
            <a:bodyPr wrap="square" rtlCol="0">
              <a:spAutoFit/>
            </a:bodyPr>
            <a:lstStyle/>
            <a:p>
              <a:pPr algn="just"/>
              <a:r>
                <a:rPr lang="en-US" sz="2400" b="1" dirty="0">
                  <a:solidFill>
                    <a:srgbClr val="F1D00A"/>
                  </a:solidFill>
                  <a:latin typeface="Futura Bold" panose="00000900000000000000" pitchFamily="2" charset="0"/>
                </a:rPr>
                <a:t> </a:t>
              </a:r>
              <a:r>
                <a:rPr lang="en-US" sz="3200" b="1" dirty="0">
                  <a:solidFill>
                    <a:srgbClr val="F1D00A"/>
                  </a:solidFill>
                  <a:latin typeface="Futura Bold" panose="00000900000000000000" pitchFamily="2" charset="0"/>
                </a:rPr>
                <a:t>Brand Penetration</a:t>
              </a:r>
              <a:endParaRPr lang="en-GB" sz="3200" b="1" dirty="0">
                <a:solidFill>
                  <a:srgbClr val="F1D00A"/>
                </a:solidFill>
                <a:latin typeface="Futura Bold" panose="00000900000000000000" pitchFamily="2" charset="0"/>
              </a:endParaRPr>
            </a:p>
          </p:txBody>
        </p:sp>
      </p:grpSp>
      <p:sp>
        <p:nvSpPr>
          <p:cNvPr id="8" name="TextBox 7">
            <a:extLst>
              <a:ext uri="{FF2B5EF4-FFF2-40B4-BE49-F238E27FC236}">
                <a16:creationId xmlns:a16="http://schemas.microsoft.com/office/drawing/2014/main" id="{565E890B-0940-DFDC-6219-A0B10742044F}"/>
              </a:ext>
            </a:extLst>
          </p:cNvPr>
          <p:cNvSpPr txBox="1"/>
          <p:nvPr/>
        </p:nvSpPr>
        <p:spPr>
          <a:xfrm>
            <a:off x="485545" y="1441577"/>
            <a:ext cx="5053407" cy="503921"/>
          </a:xfrm>
          <a:prstGeom prst="rect">
            <a:avLst/>
          </a:prstGeom>
          <a:noFill/>
        </p:spPr>
        <p:txBody>
          <a:bodyPr wrap="square">
            <a:spAutoFit/>
          </a:bodyPr>
          <a:lstStyle/>
          <a:p>
            <a:pPr>
              <a:lnSpc>
                <a:spcPct val="150000"/>
              </a:lnSpc>
            </a:pPr>
            <a:r>
              <a:rPr lang="en-GB" sz="2000" dirty="0">
                <a:solidFill>
                  <a:srgbClr val="03045E"/>
                </a:solidFill>
                <a:latin typeface="Futura Medium" panose="00000400000000000000" pitchFamily="2" charset="0"/>
              </a:rPr>
              <a:t>a) </a:t>
            </a:r>
            <a:r>
              <a:rPr lang="en-US" sz="2000" dirty="0">
                <a:solidFill>
                  <a:srgbClr val="03045E"/>
                </a:solidFill>
                <a:latin typeface="Futura Medium" panose="00000400000000000000" pitchFamily="2" charset="0"/>
              </a:rPr>
              <a:t>What do people think about our brand?</a:t>
            </a:r>
            <a:endParaRPr lang="en-GB" sz="2000" dirty="0">
              <a:solidFill>
                <a:srgbClr val="03045E"/>
              </a:solidFill>
              <a:latin typeface="Futura Medium" panose="00000400000000000000" pitchFamily="2" charset="0"/>
            </a:endParaRPr>
          </a:p>
        </p:txBody>
      </p:sp>
      <p:pic>
        <p:nvPicPr>
          <p:cNvPr id="18" name="Picture 17" descr="A blue and white circle with numbers&#10;&#10;Description automatically generated">
            <a:extLst>
              <a:ext uri="{FF2B5EF4-FFF2-40B4-BE49-F238E27FC236}">
                <a16:creationId xmlns:a16="http://schemas.microsoft.com/office/drawing/2014/main" id="{07E50A56-E907-96D8-5AC9-F04F869B7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999" y="1945498"/>
            <a:ext cx="3859461" cy="2328859"/>
          </a:xfrm>
          <a:prstGeom prst="rect">
            <a:avLst/>
          </a:prstGeom>
        </p:spPr>
      </p:pic>
      <p:sp>
        <p:nvSpPr>
          <p:cNvPr id="10" name="TextBox 9">
            <a:extLst>
              <a:ext uri="{FF2B5EF4-FFF2-40B4-BE49-F238E27FC236}">
                <a16:creationId xmlns:a16="http://schemas.microsoft.com/office/drawing/2014/main" id="{464FB033-81EF-D03D-DDF2-05E269CDBA60}"/>
              </a:ext>
            </a:extLst>
          </p:cNvPr>
          <p:cNvSpPr txBox="1"/>
          <p:nvPr/>
        </p:nvSpPr>
        <p:spPr>
          <a:xfrm>
            <a:off x="13323947" y="1945498"/>
            <a:ext cx="6101254" cy="1427250"/>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latin typeface="Futura Medium" panose="00000400000000000000" pitchFamily="2" charset="0"/>
              </a:rPr>
              <a:t>CodeX's energy drink received an </a:t>
            </a:r>
            <a:r>
              <a:rPr lang="en-GB" sz="2000" dirty="0">
                <a:solidFill>
                  <a:srgbClr val="03045E"/>
                </a:solidFill>
                <a:highlight>
                  <a:srgbClr val="F1D00A"/>
                </a:highlight>
                <a:latin typeface="Futura Medium" panose="00000400000000000000" pitchFamily="2" charset="0"/>
              </a:rPr>
              <a:t>average rating</a:t>
            </a:r>
            <a:r>
              <a:rPr lang="en-GB" sz="2000" dirty="0">
                <a:solidFill>
                  <a:srgbClr val="03045E"/>
                </a:solidFill>
                <a:latin typeface="Futura Medium" panose="00000400000000000000" pitchFamily="2" charset="0"/>
              </a:rPr>
              <a:t> of </a:t>
            </a:r>
            <a:r>
              <a:rPr lang="en-GB" sz="2000" dirty="0">
                <a:solidFill>
                  <a:srgbClr val="03045E"/>
                </a:solidFill>
                <a:highlight>
                  <a:srgbClr val="F1D00A"/>
                </a:highlight>
                <a:latin typeface="Futura Medium" panose="00000400000000000000" pitchFamily="2" charset="0"/>
              </a:rPr>
              <a:t>3.28</a:t>
            </a:r>
            <a:r>
              <a:rPr lang="en-GB" sz="2000" dirty="0">
                <a:solidFill>
                  <a:srgbClr val="03045E"/>
                </a:solidFill>
                <a:latin typeface="Futura Medium" panose="00000400000000000000" pitchFamily="2" charset="0"/>
              </a:rPr>
              <a:t> from the respondents, indicating a generally positive reception.</a:t>
            </a:r>
          </a:p>
        </p:txBody>
      </p:sp>
      <p:pic>
        <p:nvPicPr>
          <p:cNvPr id="29" name="Graphic 28" descr="Arrow: Straight outline">
            <a:extLst>
              <a:ext uri="{FF2B5EF4-FFF2-40B4-BE49-F238E27FC236}">
                <a16:creationId xmlns:a16="http://schemas.microsoft.com/office/drawing/2014/main" id="{CF5E154E-DDDB-5FE1-6097-144351DE13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3252483" y="1903037"/>
            <a:ext cx="1717535" cy="1717535"/>
          </a:xfrm>
          <a:prstGeom prst="rect">
            <a:avLst/>
          </a:prstGeom>
        </p:spPr>
      </p:pic>
    </p:spTree>
    <p:extLst>
      <p:ext uri="{BB962C8B-B14F-4D97-AF65-F5344CB8AC3E}">
        <p14:creationId xmlns:p14="http://schemas.microsoft.com/office/powerpoint/2010/main" val="232294546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pic>
        <p:nvPicPr>
          <p:cNvPr id="22" name="Picture 21" descr="A blue circle with numbers and a white background&#10;&#10;Description automatically generated">
            <a:extLst>
              <a:ext uri="{FF2B5EF4-FFF2-40B4-BE49-F238E27FC236}">
                <a16:creationId xmlns:a16="http://schemas.microsoft.com/office/drawing/2014/main" id="{B2115EAD-8509-15A8-5A84-D713239275B0}"/>
              </a:ext>
            </a:extLst>
          </p:cNvPr>
          <p:cNvPicPr>
            <a:picLocks noChangeAspect="1"/>
          </p:cNvPicPr>
          <p:nvPr/>
        </p:nvPicPr>
        <p:blipFill rotWithShape="1">
          <a:blip r:embed="rId3">
            <a:extLst>
              <a:ext uri="{28A0092B-C50C-407E-A947-70E740481C1C}">
                <a14:useLocalDpi xmlns:a14="http://schemas.microsoft.com/office/drawing/2010/main" val="0"/>
              </a:ext>
            </a:extLst>
          </a:blip>
          <a:srcRect l="-1" t="33523" r="72852" b="31357"/>
          <a:stretch/>
        </p:blipFill>
        <p:spPr>
          <a:xfrm>
            <a:off x="-6725201" y="4593148"/>
            <a:ext cx="1479666" cy="1427103"/>
          </a:xfrm>
          <a:prstGeom prst="rect">
            <a:avLst/>
          </a:prstGeom>
        </p:spPr>
      </p:pic>
      <p:grpSp>
        <p:nvGrpSpPr>
          <p:cNvPr id="6" name="Group 5">
            <a:extLst>
              <a:ext uri="{FF2B5EF4-FFF2-40B4-BE49-F238E27FC236}">
                <a16:creationId xmlns:a16="http://schemas.microsoft.com/office/drawing/2014/main" id="{7CFDC3CD-E2DB-EE6D-B3FC-BD81227C5D1B}"/>
              </a:ext>
            </a:extLst>
          </p:cNvPr>
          <p:cNvGrpSpPr/>
          <p:nvPr/>
        </p:nvGrpSpPr>
        <p:grpSpPr>
          <a:xfrm>
            <a:off x="-6303" y="398053"/>
            <a:ext cx="9932734" cy="801140"/>
            <a:chOff x="-6303" y="398053"/>
            <a:chExt cx="9932734" cy="801140"/>
          </a:xfrm>
        </p:grpSpPr>
        <p:sp>
          <p:nvSpPr>
            <p:cNvPr id="2" name="Rectangle 1">
              <a:extLst>
                <a:ext uri="{FF2B5EF4-FFF2-40B4-BE49-F238E27FC236}">
                  <a16:creationId xmlns:a16="http://schemas.microsoft.com/office/drawing/2014/main" id="{E9746A55-B8CE-F121-AB8B-1B02098B18CF}"/>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3" name="Parallelogram 2">
              <a:extLst>
                <a:ext uri="{FF2B5EF4-FFF2-40B4-BE49-F238E27FC236}">
                  <a16:creationId xmlns:a16="http://schemas.microsoft.com/office/drawing/2014/main" id="{6078DEA1-D536-45C8-5066-EA8553BCEF2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4" name="Parallelogram 3">
              <a:extLst>
                <a:ext uri="{FF2B5EF4-FFF2-40B4-BE49-F238E27FC236}">
                  <a16:creationId xmlns:a16="http://schemas.microsoft.com/office/drawing/2014/main" id="{C183121D-AB5E-1095-B356-75D16C644F7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5" name="TextBox 4">
              <a:extLst>
                <a:ext uri="{FF2B5EF4-FFF2-40B4-BE49-F238E27FC236}">
                  <a16:creationId xmlns:a16="http://schemas.microsoft.com/office/drawing/2014/main" id="{8592E562-B7F4-E49E-022E-FA9113824335}"/>
                </a:ext>
              </a:extLst>
            </p:cNvPr>
            <p:cNvSpPr txBox="1"/>
            <p:nvPr/>
          </p:nvSpPr>
          <p:spPr>
            <a:xfrm>
              <a:off x="485545" y="517699"/>
              <a:ext cx="7293936" cy="584775"/>
            </a:xfrm>
            <a:prstGeom prst="rect">
              <a:avLst/>
            </a:prstGeom>
            <a:noFill/>
          </p:spPr>
          <p:txBody>
            <a:bodyPr wrap="square" rtlCol="0">
              <a:spAutoFit/>
            </a:bodyPr>
            <a:lstStyle/>
            <a:p>
              <a:pPr algn="just"/>
              <a:r>
                <a:rPr lang="en-US" sz="2400" b="1" dirty="0">
                  <a:solidFill>
                    <a:srgbClr val="F1D00A"/>
                  </a:solidFill>
                  <a:latin typeface="Futura Bold" panose="00000900000000000000" pitchFamily="2" charset="0"/>
                </a:rPr>
                <a:t> </a:t>
              </a:r>
              <a:r>
                <a:rPr lang="en-US" sz="3200" b="1" dirty="0">
                  <a:solidFill>
                    <a:srgbClr val="F1D00A"/>
                  </a:solidFill>
                  <a:latin typeface="Futura Bold" panose="00000900000000000000" pitchFamily="2" charset="0"/>
                </a:rPr>
                <a:t>Brand Penetration</a:t>
              </a:r>
              <a:endParaRPr lang="en-GB" sz="3200" b="1" dirty="0">
                <a:solidFill>
                  <a:srgbClr val="F1D00A"/>
                </a:solidFill>
                <a:latin typeface="Futura Bold" panose="00000900000000000000" pitchFamily="2" charset="0"/>
              </a:endParaRPr>
            </a:p>
          </p:txBody>
        </p:sp>
      </p:grpSp>
      <p:sp>
        <p:nvSpPr>
          <p:cNvPr id="8" name="TextBox 7">
            <a:extLst>
              <a:ext uri="{FF2B5EF4-FFF2-40B4-BE49-F238E27FC236}">
                <a16:creationId xmlns:a16="http://schemas.microsoft.com/office/drawing/2014/main" id="{565E890B-0940-DFDC-6219-A0B10742044F}"/>
              </a:ext>
            </a:extLst>
          </p:cNvPr>
          <p:cNvSpPr txBox="1"/>
          <p:nvPr/>
        </p:nvSpPr>
        <p:spPr>
          <a:xfrm>
            <a:off x="485545" y="1441577"/>
            <a:ext cx="5053407" cy="503921"/>
          </a:xfrm>
          <a:prstGeom prst="rect">
            <a:avLst/>
          </a:prstGeom>
          <a:noFill/>
        </p:spPr>
        <p:txBody>
          <a:bodyPr wrap="square">
            <a:spAutoFit/>
          </a:bodyPr>
          <a:lstStyle/>
          <a:p>
            <a:pPr>
              <a:lnSpc>
                <a:spcPct val="150000"/>
              </a:lnSpc>
            </a:pPr>
            <a:r>
              <a:rPr lang="en-GB" sz="2000" dirty="0">
                <a:solidFill>
                  <a:srgbClr val="03045E"/>
                </a:solidFill>
                <a:latin typeface="Futura Medium" panose="00000400000000000000" pitchFamily="2" charset="0"/>
              </a:rPr>
              <a:t>a) </a:t>
            </a:r>
            <a:r>
              <a:rPr lang="en-US" sz="2000" dirty="0">
                <a:solidFill>
                  <a:srgbClr val="03045E"/>
                </a:solidFill>
                <a:latin typeface="Futura Medium" panose="00000400000000000000" pitchFamily="2" charset="0"/>
              </a:rPr>
              <a:t>What do people think about our brand?</a:t>
            </a:r>
            <a:endParaRPr lang="en-GB" sz="2000" dirty="0">
              <a:solidFill>
                <a:srgbClr val="03045E"/>
              </a:solidFill>
              <a:latin typeface="Futura Medium" panose="00000400000000000000" pitchFamily="2" charset="0"/>
            </a:endParaRPr>
          </a:p>
        </p:txBody>
      </p:sp>
      <p:pic>
        <p:nvPicPr>
          <p:cNvPr id="18" name="Picture 17" descr="A blue and white circle with numbers&#10;&#10;Description automatically generated">
            <a:extLst>
              <a:ext uri="{FF2B5EF4-FFF2-40B4-BE49-F238E27FC236}">
                <a16:creationId xmlns:a16="http://schemas.microsoft.com/office/drawing/2014/main" id="{07E50A56-E907-96D8-5AC9-F04F869B72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999" y="1945498"/>
            <a:ext cx="3859461" cy="2328859"/>
          </a:xfrm>
          <a:prstGeom prst="rect">
            <a:avLst/>
          </a:prstGeom>
        </p:spPr>
      </p:pic>
      <p:pic>
        <p:nvPicPr>
          <p:cNvPr id="20" name="Picture 19" descr="A blue circle with numbers and a white background&#10;&#10;Description automatically generated">
            <a:extLst>
              <a:ext uri="{FF2B5EF4-FFF2-40B4-BE49-F238E27FC236}">
                <a16:creationId xmlns:a16="http://schemas.microsoft.com/office/drawing/2014/main" id="{D0AF6FDD-DA05-E097-60FE-0FC89F701A71}"/>
              </a:ext>
            </a:extLst>
          </p:cNvPr>
          <p:cNvPicPr>
            <a:picLocks noChangeAspect="1"/>
          </p:cNvPicPr>
          <p:nvPr/>
        </p:nvPicPr>
        <p:blipFill rotWithShape="1">
          <a:blip r:embed="rId3">
            <a:extLst>
              <a:ext uri="{28A0092B-C50C-407E-A947-70E740481C1C}">
                <a14:useLocalDpi xmlns:a14="http://schemas.microsoft.com/office/drawing/2010/main" val="0"/>
              </a:ext>
            </a:extLst>
          </a:blip>
          <a:srcRect l="27160" t="6940" b="6090"/>
          <a:stretch/>
        </p:blipFill>
        <p:spPr>
          <a:xfrm>
            <a:off x="-5711863" y="4142270"/>
            <a:ext cx="2616127" cy="2328859"/>
          </a:xfrm>
          <a:prstGeom prst="rect">
            <a:avLst/>
          </a:prstGeom>
        </p:spPr>
      </p:pic>
      <p:sp>
        <p:nvSpPr>
          <p:cNvPr id="10" name="TextBox 9">
            <a:extLst>
              <a:ext uri="{FF2B5EF4-FFF2-40B4-BE49-F238E27FC236}">
                <a16:creationId xmlns:a16="http://schemas.microsoft.com/office/drawing/2014/main" id="{464FB033-81EF-D03D-DDF2-05E269CDBA60}"/>
              </a:ext>
            </a:extLst>
          </p:cNvPr>
          <p:cNvSpPr txBox="1"/>
          <p:nvPr/>
        </p:nvSpPr>
        <p:spPr>
          <a:xfrm>
            <a:off x="5373747" y="1945498"/>
            <a:ext cx="6101254" cy="1427250"/>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latin typeface="Futura Medium" panose="00000400000000000000" pitchFamily="2" charset="0"/>
              </a:rPr>
              <a:t>CodeX's energy drink received an </a:t>
            </a:r>
            <a:r>
              <a:rPr lang="en-GB" sz="2000" dirty="0">
                <a:solidFill>
                  <a:srgbClr val="03045E"/>
                </a:solidFill>
                <a:highlight>
                  <a:srgbClr val="F1D00A"/>
                </a:highlight>
                <a:latin typeface="Futura Medium" panose="00000400000000000000" pitchFamily="2" charset="0"/>
              </a:rPr>
              <a:t>average rating</a:t>
            </a:r>
            <a:r>
              <a:rPr lang="en-GB" sz="2000" dirty="0">
                <a:solidFill>
                  <a:srgbClr val="03045E"/>
                </a:solidFill>
                <a:latin typeface="Futura Medium" panose="00000400000000000000" pitchFamily="2" charset="0"/>
              </a:rPr>
              <a:t> of </a:t>
            </a:r>
            <a:r>
              <a:rPr lang="en-GB" sz="2000" dirty="0">
                <a:solidFill>
                  <a:srgbClr val="03045E"/>
                </a:solidFill>
                <a:highlight>
                  <a:srgbClr val="F1D00A"/>
                </a:highlight>
                <a:latin typeface="Futura Medium" panose="00000400000000000000" pitchFamily="2" charset="0"/>
              </a:rPr>
              <a:t>3.28</a:t>
            </a:r>
            <a:r>
              <a:rPr lang="en-GB" sz="2000" dirty="0">
                <a:solidFill>
                  <a:srgbClr val="03045E"/>
                </a:solidFill>
                <a:latin typeface="Futura Medium" panose="00000400000000000000" pitchFamily="2" charset="0"/>
              </a:rPr>
              <a:t> from the respondents, indicating a generally positive reception.</a:t>
            </a:r>
          </a:p>
        </p:txBody>
      </p:sp>
      <p:sp>
        <p:nvSpPr>
          <p:cNvPr id="15" name="TextBox 14">
            <a:extLst>
              <a:ext uri="{FF2B5EF4-FFF2-40B4-BE49-F238E27FC236}">
                <a16:creationId xmlns:a16="http://schemas.microsoft.com/office/drawing/2014/main" id="{AD7C7DD0-F9A9-B0FB-D5FE-0FDCACBF6B9D}"/>
              </a:ext>
            </a:extLst>
          </p:cNvPr>
          <p:cNvSpPr txBox="1"/>
          <p:nvPr/>
        </p:nvSpPr>
        <p:spPr>
          <a:xfrm>
            <a:off x="14339947" y="3485253"/>
            <a:ext cx="6101254" cy="1427250"/>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latin typeface="Futura Medium" panose="00000400000000000000" pitchFamily="2" charset="0"/>
              </a:rPr>
              <a:t>However, it's worth noting that a significant portion, approximately </a:t>
            </a:r>
            <a:r>
              <a:rPr lang="en-GB" sz="2000" b="1" dirty="0">
                <a:solidFill>
                  <a:srgbClr val="FF0000"/>
                </a:solidFill>
                <a:latin typeface="Futura Medium" panose="00000400000000000000" pitchFamily="2" charset="0"/>
              </a:rPr>
              <a:t>55.5%</a:t>
            </a:r>
            <a:r>
              <a:rPr lang="en-GB" sz="2000" dirty="0">
                <a:solidFill>
                  <a:srgbClr val="03045E"/>
                </a:solidFill>
                <a:latin typeface="Futura Medium" panose="00000400000000000000" pitchFamily="2" charset="0"/>
              </a:rPr>
              <a:t>, of the respondents reported </a:t>
            </a:r>
            <a:r>
              <a:rPr lang="en-GB" sz="2000" dirty="0">
                <a:solidFill>
                  <a:srgbClr val="FF0000"/>
                </a:solidFill>
                <a:latin typeface="Futura Medium" panose="00000400000000000000" pitchFamily="2" charset="0"/>
              </a:rPr>
              <a:t>not having heard</a:t>
            </a:r>
            <a:r>
              <a:rPr lang="en-GB" sz="2000" dirty="0">
                <a:solidFill>
                  <a:srgbClr val="03045E"/>
                </a:solidFill>
                <a:latin typeface="Futura Medium" panose="00000400000000000000" pitchFamily="2" charset="0"/>
              </a:rPr>
              <a:t> about the energy drink.</a:t>
            </a:r>
          </a:p>
        </p:txBody>
      </p:sp>
      <p:pic>
        <p:nvPicPr>
          <p:cNvPr id="29" name="Graphic 28" descr="Arrow: Straight outline">
            <a:extLst>
              <a:ext uri="{FF2B5EF4-FFF2-40B4-BE49-F238E27FC236}">
                <a16:creationId xmlns:a16="http://schemas.microsoft.com/office/drawing/2014/main" id="{CF5E154E-DDDB-5FE1-6097-144351DE13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3821417" y="1903037"/>
            <a:ext cx="1717535" cy="1717535"/>
          </a:xfrm>
          <a:prstGeom prst="rect">
            <a:avLst/>
          </a:prstGeom>
        </p:spPr>
      </p:pic>
      <p:pic>
        <p:nvPicPr>
          <p:cNvPr id="31" name="Graphic 30" descr="Back with solid fill">
            <a:extLst>
              <a:ext uri="{FF2B5EF4-FFF2-40B4-BE49-F238E27FC236}">
                <a16:creationId xmlns:a16="http://schemas.microsoft.com/office/drawing/2014/main" id="{C8C62A77-AB0E-9340-B2A4-1F5C750C76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09687" y="3835469"/>
            <a:ext cx="1471230" cy="1471230"/>
          </a:xfrm>
          <a:prstGeom prst="rect">
            <a:avLst/>
          </a:prstGeom>
        </p:spPr>
      </p:pic>
    </p:spTree>
    <p:extLst>
      <p:ext uri="{BB962C8B-B14F-4D97-AF65-F5344CB8AC3E}">
        <p14:creationId xmlns:p14="http://schemas.microsoft.com/office/powerpoint/2010/main" val="118547986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pic>
        <p:nvPicPr>
          <p:cNvPr id="22" name="Picture 21" descr="A blue circle with numbers and a white background&#10;&#10;Description automatically generated">
            <a:extLst>
              <a:ext uri="{FF2B5EF4-FFF2-40B4-BE49-F238E27FC236}">
                <a16:creationId xmlns:a16="http://schemas.microsoft.com/office/drawing/2014/main" id="{B2115EAD-8509-15A8-5A84-D713239275B0}"/>
              </a:ext>
            </a:extLst>
          </p:cNvPr>
          <p:cNvPicPr>
            <a:picLocks noChangeAspect="1"/>
          </p:cNvPicPr>
          <p:nvPr/>
        </p:nvPicPr>
        <p:blipFill rotWithShape="1">
          <a:blip r:embed="rId3">
            <a:extLst>
              <a:ext uri="{28A0092B-C50C-407E-A947-70E740481C1C}">
                <a14:useLocalDpi xmlns:a14="http://schemas.microsoft.com/office/drawing/2010/main" val="0"/>
              </a:ext>
            </a:extLst>
          </a:blip>
          <a:srcRect l="-1" t="33523" r="72852" b="31357"/>
          <a:stretch/>
        </p:blipFill>
        <p:spPr>
          <a:xfrm>
            <a:off x="716999" y="4593148"/>
            <a:ext cx="1479666" cy="1427103"/>
          </a:xfrm>
          <a:prstGeom prst="rect">
            <a:avLst/>
          </a:prstGeom>
        </p:spPr>
      </p:pic>
      <p:grpSp>
        <p:nvGrpSpPr>
          <p:cNvPr id="6" name="Group 5">
            <a:extLst>
              <a:ext uri="{FF2B5EF4-FFF2-40B4-BE49-F238E27FC236}">
                <a16:creationId xmlns:a16="http://schemas.microsoft.com/office/drawing/2014/main" id="{7CFDC3CD-E2DB-EE6D-B3FC-BD81227C5D1B}"/>
              </a:ext>
            </a:extLst>
          </p:cNvPr>
          <p:cNvGrpSpPr/>
          <p:nvPr/>
        </p:nvGrpSpPr>
        <p:grpSpPr>
          <a:xfrm>
            <a:off x="-6303" y="398053"/>
            <a:ext cx="9932734" cy="801140"/>
            <a:chOff x="-6303" y="398053"/>
            <a:chExt cx="9932734" cy="801140"/>
          </a:xfrm>
        </p:grpSpPr>
        <p:sp>
          <p:nvSpPr>
            <p:cNvPr id="2" name="Rectangle 1">
              <a:extLst>
                <a:ext uri="{FF2B5EF4-FFF2-40B4-BE49-F238E27FC236}">
                  <a16:creationId xmlns:a16="http://schemas.microsoft.com/office/drawing/2014/main" id="{E9746A55-B8CE-F121-AB8B-1B02098B18CF}"/>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3" name="Parallelogram 2">
              <a:extLst>
                <a:ext uri="{FF2B5EF4-FFF2-40B4-BE49-F238E27FC236}">
                  <a16:creationId xmlns:a16="http://schemas.microsoft.com/office/drawing/2014/main" id="{6078DEA1-D536-45C8-5066-EA8553BCEF2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4" name="Parallelogram 3">
              <a:extLst>
                <a:ext uri="{FF2B5EF4-FFF2-40B4-BE49-F238E27FC236}">
                  <a16:creationId xmlns:a16="http://schemas.microsoft.com/office/drawing/2014/main" id="{C183121D-AB5E-1095-B356-75D16C644F7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5" name="TextBox 4">
              <a:extLst>
                <a:ext uri="{FF2B5EF4-FFF2-40B4-BE49-F238E27FC236}">
                  <a16:creationId xmlns:a16="http://schemas.microsoft.com/office/drawing/2014/main" id="{8592E562-B7F4-E49E-022E-FA9113824335}"/>
                </a:ext>
              </a:extLst>
            </p:cNvPr>
            <p:cNvSpPr txBox="1"/>
            <p:nvPr/>
          </p:nvSpPr>
          <p:spPr>
            <a:xfrm>
              <a:off x="485545" y="517699"/>
              <a:ext cx="7293936" cy="584775"/>
            </a:xfrm>
            <a:prstGeom prst="rect">
              <a:avLst/>
            </a:prstGeom>
            <a:noFill/>
          </p:spPr>
          <p:txBody>
            <a:bodyPr wrap="square" rtlCol="0">
              <a:spAutoFit/>
            </a:bodyPr>
            <a:lstStyle/>
            <a:p>
              <a:pPr algn="just"/>
              <a:r>
                <a:rPr lang="en-US" sz="2400" b="1" dirty="0">
                  <a:solidFill>
                    <a:srgbClr val="F1D00A"/>
                  </a:solidFill>
                  <a:latin typeface="Futura Bold" panose="00000900000000000000" pitchFamily="2" charset="0"/>
                </a:rPr>
                <a:t> </a:t>
              </a:r>
              <a:r>
                <a:rPr lang="en-US" sz="3200" b="1" dirty="0">
                  <a:solidFill>
                    <a:srgbClr val="F1D00A"/>
                  </a:solidFill>
                  <a:latin typeface="Futura Bold" panose="00000900000000000000" pitchFamily="2" charset="0"/>
                </a:rPr>
                <a:t>Brand Penetration</a:t>
              </a:r>
              <a:endParaRPr lang="en-GB" sz="3200" b="1" dirty="0">
                <a:solidFill>
                  <a:srgbClr val="F1D00A"/>
                </a:solidFill>
                <a:latin typeface="Futura Bold" panose="00000900000000000000" pitchFamily="2" charset="0"/>
              </a:endParaRPr>
            </a:p>
          </p:txBody>
        </p:sp>
      </p:grpSp>
      <p:sp>
        <p:nvSpPr>
          <p:cNvPr id="8" name="TextBox 7">
            <a:extLst>
              <a:ext uri="{FF2B5EF4-FFF2-40B4-BE49-F238E27FC236}">
                <a16:creationId xmlns:a16="http://schemas.microsoft.com/office/drawing/2014/main" id="{565E890B-0940-DFDC-6219-A0B10742044F}"/>
              </a:ext>
            </a:extLst>
          </p:cNvPr>
          <p:cNvSpPr txBox="1"/>
          <p:nvPr/>
        </p:nvSpPr>
        <p:spPr>
          <a:xfrm>
            <a:off x="485545" y="1441577"/>
            <a:ext cx="5053407" cy="503921"/>
          </a:xfrm>
          <a:prstGeom prst="rect">
            <a:avLst/>
          </a:prstGeom>
          <a:noFill/>
        </p:spPr>
        <p:txBody>
          <a:bodyPr wrap="square">
            <a:spAutoFit/>
          </a:bodyPr>
          <a:lstStyle/>
          <a:p>
            <a:pPr>
              <a:lnSpc>
                <a:spcPct val="150000"/>
              </a:lnSpc>
            </a:pPr>
            <a:r>
              <a:rPr lang="en-GB" sz="2000" dirty="0">
                <a:solidFill>
                  <a:srgbClr val="03045E"/>
                </a:solidFill>
                <a:latin typeface="Futura Medium" panose="00000400000000000000" pitchFamily="2" charset="0"/>
              </a:rPr>
              <a:t>a) </a:t>
            </a:r>
            <a:r>
              <a:rPr lang="en-US" sz="2000" dirty="0">
                <a:solidFill>
                  <a:srgbClr val="03045E"/>
                </a:solidFill>
                <a:latin typeface="Futura Medium" panose="00000400000000000000" pitchFamily="2" charset="0"/>
              </a:rPr>
              <a:t>What do people think about our brand?</a:t>
            </a:r>
            <a:endParaRPr lang="en-GB" sz="2000" dirty="0">
              <a:solidFill>
                <a:srgbClr val="03045E"/>
              </a:solidFill>
              <a:latin typeface="Futura Medium" panose="00000400000000000000" pitchFamily="2" charset="0"/>
            </a:endParaRPr>
          </a:p>
        </p:txBody>
      </p:sp>
      <p:pic>
        <p:nvPicPr>
          <p:cNvPr id="18" name="Picture 17" descr="A blue and white circle with numbers&#10;&#10;Description automatically generated">
            <a:extLst>
              <a:ext uri="{FF2B5EF4-FFF2-40B4-BE49-F238E27FC236}">
                <a16:creationId xmlns:a16="http://schemas.microsoft.com/office/drawing/2014/main" id="{07E50A56-E907-96D8-5AC9-F04F869B72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999" y="1945498"/>
            <a:ext cx="3859461" cy="2328859"/>
          </a:xfrm>
          <a:prstGeom prst="rect">
            <a:avLst/>
          </a:prstGeom>
        </p:spPr>
      </p:pic>
      <p:pic>
        <p:nvPicPr>
          <p:cNvPr id="20" name="Picture 19" descr="A blue circle with numbers and a white background&#10;&#10;Description automatically generated">
            <a:extLst>
              <a:ext uri="{FF2B5EF4-FFF2-40B4-BE49-F238E27FC236}">
                <a16:creationId xmlns:a16="http://schemas.microsoft.com/office/drawing/2014/main" id="{D0AF6FDD-DA05-E097-60FE-0FC89F701A71}"/>
              </a:ext>
            </a:extLst>
          </p:cNvPr>
          <p:cNvPicPr>
            <a:picLocks noChangeAspect="1"/>
          </p:cNvPicPr>
          <p:nvPr/>
        </p:nvPicPr>
        <p:blipFill rotWithShape="1">
          <a:blip r:embed="rId3">
            <a:extLst>
              <a:ext uri="{28A0092B-C50C-407E-A947-70E740481C1C}">
                <a14:useLocalDpi xmlns:a14="http://schemas.microsoft.com/office/drawing/2010/main" val="0"/>
              </a:ext>
            </a:extLst>
          </a:blip>
          <a:srcRect l="27160" t="6940" b="6090"/>
          <a:stretch/>
        </p:blipFill>
        <p:spPr>
          <a:xfrm>
            <a:off x="1730337" y="4142270"/>
            <a:ext cx="2616127" cy="2328859"/>
          </a:xfrm>
          <a:prstGeom prst="rect">
            <a:avLst/>
          </a:prstGeom>
        </p:spPr>
      </p:pic>
      <p:sp>
        <p:nvSpPr>
          <p:cNvPr id="10" name="TextBox 9">
            <a:extLst>
              <a:ext uri="{FF2B5EF4-FFF2-40B4-BE49-F238E27FC236}">
                <a16:creationId xmlns:a16="http://schemas.microsoft.com/office/drawing/2014/main" id="{464FB033-81EF-D03D-DDF2-05E269CDBA60}"/>
              </a:ext>
            </a:extLst>
          </p:cNvPr>
          <p:cNvSpPr txBox="1"/>
          <p:nvPr/>
        </p:nvSpPr>
        <p:spPr>
          <a:xfrm>
            <a:off x="5373747" y="1945498"/>
            <a:ext cx="6101254" cy="1427250"/>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latin typeface="Futura Medium" panose="00000400000000000000" pitchFamily="2" charset="0"/>
              </a:rPr>
              <a:t>CodeX's energy drink received an </a:t>
            </a:r>
            <a:r>
              <a:rPr lang="en-GB" sz="2000" dirty="0">
                <a:solidFill>
                  <a:srgbClr val="03045E"/>
                </a:solidFill>
                <a:highlight>
                  <a:srgbClr val="F1D00A"/>
                </a:highlight>
                <a:latin typeface="Futura Medium" panose="00000400000000000000" pitchFamily="2" charset="0"/>
              </a:rPr>
              <a:t>average rating</a:t>
            </a:r>
            <a:r>
              <a:rPr lang="en-GB" sz="2000" dirty="0">
                <a:solidFill>
                  <a:srgbClr val="03045E"/>
                </a:solidFill>
                <a:latin typeface="Futura Medium" panose="00000400000000000000" pitchFamily="2" charset="0"/>
              </a:rPr>
              <a:t> of </a:t>
            </a:r>
            <a:r>
              <a:rPr lang="en-GB" sz="2000" dirty="0">
                <a:solidFill>
                  <a:srgbClr val="03045E"/>
                </a:solidFill>
                <a:highlight>
                  <a:srgbClr val="F1D00A"/>
                </a:highlight>
                <a:latin typeface="Futura Medium" panose="00000400000000000000" pitchFamily="2" charset="0"/>
              </a:rPr>
              <a:t>3.28</a:t>
            </a:r>
            <a:r>
              <a:rPr lang="en-GB" sz="2000" dirty="0">
                <a:solidFill>
                  <a:srgbClr val="03045E"/>
                </a:solidFill>
                <a:latin typeface="Futura Medium" panose="00000400000000000000" pitchFamily="2" charset="0"/>
              </a:rPr>
              <a:t> from the respondents, indicating a generally positive reception.</a:t>
            </a:r>
          </a:p>
        </p:txBody>
      </p:sp>
      <p:sp>
        <p:nvSpPr>
          <p:cNvPr id="15" name="TextBox 14">
            <a:extLst>
              <a:ext uri="{FF2B5EF4-FFF2-40B4-BE49-F238E27FC236}">
                <a16:creationId xmlns:a16="http://schemas.microsoft.com/office/drawing/2014/main" id="{AD7C7DD0-F9A9-B0FB-D5FE-0FDCACBF6B9D}"/>
              </a:ext>
            </a:extLst>
          </p:cNvPr>
          <p:cNvSpPr txBox="1"/>
          <p:nvPr/>
        </p:nvSpPr>
        <p:spPr>
          <a:xfrm>
            <a:off x="5373747" y="3485253"/>
            <a:ext cx="6101254" cy="1427250"/>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latin typeface="Futura Medium" panose="00000400000000000000" pitchFamily="2" charset="0"/>
              </a:rPr>
              <a:t>However, it's worth noting that a significant portion, approximately </a:t>
            </a:r>
            <a:r>
              <a:rPr lang="en-GB" sz="2000" b="1" dirty="0">
                <a:solidFill>
                  <a:srgbClr val="FF0000"/>
                </a:solidFill>
                <a:latin typeface="Futura Medium" panose="00000400000000000000" pitchFamily="2" charset="0"/>
              </a:rPr>
              <a:t>51%</a:t>
            </a:r>
            <a:r>
              <a:rPr lang="en-GB" sz="2000" dirty="0">
                <a:solidFill>
                  <a:srgbClr val="03045E"/>
                </a:solidFill>
                <a:latin typeface="Futura Medium" panose="00000400000000000000" pitchFamily="2" charset="0"/>
              </a:rPr>
              <a:t>, of the respondents reported </a:t>
            </a:r>
            <a:r>
              <a:rPr lang="en-GB" sz="2000" dirty="0">
                <a:solidFill>
                  <a:srgbClr val="FF0000"/>
                </a:solidFill>
                <a:latin typeface="Futura Medium" panose="00000400000000000000" pitchFamily="2" charset="0"/>
              </a:rPr>
              <a:t>not having heard</a:t>
            </a:r>
            <a:r>
              <a:rPr lang="en-GB" sz="2000" dirty="0">
                <a:solidFill>
                  <a:srgbClr val="03045E"/>
                </a:solidFill>
                <a:latin typeface="Futura Medium" panose="00000400000000000000" pitchFamily="2" charset="0"/>
              </a:rPr>
              <a:t> about the energy drink.</a:t>
            </a:r>
          </a:p>
        </p:txBody>
      </p:sp>
      <p:pic>
        <p:nvPicPr>
          <p:cNvPr id="29" name="Graphic 28" descr="Arrow: Straight outline">
            <a:extLst>
              <a:ext uri="{FF2B5EF4-FFF2-40B4-BE49-F238E27FC236}">
                <a16:creationId xmlns:a16="http://schemas.microsoft.com/office/drawing/2014/main" id="{CF5E154E-DDDB-5FE1-6097-144351DE13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3821417" y="1903037"/>
            <a:ext cx="1717535" cy="1717535"/>
          </a:xfrm>
          <a:prstGeom prst="rect">
            <a:avLst/>
          </a:prstGeom>
        </p:spPr>
      </p:pic>
      <p:pic>
        <p:nvPicPr>
          <p:cNvPr id="31" name="Graphic 30" descr="Back with solid fill">
            <a:extLst>
              <a:ext uri="{FF2B5EF4-FFF2-40B4-BE49-F238E27FC236}">
                <a16:creationId xmlns:a16="http://schemas.microsoft.com/office/drawing/2014/main" id="{C8C62A77-AB0E-9340-B2A4-1F5C750C76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32513" y="3835469"/>
            <a:ext cx="1471230" cy="1471230"/>
          </a:xfrm>
          <a:prstGeom prst="rect">
            <a:avLst/>
          </a:prstGeom>
        </p:spPr>
      </p:pic>
      <p:sp>
        <p:nvSpPr>
          <p:cNvPr id="7" name="TextBox 6">
            <a:extLst>
              <a:ext uri="{FF2B5EF4-FFF2-40B4-BE49-F238E27FC236}">
                <a16:creationId xmlns:a16="http://schemas.microsoft.com/office/drawing/2014/main" id="{9A49A697-19D2-CF69-F598-7E93A61AFD2B}"/>
              </a:ext>
            </a:extLst>
          </p:cNvPr>
          <p:cNvSpPr txBox="1"/>
          <p:nvPr/>
        </p:nvSpPr>
        <p:spPr>
          <a:xfrm>
            <a:off x="14339947" y="5043879"/>
            <a:ext cx="6101254" cy="1427250"/>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latin typeface="Futura Medium" panose="00000400000000000000" pitchFamily="2" charset="0"/>
              </a:rPr>
              <a:t>This highlights the need to enhance </a:t>
            </a:r>
            <a:r>
              <a:rPr lang="en-GB" sz="2000" dirty="0">
                <a:solidFill>
                  <a:srgbClr val="03045E"/>
                </a:solidFill>
                <a:highlight>
                  <a:srgbClr val="F1D00A"/>
                </a:highlight>
                <a:latin typeface="Futura Medium" panose="00000400000000000000" pitchFamily="2" charset="0"/>
              </a:rPr>
              <a:t>brand awareness</a:t>
            </a:r>
            <a:r>
              <a:rPr lang="en-GB" sz="2000" dirty="0">
                <a:solidFill>
                  <a:srgbClr val="03045E"/>
                </a:solidFill>
                <a:latin typeface="Futura Medium" panose="00000400000000000000" pitchFamily="2" charset="0"/>
              </a:rPr>
              <a:t> and </a:t>
            </a:r>
            <a:r>
              <a:rPr lang="en-GB" sz="2000" dirty="0">
                <a:solidFill>
                  <a:srgbClr val="03045E"/>
                </a:solidFill>
                <a:highlight>
                  <a:srgbClr val="F1D00A"/>
                </a:highlight>
                <a:latin typeface="Futura Medium" panose="00000400000000000000" pitchFamily="2" charset="0"/>
              </a:rPr>
              <a:t>expand marketing</a:t>
            </a:r>
            <a:r>
              <a:rPr lang="en-GB" sz="2000" dirty="0">
                <a:solidFill>
                  <a:srgbClr val="03045E"/>
                </a:solidFill>
                <a:latin typeface="Futura Medium" panose="00000400000000000000" pitchFamily="2" charset="0"/>
              </a:rPr>
              <a:t> efforts to reach a wider audience.</a:t>
            </a:r>
          </a:p>
        </p:txBody>
      </p:sp>
    </p:spTree>
    <p:extLst>
      <p:ext uri="{BB962C8B-B14F-4D97-AF65-F5344CB8AC3E}">
        <p14:creationId xmlns:p14="http://schemas.microsoft.com/office/powerpoint/2010/main" val="223283338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CFDC3CD-E2DB-EE6D-B3FC-BD81227C5D1B}"/>
              </a:ext>
            </a:extLst>
          </p:cNvPr>
          <p:cNvGrpSpPr/>
          <p:nvPr/>
        </p:nvGrpSpPr>
        <p:grpSpPr>
          <a:xfrm>
            <a:off x="-6303" y="398053"/>
            <a:ext cx="9932734" cy="801140"/>
            <a:chOff x="-6303" y="398053"/>
            <a:chExt cx="9932734" cy="801140"/>
          </a:xfrm>
        </p:grpSpPr>
        <p:sp>
          <p:nvSpPr>
            <p:cNvPr id="2" name="Rectangle 1">
              <a:extLst>
                <a:ext uri="{FF2B5EF4-FFF2-40B4-BE49-F238E27FC236}">
                  <a16:creationId xmlns:a16="http://schemas.microsoft.com/office/drawing/2014/main" id="{E9746A55-B8CE-F121-AB8B-1B02098B18CF}"/>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3" name="Parallelogram 2">
              <a:extLst>
                <a:ext uri="{FF2B5EF4-FFF2-40B4-BE49-F238E27FC236}">
                  <a16:creationId xmlns:a16="http://schemas.microsoft.com/office/drawing/2014/main" id="{6078DEA1-D536-45C8-5066-EA8553BCEF2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4" name="Parallelogram 3">
              <a:extLst>
                <a:ext uri="{FF2B5EF4-FFF2-40B4-BE49-F238E27FC236}">
                  <a16:creationId xmlns:a16="http://schemas.microsoft.com/office/drawing/2014/main" id="{C183121D-AB5E-1095-B356-75D16C644F7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5" name="TextBox 4">
              <a:extLst>
                <a:ext uri="{FF2B5EF4-FFF2-40B4-BE49-F238E27FC236}">
                  <a16:creationId xmlns:a16="http://schemas.microsoft.com/office/drawing/2014/main" id="{8592E562-B7F4-E49E-022E-FA9113824335}"/>
                </a:ext>
              </a:extLst>
            </p:cNvPr>
            <p:cNvSpPr txBox="1"/>
            <p:nvPr/>
          </p:nvSpPr>
          <p:spPr>
            <a:xfrm>
              <a:off x="485545" y="485133"/>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Agenda</a:t>
              </a:r>
              <a:endParaRPr lang="en-GB" sz="2400" dirty="0">
                <a:solidFill>
                  <a:srgbClr val="F1D00A"/>
                </a:solidFill>
                <a:latin typeface="Futura Bold" panose="00000900000000000000" pitchFamily="2" charset="0"/>
              </a:endParaRPr>
            </a:p>
          </p:txBody>
        </p:sp>
      </p:grpSp>
      <p:cxnSp>
        <p:nvCxnSpPr>
          <p:cNvPr id="8" name="Straight Connector 7">
            <a:extLst>
              <a:ext uri="{FF2B5EF4-FFF2-40B4-BE49-F238E27FC236}">
                <a16:creationId xmlns:a16="http://schemas.microsoft.com/office/drawing/2014/main" id="{7862E507-45EC-2538-B214-A88E9134F34A}"/>
              </a:ext>
            </a:extLst>
          </p:cNvPr>
          <p:cNvCxnSpPr>
            <a:cxnSpLocks/>
          </p:cNvCxnSpPr>
          <p:nvPr/>
        </p:nvCxnSpPr>
        <p:spPr>
          <a:xfrm>
            <a:off x="875177" y="1566041"/>
            <a:ext cx="0" cy="4693245"/>
          </a:xfrm>
          <a:prstGeom prst="line">
            <a:avLst/>
          </a:prstGeom>
          <a:ln>
            <a:solidFill>
              <a:srgbClr val="03045E"/>
            </a:solidFill>
          </a:ln>
        </p:spPr>
        <p:style>
          <a:lnRef idx="3">
            <a:schemeClr val="dk1"/>
          </a:lnRef>
          <a:fillRef idx="0">
            <a:schemeClr val="dk1"/>
          </a:fillRef>
          <a:effectRef idx="2">
            <a:schemeClr val="dk1"/>
          </a:effectRef>
          <a:fontRef idx="minor">
            <a:schemeClr val="tx1"/>
          </a:fontRef>
        </p:style>
      </p:cxnSp>
      <p:sp>
        <p:nvSpPr>
          <p:cNvPr id="11" name="Oval 10">
            <a:extLst>
              <a:ext uri="{FF2B5EF4-FFF2-40B4-BE49-F238E27FC236}">
                <a16:creationId xmlns:a16="http://schemas.microsoft.com/office/drawing/2014/main" id="{4B7B8DAE-3CED-F4FA-6F09-468CE7C44D80}"/>
              </a:ext>
            </a:extLst>
          </p:cNvPr>
          <p:cNvSpPr/>
          <p:nvPr/>
        </p:nvSpPr>
        <p:spPr>
          <a:xfrm>
            <a:off x="764820" y="1863158"/>
            <a:ext cx="220714" cy="231228"/>
          </a:xfrm>
          <a:prstGeom prst="ellipse">
            <a:avLst/>
          </a:prstGeom>
          <a:solidFill>
            <a:srgbClr val="F0F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F98891EF-C3E5-24EA-2A00-C34A8EBCDE9F}"/>
              </a:ext>
            </a:extLst>
          </p:cNvPr>
          <p:cNvSpPr/>
          <p:nvPr/>
        </p:nvSpPr>
        <p:spPr>
          <a:xfrm>
            <a:off x="764820" y="2665921"/>
            <a:ext cx="220714" cy="231228"/>
          </a:xfrm>
          <a:prstGeom prst="ellipse">
            <a:avLst/>
          </a:prstGeom>
          <a:solidFill>
            <a:srgbClr val="F0F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Oval 12">
            <a:extLst>
              <a:ext uri="{FF2B5EF4-FFF2-40B4-BE49-F238E27FC236}">
                <a16:creationId xmlns:a16="http://schemas.microsoft.com/office/drawing/2014/main" id="{682F42B8-9407-9F64-2C2F-AA0DD5B57CEF}"/>
              </a:ext>
            </a:extLst>
          </p:cNvPr>
          <p:cNvSpPr/>
          <p:nvPr/>
        </p:nvSpPr>
        <p:spPr>
          <a:xfrm>
            <a:off x="764820" y="3676990"/>
            <a:ext cx="220714" cy="231228"/>
          </a:xfrm>
          <a:prstGeom prst="ellipse">
            <a:avLst/>
          </a:prstGeom>
          <a:solidFill>
            <a:srgbClr val="F0F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7496AAEF-7E7B-B407-8B19-4F3BC127153D}"/>
              </a:ext>
            </a:extLst>
          </p:cNvPr>
          <p:cNvSpPr/>
          <p:nvPr/>
        </p:nvSpPr>
        <p:spPr>
          <a:xfrm>
            <a:off x="764820" y="4540364"/>
            <a:ext cx="220714" cy="231228"/>
          </a:xfrm>
          <a:prstGeom prst="ellipse">
            <a:avLst/>
          </a:prstGeom>
          <a:solidFill>
            <a:srgbClr val="F0F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DAEB8628-6B85-528C-4B55-92D56BDD8799}"/>
              </a:ext>
            </a:extLst>
          </p:cNvPr>
          <p:cNvSpPr/>
          <p:nvPr/>
        </p:nvSpPr>
        <p:spPr>
          <a:xfrm>
            <a:off x="764820" y="5567024"/>
            <a:ext cx="220714" cy="231228"/>
          </a:xfrm>
          <a:prstGeom prst="ellipse">
            <a:avLst/>
          </a:prstGeom>
          <a:solidFill>
            <a:srgbClr val="F0F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E3132324-00F0-81B2-7334-1EA68A099919}"/>
              </a:ext>
            </a:extLst>
          </p:cNvPr>
          <p:cNvSpPr txBox="1"/>
          <p:nvPr/>
        </p:nvSpPr>
        <p:spPr>
          <a:xfrm>
            <a:off x="1095889" y="1715576"/>
            <a:ext cx="3636577" cy="523220"/>
          </a:xfrm>
          <a:prstGeom prst="rect">
            <a:avLst/>
          </a:prstGeom>
          <a:noFill/>
        </p:spPr>
        <p:txBody>
          <a:bodyPr wrap="square" rtlCol="0">
            <a:spAutoFit/>
          </a:bodyPr>
          <a:lstStyle/>
          <a:p>
            <a:r>
              <a:rPr lang="en-GB" sz="2800" dirty="0">
                <a:solidFill>
                  <a:srgbClr val="03045E"/>
                </a:solidFill>
                <a:latin typeface="Futura Medium" panose="00000400000000000000" pitchFamily="2" charset="0"/>
              </a:rPr>
              <a:t>Introduction</a:t>
            </a:r>
          </a:p>
        </p:txBody>
      </p:sp>
      <p:sp>
        <p:nvSpPr>
          <p:cNvPr id="19" name="TextBox 18">
            <a:extLst>
              <a:ext uri="{FF2B5EF4-FFF2-40B4-BE49-F238E27FC236}">
                <a16:creationId xmlns:a16="http://schemas.microsoft.com/office/drawing/2014/main" id="{FA2C6585-CCEF-F8B6-FF92-04F417F69711}"/>
              </a:ext>
            </a:extLst>
          </p:cNvPr>
          <p:cNvSpPr txBox="1"/>
          <p:nvPr/>
        </p:nvSpPr>
        <p:spPr>
          <a:xfrm>
            <a:off x="1096420" y="2516943"/>
            <a:ext cx="3636577" cy="523220"/>
          </a:xfrm>
          <a:prstGeom prst="rect">
            <a:avLst/>
          </a:prstGeom>
          <a:noFill/>
        </p:spPr>
        <p:txBody>
          <a:bodyPr wrap="square" rtlCol="0">
            <a:spAutoFit/>
          </a:bodyPr>
          <a:lstStyle/>
          <a:p>
            <a:r>
              <a:rPr lang="en-GB" sz="2800" dirty="0">
                <a:solidFill>
                  <a:srgbClr val="03045E"/>
                </a:solidFill>
                <a:latin typeface="Futura Medium" panose="00000400000000000000" pitchFamily="2" charset="0"/>
              </a:rPr>
              <a:t>Problem Statement</a:t>
            </a:r>
          </a:p>
        </p:txBody>
      </p:sp>
      <p:sp>
        <p:nvSpPr>
          <p:cNvPr id="20" name="TextBox 19">
            <a:extLst>
              <a:ext uri="{FF2B5EF4-FFF2-40B4-BE49-F238E27FC236}">
                <a16:creationId xmlns:a16="http://schemas.microsoft.com/office/drawing/2014/main" id="{B8B772B2-A31B-15FA-D443-732B7A242B21}"/>
              </a:ext>
            </a:extLst>
          </p:cNvPr>
          <p:cNvSpPr txBox="1"/>
          <p:nvPr/>
        </p:nvSpPr>
        <p:spPr>
          <a:xfrm>
            <a:off x="1095889" y="3530250"/>
            <a:ext cx="3636577" cy="523220"/>
          </a:xfrm>
          <a:prstGeom prst="rect">
            <a:avLst/>
          </a:prstGeom>
          <a:noFill/>
        </p:spPr>
        <p:txBody>
          <a:bodyPr wrap="square" rtlCol="0">
            <a:spAutoFit/>
          </a:bodyPr>
          <a:lstStyle/>
          <a:p>
            <a:r>
              <a:rPr lang="en-GB" sz="2800" dirty="0">
                <a:solidFill>
                  <a:srgbClr val="03045E"/>
                </a:solidFill>
                <a:latin typeface="Futura Medium" panose="00000400000000000000" pitchFamily="2" charset="0"/>
              </a:rPr>
              <a:t>Primary Insights</a:t>
            </a:r>
          </a:p>
        </p:txBody>
      </p:sp>
      <p:sp>
        <p:nvSpPr>
          <p:cNvPr id="21" name="TextBox 20">
            <a:extLst>
              <a:ext uri="{FF2B5EF4-FFF2-40B4-BE49-F238E27FC236}">
                <a16:creationId xmlns:a16="http://schemas.microsoft.com/office/drawing/2014/main" id="{550848A6-203D-095B-67BA-C7C4B2722BD5}"/>
              </a:ext>
            </a:extLst>
          </p:cNvPr>
          <p:cNvSpPr txBox="1"/>
          <p:nvPr/>
        </p:nvSpPr>
        <p:spPr>
          <a:xfrm>
            <a:off x="1095889" y="4394368"/>
            <a:ext cx="3636577" cy="523220"/>
          </a:xfrm>
          <a:prstGeom prst="rect">
            <a:avLst/>
          </a:prstGeom>
          <a:noFill/>
        </p:spPr>
        <p:txBody>
          <a:bodyPr wrap="square" rtlCol="0">
            <a:spAutoFit/>
          </a:bodyPr>
          <a:lstStyle/>
          <a:p>
            <a:r>
              <a:rPr lang="en-GB" sz="2800" dirty="0">
                <a:solidFill>
                  <a:srgbClr val="03045E"/>
                </a:solidFill>
                <a:latin typeface="Futura Medium" panose="00000400000000000000" pitchFamily="2" charset="0"/>
              </a:rPr>
              <a:t>Secondary Insights</a:t>
            </a:r>
          </a:p>
        </p:txBody>
      </p:sp>
      <p:sp>
        <p:nvSpPr>
          <p:cNvPr id="23" name="TextBox 22">
            <a:extLst>
              <a:ext uri="{FF2B5EF4-FFF2-40B4-BE49-F238E27FC236}">
                <a16:creationId xmlns:a16="http://schemas.microsoft.com/office/drawing/2014/main" id="{982D2C50-F7C9-E13C-FE9E-FDAF79FBFEE0}"/>
              </a:ext>
            </a:extLst>
          </p:cNvPr>
          <p:cNvSpPr txBox="1"/>
          <p:nvPr/>
        </p:nvSpPr>
        <p:spPr>
          <a:xfrm>
            <a:off x="1095888" y="5424508"/>
            <a:ext cx="3636577" cy="523220"/>
          </a:xfrm>
          <a:prstGeom prst="rect">
            <a:avLst/>
          </a:prstGeom>
          <a:noFill/>
        </p:spPr>
        <p:txBody>
          <a:bodyPr wrap="square" rtlCol="0">
            <a:spAutoFit/>
          </a:bodyPr>
          <a:lstStyle/>
          <a:p>
            <a:r>
              <a:rPr lang="en-GB" sz="2800" dirty="0">
                <a:solidFill>
                  <a:srgbClr val="03045E"/>
                </a:solidFill>
                <a:latin typeface="Futura Medium" panose="00000400000000000000" pitchFamily="2" charset="0"/>
              </a:rPr>
              <a:t>Q &amp; A</a:t>
            </a:r>
          </a:p>
        </p:txBody>
      </p:sp>
      <p:grpSp>
        <p:nvGrpSpPr>
          <p:cNvPr id="31" name="Group 30">
            <a:extLst>
              <a:ext uri="{FF2B5EF4-FFF2-40B4-BE49-F238E27FC236}">
                <a16:creationId xmlns:a16="http://schemas.microsoft.com/office/drawing/2014/main" id="{E9E9F8BE-E4AE-5DFE-C39B-0BAD0E82A5BD}"/>
              </a:ext>
            </a:extLst>
          </p:cNvPr>
          <p:cNvGrpSpPr/>
          <p:nvPr/>
        </p:nvGrpSpPr>
        <p:grpSpPr>
          <a:xfrm>
            <a:off x="-11803363" y="391088"/>
            <a:ext cx="7231363" cy="678820"/>
            <a:chOff x="-6303" y="398053"/>
            <a:chExt cx="9932734" cy="801140"/>
          </a:xfrm>
        </p:grpSpPr>
        <p:sp>
          <p:nvSpPr>
            <p:cNvPr id="32" name="Rectangle 1">
              <a:extLst>
                <a:ext uri="{FF2B5EF4-FFF2-40B4-BE49-F238E27FC236}">
                  <a16:creationId xmlns:a16="http://schemas.microsoft.com/office/drawing/2014/main" id="{A90D149C-54C9-DAC4-89AC-2F13019BCD55}"/>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33" name="Parallelogram 32">
              <a:extLst>
                <a:ext uri="{FF2B5EF4-FFF2-40B4-BE49-F238E27FC236}">
                  <a16:creationId xmlns:a16="http://schemas.microsoft.com/office/drawing/2014/main" id="{23D85A79-5CE4-D639-48C4-705121DF4260}"/>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34" name="Parallelogram 33">
              <a:extLst>
                <a:ext uri="{FF2B5EF4-FFF2-40B4-BE49-F238E27FC236}">
                  <a16:creationId xmlns:a16="http://schemas.microsoft.com/office/drawing/2014/main" id="{F77454C8-2E53-FE83-D955-818652108E7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35" name="TextBox 34">
              <a:extLst>
                <a:ext uri="{FF2B5EF4-FFF2-40B4-BE49-F238E27FC236}">
                  <a16:creationId xmlns:a16="http://schemas.microsoft.com/office/drawing/2014/main" id="{FB0CBAF5-C13B-8F02-11C2-3EAF5B09893E}"/>
                </a:ext>
              </a:extLst>
            </p:cNvPr>
            <p:cNvSpPr txBox="1"/>
            <p:nvPr/>
          </p:nvSpPr>
          <p:spPr>
            <a:xfrm>
              <a:off x="485545" y="485133"/>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Introduction</a:t>
              </a:r>
              <a:endParaRPr lang="en-GB" sz="2400" dirty="0">
                <a:solidFill>
                  <a:srgbClr val="F1D00A"/>
                </a:solidFill>
                <a:latin typeface="Futura Bold" panose="00000900000000000000" pitchFamily="2" charset="0"/>
              </a:endParaRPr>
            </a:p>
          </p:txBody>
        </p:sp>
      </p:grpSp>
      <p:pic>
        <p:nvPicPr>
          <p:cNvPr id="36" name="Picture 35" descr="A close-up of a blue can&#10;&#10;Description automatically generated">
            <a:extLst>
              <a:ext uri="{FF2B5EF4-FFF2-40B4-BE49-F238E27FC236}">
                <a16:creationId xmlns:a16="http://schemas.microsoft.com/office/drawing/2014/main" id="{DF1F5ECA-11D0-85A5-B2D9-0EEC66A88C3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backgroundMark x1="50547" y1="72656" x2="50547" y2="72656"/>
                        <a14:backgroundMark x1="71328" y1="72656" x2="71328" y2="72656"/>
                        <a14:backgroundMark x1="50703" y1="70536" x2="50703" y2="70536"/>
                        <a14:backgroundMark x1="66094" y1="73772" x2="66094" y2="73772"/>
                        <a14:backgroundMark x1="64297" y1="72991" x2="68047" y2="73549"/>
                      </a14:backgroundRemoval>
                    </a14:imgEffect>
                  </a14:imgLayer>
                </a14:imgProps>
              </a:ext>
              <a:ext uri="{28A0092B-C50C-407E-A947-70E740481C1C}">
                <a14:useLocalDpi xmlns:a14="http://schemas.microsoft.com/office/drawing/2010/main" val="0"/>
              </a:ext>
            </a:extLst>
          </a:blip>
          <a:stretch>
            <a:fillRect/>
          </a:stretch>
        </p:blipFill>
        <p:spPr>
          <a:xfrm rot="10800000">
            <a:off x="-719389" y="-7301405"/>
            <a:ext cx="7348574" cy="5144002"/>
          </a:xfrm>
          <a:prstGeom prst="rect">
            <a:avLst/>
          </a:prstGeom>
        </p:spPr>
      </p:pic>
      <p:pic>
        <p:nvPicPr>
          <p:cNvPr id="38" name="Picture 37">
            <a:extLst>
              <a:ext uri="{FF2B5EF4-FFF2-40B4-BE49-F238E27FC236}">
                <a16:creationId xmlns:a16="http://schemas.microsoft.com/office/drawing/2014/main" id="{5CE8A72F-A3B1-5139-1F34-6EE378BDABE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53" b="96316" l="889" r="94556">
                        <a14:foregroundMark x1="2111" y1="2500" x2="7667" y2="8684"/>
                        <a14:foregroundMark x1="7667" y1="8684" x2="15222" y2="12763"/>
                        <a14:foregroundMark x1="15222" y1="12763" x2="9111" y2="7500"/>
                        <a14:foregroundMark x1="889" y1="1053" x2="6778" y2="6711"/>
                        <a14:foregroundMark x1="91111" y1="38553" x2="92778" y2="68816"/>
                        <a14:foregroundMark x1="92778" y1="68816" x2="90667" y2="84211"/>
                        <a14:foregroundMark x1="90667" y1="84211" x2="83222" y2="90789"/>
                        <a14:foregroundMark x1="83222" y1="90789" x2="57333" y2="92763"/>
                        <a14:foregroundMark x1="57333" y1="92763" x2="51333" y2="90789"/>
                        <a14:foregroundMark x1="51333" y1="90789" x2="50222" y2="89211"/>
                        <a14:foregroundMark x1="62889" y1="96447" x2="73111" y2="96447"/>
                        <a14:foregroundMark x1="94000" y1="51711" x2="94556" y2="81053"/>
                      </a14:backgroundRemoval>
                    </a14:imgEffect>
                  </a14:imgLayer>
                </a14:imgProps>
              </a:ext>
              <a:ext uri="{28A0092B-C50C-407E-A947-70E740481C1C}">
                <a14:useLocalDpi xmlns:a14="http://schemas.microsoft.com/office/drawing/2010/main" val="0"/>
              </a:ext>
            </a:extLst>
          </a:blip>
          <a:stretch>
            <a:fillRect/>
          </a:stretch>
        </p:blipFill>
        <p:spPr>
          <a:xfrm rot="4751411">
            <a:off x="4944280" y="-4806872"/>
            <a:ext cx="1563113" cy="1319962"/>
          </a:xfrm>
          <a:prstGeom prst="rect">
            <a:avLst/>
          </a:prstGeom>
        </p:spPr>
      </p:pic>
      <p:pic>
        <p:nvPicPr>
          <p:cNvPr id="39" name="Picture 38">
            <a:extLst>
              <a:ext uri="{FF2B5EF4-FFF2-40B4-BE49-F238E27FC236}">
                <a16:creationId xmlns:a16="http://schemas.microsoft.com/office/drawing/2014/main" id="{644F9C3C-9FBD-8A5B-5BDD-3A6F3D7FFE93}"/>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3556" b="97778" l="4018" r="96429">
                        <a14:foregroundMark x1="32143" y1="6667" x2="11607" y2="31556"/>
                        <a14:foregroundMark x1="11607" y1="31556" x2="8036" y2="58222"/>
                        <a14:foregroundMark x1="8036" y1="58222" x2="16518" y2="80444"/>
                        <a14:foregroundMark x1="16518" y1="80444" x2="44196" y2="90222"/>
                        <a14:foregroundMark x1="44196" y1="90222" x2="66518" y2="90667"/>
                        <a14:foregroundMark x1="66518" y1="90667" x2="86161" y2="76444"/>
                        <a14:foregroundMark x1="86161" y1="76444" x2="90179" y2="28444"/>
                        <a14:foregroundMark x1="90179" y1="28444" x2="47768" y2="7556"/>
                        <a14:foregroundMark x1="47768" y1="7556" x2="30804" y2="7111"/>
                        <a14:foregroundMark x1="40179" y1="7111" x2="64732" y2="5778"/>
                        <a14:foregroundMark x1="64732" y1="5778" x2="78125" y2="12889"/>
                        <a14:foregroundMark x1="56696" y1="3556" x2="56696" y2="3556"/>
                        <a14:foregroundMark x1="93304" y1="32444" x2="93304" y2="32444"/>
                        <a14:foregroundMark x1="94196" y1="41333" x2="94196" y2="41333"/>
                        <a14:foregroundMark x1="95982" y1="38222" x2="96429" y2="60889"/>
                        <a14:foregroundMark x1="96429" y1="60889" x2="95089" y2="64444"/>
                        <a14:foregroundMark x1="32143" y1="92000" x2="56696" y2="94667"/>
                        <a14:foregroundMark x1="56696" y1="94667" x2="73214" y2="88889"/>
                        <a14:foregroundMark x1="50000" y1="97778" x2="50000" y2="97778"/>
                        <a14:foregroundMark x1="7589" y1="40889" x2="7589" y2="40889"/>
                        <a14:foregroundMark x1="4018" y1="42222" x2="4018" y2="42222"/>
                      </a14:backgroundRemoval>
                    </a14:imgEffect>
                  </a14:imgLayer>
                </a14:imgProps>
              </a:ext>
              <a:ext uri="{28A0092B-C50C-407E-A947-70E740481C1C}">
                <a14:useLocalDpi xmlns:a14="http://schemas.microsoft.com/office/drawing/2010/main" val="0"/>
              </a:ext>
            </a:extLst>
          </a:blip>
          <a:stretch>
            <a:fillRect/>
          </a:stretch>
        </p:blipFill>
        <p:spPr>
          <a:xfrm>
            <a:off x="-3237178" y="2149659"/>
            <a:ext cx="1273655" cy="1279341"/>
          </a:xfrm>
          <a:prstGeom prst="rect">
            <a:avLst/>
          </a:prstGeom>
        </p:spPr>
      </p:pic>
      <p:pic>
        <p:nvPicPr>
          <p:cNvPr id="40" name="Picture 39">
            <a:extLst>
              <a:ext uri="{FF2B5EF4-FFF2-40B4-BE49-F238E27FC236}">
                <a16:creationId xmlns:a16="http://schemas.microsoft.com/office/drawing/2014/main" id="{5AF5D01E-0887-CA24-C875-DDDCC1C152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222622" flipH="1">
            <a:off x="-6284849" y="1458310"/>
            <a:ext cx="2091360" cy="2184758"/>
          </a:xfrm>
          <a:prstGeom prst="rect">
            <a:avLst/>
          </a:prstGeom>
        </p:spPr>
      </p:pic>
      <p:pic>
        <p:nvPicPr>
          <p:cNvPr id="41" name="Picture 40">
            <a:extLst>
              <a:ext uri="{FF2B5EF4-FFF2-40B4-BE49-F238E27FC236}">
                <a16:creationId xmlns:a16="http://schemas.microsoft.com/office/drawing/2014/main" id="{E1A9D5C0-DA50-5EC9-A9BA-DAF017A9870A}"/>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41220" y1="16736" x2="26098" y2="19087"/>
                        <a14:foregroundMark x1="26098" y1="19087" x2="38902" y2="21715"/>
                        <a14:foregroundMark x1="38902" y1="21715" x2="30610" y2="18949"/>
                        <a14:foregroundMark x1="40244" y1="15491" x2="28415" y2="19087"/>
                        <a14:foregroundMark x1="70122" y1="51591" x2="71951" y2="64039"/>
                        <a14:foregroundMark x1="71951" y1="64039" x2="70976" y2="67497"/>
                        <a14:foregroundMark x1="84268" y1="53804" x2="81585" y2="64315"/>
                        <a14:foregroundMark x1="81585" y1="64315" x2="75488" y2="71508"/>
                        <a14:foregroundMark x1="75488" y1="71508" x2="53780" y2="81051"/>
                        <a14:foregroundMark x1="31308" y1="86034" x2="31888" y2="86124"/>
                        <a14:foregroundMark x1="26829" y1="85339" x2="27841" y2="85496"/>
                        <a14:foregroundMark x1="27439" y1="86030" x2="28245" y2="86238"/>
                        <a14:foregroundMark x1="43373" y1="87608" x2="60889" y2="83606"/>
                        <a14:foregroundMark x1="78642" y1="74347" x2="85122" y2="64869"/>
                        <a14:foregroundMark x1="80488" y1="33610" x2="82073" y2="42185"/>
                        <a14:backgroundMark x1="30854" y1="87828" x2="42317" y2="89350"/>
                        <a14:backgroundMark x1="62561" y1="85339" x2="77195" y2="78838"/>
                        <a14:backgroundMark x1="77195" y1="78838" x2="77805" y2="78700"/>
                        <a14:backgroundMark x1="68415" y1="79391" x2="60732" y2="83402"/>
                        <a14:backgroundMark x1="74146" y1="77870" x2="78902" y2="76487"/>
                        <a14:backgroundMark x1="30488" y1="86722" x2="30488" y2="86722"/>
                        <a14:backgroundMark x1="31098" y1="87137" x2="28659" y2="86999"/>
                        <a14:backgroundMark x1="31829" y1="87275" x2="30366" y2="86307"/>
                      </a14:backgroundRemoval>
                    </a14:imgEffect>
                  </a14:imgLayer>
                </a14:imgProps>
              </a:ext>
              <a:ext uri="{28A0092B-C50C-407E-A947-70E740481C1C}">
                <a14:useLocalDpi xmlns:a14="http://schemas.microsoft.com/office/drawing/2010/main" val="0"/>
              </a:ext>
            </a:extLst>
          </a:blip>
          <a:stretch>
            <a:fillRect/>
          </a:stretch>
        </p:blipFill>
        <p:spPr>
          <a:xfrm rot="21064504">
            <a:off x="6179179" y="8205445"/>
            <a:ext cx="854757" cy="753646"/>
          </a:xfrm>
          <a:prstGeom prst="rect">
            <a:avLst/>
          </a:prstGeom>
        </p:spPr>
      </p:pic>
      <p:pic>
        <p:nvPicPr>
          <p:cNvPr id="42" name="Picture 41" descr="A close up of a splash of orange juice&#10;&#10;Description automatically generated">
            <a:extLst>
              <a:ext uri="{FF2B5EF4-FFF2-40B4-BE49-F238E27FC236}">
                <a16:creationId xmlns:a16="http://schemas.microsoft.com/office/drawing/2014/main" id="{6B2C31A0-213B-BC2E-56D6-9626C21E60FF}"/>
              </a:ext>
            </a:extLst>
          </p:cNvPr>
          <p:cNvPicPr>
            <a:picLocks noChangeAspect="1"/>
          </p:cNvPicPr>
          <p:nvPr/>
        </p:nvPicPr>
        <p:blipFill>
          <a:blip r:embed="rId11">
            <a:alphaModFix amt="95000"/>
            <a:extLst>
              <a:ext uri="{BEBA8EAE-BF5A-486C-A8C5-ECC9F3942E4B}">
                <a14:imgProps xmlns:a14="http://schemas.microsoft.com/office/drawing/2010/main">
                  <a14:imgLayer r:embed="rId12">
                    <a14:imgEffect>
                      <a14:backgroundRemoval t="8621" b="98851" l="5517" r="90000">
                        <a14:foregroundMark x1="62759" y1="40230" x2="62759" y2="40230"/>
                        <a14:foregroundMark x1="6897" y1="61494" x2="23793" y2="85057"/>
                        <a14:foregroundMark x1="23793" y1="85057" x2="26207" y2="91379"/>
                        <a14:foregroundMark x1="29310" y1="98851" x2="77241" y2="99425"/>
                        <a14:foregroundMark x1="5517" y1="60345" x2="5517" y2="60345"/>
                        <a14:foregroundMark x1="16897" y1="59195" x2="16897" y2="59195"/>
                        <a14:foregroundMark x1="36552" y1="22414" x2="36552" y2="22414"/>
                        <a14:foregroundMark x1="81379" y1="25862" x2="81379" y2="25862"/>
                        <a14:foregroundMark x1="84483" y1="30460" x2="84483" y2="30460"/>
                        <a14:foregroundMark x1="76552" y1="33908" x2="76552" y2="33908"/>
                        <a14:foregroundMark x1="77241" y1="32759" x2="77241" y2="32759"/>
                        <a14:foregroundMark x1="82759" y1="35632" x2="82759" y2="35632"/>
                        <a14:foregroundMark x1="65172" y1="31609" x2="65172" y2="31609"/>
                        <a14:foregroundMark x1="60690" y1="51724" x2="60690" y2="51724"/>
                        <a14:foregroundMark x1="73103" y1="30460" x2="73103" y2="30460"/>
                      </a14:backgroundRemoval>
                    </a14:imgEffect>
                  </a14:imgLayer>
                </a14:imgProps>
              </a:ext>
              <a:ext uri="{28A0092B-C50C-407E-A947-70E740481C1C}">
                <a14:useLocalDpi xmlns:a14="http://schemas.microsoft.com/office/drawing/2010/main" val="0"/>
              </a:ext>
            </a:extLst>
          </a:blip>
          <a:stretch>
            <a:fillRect/>
          </a:stretch>
        </p:blipFill>
        <p:spPr>
          <a:xfrm rot="10533205">
            <a:off x="-2120858" y="7709030"/>
            <a:ext cx="2276431" cy="1365858"/>
          </a:xfrm>
          <a:prstGeom prst="rect">
            <a:avLst/>
          </a:prstGeom>
        </p:spPr>
      </p:pic>
      <p:pic>
        <p:nvPicPr>
          <p:cNvPr id="43" name="Picture 42">
            <a:extLst>
              <a:ext uri="{FF2B5EF4-FFF2-40B4-BE49-F238E27FC236}">
                <a16:creationId xmlns:a16="http://schemas.microsoft.com/office/drawing/2014/main" id="{1335D5A1-FECF-CB69-6012-8C93CE992BC5}"/>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41220" y1="16736" x2="26098" y2="19087"/>
                        <a14:foregroundMark x1="26098" y1="19087" x2="38902" y2="21715"/>
                        <a14:foregroundMark x1="38902" y1="21715" x2="30610" y2="18949"/>
                        <a14:foregroundMark x1="40244" y1="15491" x2="28415" y2="19087"/>
                        <a14:foregroundMark x1="70122" y1="51591" x2="71951" y2="64039"/>
                        <a14:foregroundMark x1="71951" y1="64039" x2="70976" y2="67497"/>
                        <a14:foregroundMark x1="84268" y1="53804" x2="81585" y2="64315"/>
                        <a14:foregroundMark x1="81585" y1="64315" x2="75488" y2="71508"/>
                        <a14:foregroundMark x1="75488" y1="71508" x2="53780" y2="81051"/>
                        <a14:foregroundMark x1="31308" y1="86034" x2="31888" y2="86124"/>
                        <a14:foregroundMark x1="26829" y1="85339" x2="27841" y2="85496"/>
                        <a14:foregroundMark x1="27439" y1="86030" x2="28245" y2="86238"/>
                        <a14:foregroundMark x1="43373" y1="87608" x2="60889" y2="83606"/>
                        <a14:foregroundMark x1="78642" y1="74347" x2="85122" y2="64869"/>
                        <a14:foregroundMark x1="80488" y1="33610" x2="82073" y2="42185"/>
                        <a14:backgroundMark x1="30854" y1="87828" x2="42317" y2="89350"/>
                        <a14:backgroundMark x1="62561" y1="85339" x2="77195" y2="78838"/>
                        <a14:backgroundMark x1="77195" y1="78838" x2="77805" y2="78700"/>
                        <a14:backgroundMark x1="68415" y1="79391" x2="60732" y2="83402"/>
                        <a14:backgroundMark x1="74146" y1="77870" x2="78902" y2="76487"/>
                        <a14:backgroundMark x1="30488" y1="86722" x2="30488" y2="86722"/>
                        <a14:backgroundMark x1="31098" y1="87137" x2="28659" y2="86999"/>
                        <a14:backgroundMark x1="31829" y1="87275" x2="30366" y2="86307"/>
                      </a14:backgroundRemoval>
                    </a14:imgEffect>
                  </a14:imgLayer>
                </a14:imgProps>
              </a:ext>
              <a:ext uri="{28A0092B-C50C-407E-A947-70E740481C1C}">
                <a14:useLocalDpi xmlns:a14="http://schemas.microsoft.com/office/drawing/2010/main" val="0"/>
              </a:ext>
            </a:extLst>
          </a:blip>
          <a:stretch>
            <a:fillRect/>
          </a:stretch>
        </p:blipFill>
        <p:spPr>
          <a:xfrm rot="20948289">
            <a:off x="1567717" y="8026631"/>
            <a:ext cx="828683" cy="730656"/>
          </a:xfrm>
          <a:prstGeom prst="rect">
            <a:avLst/>
          </a:prstGeom>
        </p:spPr>
      </p:pic>
      <p:pic>
        <p:nvPicPr>
          <p:cNvPr id="44" name="Picture 43" descr="A close-up of ice cubes and water splashing&#10;&#10;Description automatically generated">
            <a:extLst>
              <a:ext uri="{FF2B5EF4-FFF2-40B4-BE49-F238E27FC236}">
                <a16:creationId xmlns:a16="http://schemas.microsoft.com/office/drawing/2014/main" id="{03910C4E-54B3-9AF6-02EA-C88F93494DF2}"/>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9596" b="89899" l="4462" r="92462">
                        <a14:foregroundMark x1="9846" y1="24242" x2="9846" y2="24242"/>
                        <a14:foregroundMark x1="13385" y1="27020" x2="13385" y2="27020"/>
                        <a14:foregroundMark x1="14769" y1="28283" x2="20308" y2="32828"/>
                        <a14:foregroundMark x1="15231" y1="30808" x2="28308" y2="44949"/>
                        <a14:foregroundMark x1="31854" y1="54240" x2="32154" y2="56061"/>
                        <a14:foregroundMark x1="30154" y1="43939" x2="31106" y2="49711"/>
                        <a14:foregroundMark x1="41025" y1="59414" x2="43077" y2="62374"/>
                        <a14:foregroundMark x1="43077" y1="62374" x2="44769" y2="63384"/>
                        <a14:foregroundMark x1="80229" y1="31173" x2="82462" y2="32828"/>
                        <a14:foregroundMark x1="82462" y1="32828" x2="91538" y2="29545"/>
                        <a14:foregroundMark x1="91538" y1="29545" x2="92462" y2="29545"/>
                        <a14:foregroundMark x1="87538" y1="30556" x2="79231" y2="33838"/>
                        <a14:foregroundMark x1="77751" y1="35329" x2="72462" y2="40657"/>
                        <a14:foregroundMark x1="79231" y1="33838" x2="78899" y2="34173"/>
                        <a14:foregroundMark x1="72462" y1="40657" x2="69692" y2="47727"/>
                        <a14:foregroundMark x1="76154" y1="37879" x2="67385" y2="42424"/>
                        <a14:foregroundMark x1="67385" y1="42424" x2="66000" y2="49242"/>
                        <a14:foregroundMark x1="66615" y1="34091" x2="57846" y2="59343"/>
                        <a14:foregroundMark x1="66769" y1="31818" x2="54000" y2="62626"/>
                        <a14:foregroundMark x1="4462" y1="23737" x2="15385" y2="29293"/>
                        <a14:foregroundMark x1="15385" y1="29293" x2="16923" y2="31061"/>
                        <a14:foregroundMark x1="12769" y1="31061" x2="24769" y2="36364"/>
                        <a14:foregroundMark x1="28308" y1="41162" x2="42769" y2="60101"/>
                        <a14:foregroundMark x1="42769" y1="60101" x2="49846" y2="52020"/>
                        <a14:foregroundMark x1="49846" y1="52020" x2="50308" y2="51010"/>
                        <a14:backgroundMark x1="74923" y1="28535" x2="74308" y2="31313"/>
                        <a14:backgroundMark x1="74923" y1="30051" x2="79385" y2="28535"/>
                        <a14:backgroundMark x1="74462" y1="28283" x2="80615" y2="30303"/>
                        <a14:backgroundMark x1="74769" y1="27020" x2="75692" y2="31566"/>
                        <a14:backgroundMark x1="73846" y1="27525" x2="75692" y2="31566"/>
                        <a14:backgroundMark x1="73846" y1="27020" x2="74769" y2="27778"/>
                        <a14:backgroundMark x1="73077" y1="26515" x2="74769" y2="27020"/>
                        <a14:backgroundMark x1="72615" y1="26263" x2="74769" y2="27020"/>
                      </a14:backgroundRemoval>
                    </a14:imgEffect>
                  </a14:imgLayer>
                </a14:imgProps>
              </a:ext>
              <a:ext uri="{28A0092B-C50C-407E-A947-70E740481C1C}">
                <a14:useLocalDpi xmlns:a14="http://schemas.microsoft.com/office/drawing/2010/main" val="0"/>
              </a:ext>
            </a:extLst>
          </a:blip>
          <a:stretch>
            <a:fillRect/>
          </a:stretch>
        </p:blipFill>
        <p:spPr>
          <a:xfrm rot="10800000">
            <a:off x="655111" y="9444998"/>
            <a:ext cx="3919854" cy="2388096"/>
          </a:xfrm>
          <a:prstGeom prst="rect">
            <a:avLst/>
          </a:prstGeom>
        </p:spPr>
      </p:pic>
      <p:pic>
        <p:nvPicPr>
          <p:cNvPr id="45" name="Graphic 44" descr="Bubbles with solid fill">
            <a:extLst>
              <a:ext uri="{FF2B5EF4-FFF2-40B4-BE49-F238E27FC236}">
                <a16:creationId xmlns:a16="http://schemas.microsoft.com/office/drawing/2014/main" id="{A3890031-D26B-E6EA-F378-3776832EFB7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18904803">
            <a:off x="9372338" y="1365427"/>
            <a:ext cx="5316160" cy="5316160"/>
          </a:xfrm>
          <a:prstGeom prst="rect">
            <a:avLst/>
          </a:prstGeom>
        </p:spPr>
      </p:pic>
    </p:spTree>
    <p:extLst>
      <p:ext uri="{BB962C8B-B14F-4D97-AF65-F5344CB8AC3E}">
        <p14:creationId xmlns:p14="http://schemas.microsoft.com/office/powerpoint/2010/main" val="329423257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pic>
        <p:nvPicPr>
          <p:cNvPr id="22" name="Picture 21" descr="A blue circle with numbers and a white background&#10;&#10;Description automatically generated">
            <a:extLst>
              <a:ext uri="{FF2B5EF4-FFF2-40B4-BE49-F238E27FC236}">
                <a16:creationId xmlns:a16="http://schemas.microsoft.com/office/drawing/2014/main" id="{B2115EAD-8509-15A8-5A84-D713239275B0}"/>
              </a:ext>
            </a:extLst>
          </p:cNvPr>
          <p:cNvPicPr>
            <a:picLocks noChangeAspect="1"/>
          </p:cNvPicPr>
          <p:nvPr/>
        </p:nvPicPr>
        <p:blipFill rotWithShape="1">
          <a:blip r:embed="rId3">
            <a:extLst>
              <a:ext uri="{28A0092B-C50C-407E-A947-70E740481C1C}">
                <a14:useLocalDpi xmlns:a14="http://schemas.microsoft.com/office/drawing/2010/main" val="0"/>
              </a:ext>
            </a:extLst>
          </a:blip>
          <a:srcRect l="-1" t="33523" r="72852" b="31357"/>
          <a:stretch/>
        </p:blipFill>
        <p:spPr>
          <a:xfrm>
            <a:off x="716999" y="4593148"/>
            <a:ext cx="1479666" cy="1427103"/>
          </a:xfrm>
          <a:prstGeom prst="rect">
            <a:avLst/>
          </a:prstGeom>
        </p:spPr>
      </p:pic>
      <p:grpSp>
        <p:nvGrpSpPr>
          <p:cNvPr id="6" name="Group 5">
            <a:extLst>
              <a:ext uri="{FF2B5EF4-FFF2-40B4-BE49-F238E27FC236}">
                <a16:creationId xmlns:a16="http://schemas.microsoft.com/office/drawing/2014/main" id="{7CFDC3CD-E2DB-EE6D-B3FC-BD81227C5D1B}"/>
              </a:ext>
            </a:extLst>
          </p:cNvPr>
          <p:cNvGrpSpPr/>
          <p:nvPr/>
        </p:nvGrpSpPr>
        <p:grpSpPr>
          <a:xfrm>
            <a:off x="-6303" y="398053"/>
            <a:ext cx="9932734" cy="801140"/>
            <a:chOff x="-6303" y="398053"/>
            <a:chExt cx="9932734" cy="801140"/>
          </a:xfrm>
        </p:grpSpPr>
        <p:sp>
          <p:nvSpPr>
            <p:cNvPr id="2" name="Rectangle 1">
              <a:extLst>
                <a:ext uri="{FF2B5EF4-FFF2-40B4-BE49-F238E27FC236}">
                  <a16:creationId xmlns:a16="http://schemas.microsoft.com/office/drawing/2014/main" id="{E9746A55-B8CE-F121-AB8B-1B02098B18CF}"/>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3" name="Parallelogram 2">
              <a:extLst>
                <a:ext uri="{FF2B5EF4-FFF2-40B4-BE49-F238E27FC236}">
                  <a16:creationId xmlns:a16="http://schemas.microsoft.com/office/drawing/2014/main" id="{6078DEA1-D536-45C8-5066-EA8553BCEF2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4" name="Parallelogram 3">
              <a:extLst>
                <a:ext uri="{FF2B5EF4-FFF2-40B4-BE49-F238E27FC236}">
                  <a16:creationId xmlns:a16="http://schemas.microsoft.com/office/drawing/2014/main" id="{C183121D-AB5E-1095-B356-75D16C644F7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5" name="TextBox 4">
              <a:extLst>
                <a:ext uri="{FF2B5EF4-FFF2-40B4-BE49-F238E27FC236}">
                  <a16:creationId xmlns:a16="http://schemas.microsoft.com/office/drawing/2014/main" id="{8592E562-B7F4-E49E-022E-FA9113824335}"/>
                </a:ext>
              </a:extLst>
            </p:cNvPr>
            <p:cNvSpPr txBox="1"/>
            <p:nvPr/>
          </p:nvSpPr>
          <p:spPr>
            <a:xfrm>
              <a:off x="485545" y="517699"/>
              <a:ext cx="7293936" cy="584775"/>
            </a:xfrm>
            <a:prstGeom prst="rect">
              <a:avLst/>
            </a:prstGeom>
            <a:noFill/>
          </p:spPr>
          <p:txBody>
            <a:bodyPr wrap="square" rtlCol="0">
              <a:spAutoFit/>
            </a:bodyPr>
            <a:lstStyle/>
            <a:p>
              <a:pPr algn="just"/>
              <a:r>
                <a:rPr lang="en-US" sz="2400" b="1" dirty="0">
                  <a:solidFill>
                    <a:srgbClr val="F1D00A"/>
                  </a:solidFill>
                  <a:latin typeface="Futura Bold" panose="00000900000000000000" pitchFamily="2" charset="0"/>
                </a:rPr>
                <a:t> </a:t>
              </a:r>
              <a:r>
                <a:rPr lang="en-US" sz="3200" b="1" dirty="0">
                  <a:solidFill>
                    <a:srgbClr val="F1D00A"/>
                  </a:solidFill>
                  <a:latin typeface="Futura Bold" panose="00000900000000000000" pitchFamily="2" charset="0"/>
                </a:rPr>
                <a:t>Brand Penetration</a:t>
              </a:r>
              <a:endParaRPr lang="en-GB" sz="3200" b="1" dirty="0">
                <a:solidFill>
                  <a:srgbClr val="F1D00A"/>
                </a:solidFill>
                <a:latin typeface="Futura Bold" panose="00000900000000000000" pitchFamily="2" charset="0"/>
              </a:endParaRPr>
            </a:p>
          </p:txBody>
        </p:sp>
      </p:grpSp>
      <p:sp>
        <p:nvSpPr>
          <p:cNvPr id="8" name="TextBox 7">
            <a:extLst>
              <a:ext uri="{FF2B5EF4-FFF2-40B4-BE49-F238E27FC236}">
                <a16:creationId xmlns:a16="http://schemas.microsoft.com/office/drawing/2014/main" id="{565E890B-0940-DFDC-6219-A0B10742044F}"/>
              </a:ext>
            </a:extLst>
          </p:cNvPr>
          <p:cNvSpPr txBox="1"/>
          <p:nvPr/>
        </p:nvSpPr>
        <p:spPr>
          <a:xfrm>
            <a:off x="485545" y="1441577"/>
            <a:ext cx="5053407" cy="503921"/>
          </a:xfrm>
          <a:prstGeom prst="rect">
            <a:avLst/>
          </a:prstGeom>
          <a:noFill/>
        </p:spPr>
        <p:txBody>
          <a:bodyPr wrap="square">
            <a:spAutoFit/>
          </a:bodyPr>
          <a:lstStyle/>
          <a:p>
            <a:pPr>
              <a:lnSpc>
                <a:spcPct val="150000"/>
              </a:lnSpc>
            </a:pPr>
            <a:r>
              <a:rPr lang="en-GB" sz="2000" dirty="0">
                <a:solidFill>
                  <a:srgbClr val="03045E"/>
                </a:solidFill>
                <a:latin typeface="Futura Medium" panose="00000400000000000000" pitchFamily="2" charset="0"/>
              </a:rPr>
              <a:t>a) </a:t>
            </a:r>
            <a:r>
              <a:rPr lang="en-US" sz="2000" dirty="0">
                <a:solidFill>
                  <a:srgbClr val="03045E"/>
                </a:solidFill>
                <a:latin typeface="Futura Medium" panose="00000400000000000000" pitchFamily="2" charset="0"/>
              </a:rPr>
              <a:t>What do people think about our brand?</a:t>
            </a:r>
            <a:endParaRPr lang="en-GB" sz="2000" dirty="0">
              <a:solidFill>
                <a:srgbClr val="03045E"/>
              </a:solidFill>
              <a:latin typeface="Futura Medium" panose="00000400000000000000" pitchFamily="2" charset="0"/>
            </a:endParaRPr>
          </a:p>
        </p:txBody>
      </p:sp>
      <p:pic>
        <p:nvPicPr>
          <p:cNvPr id="18" name="Picture 17" descr="A blue and white circle with numbers&#10;&#10;Description automatically generated">
            <a:extLst>
              <a:ext uri="{FF2B5EF4-FFF2-40B4-BE49-F238E27FC236}">
                <a16:creationId xmlns:a16="http://schemas.microsoft.com/office/drawing/2014/main" id="{07E50A56-E907-96D8-5AC9-F04F869B72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999" y="1945498"/>
            <a:ext cx="3859461" cy="2328859"/>
          </a:xfrm>
          <a:prstGeom prst="rect">
            <a:avLst/>
          </a:prstGeom>
        </p:spPr>
      </p:pic>
      <p:pic>
        <p:nvPicPr>
          <p:cNvPr id="20" name="Picture 19" descr="A blue circle with numbers and a white background&#10;&#10;Description automatically generated">
            <a:extLst>
              <a:ext uri="{FF2B5EF4-FFF2-40B4-BE49-F238E27FC236}">
                <a16:creationId xmlns:a16="http://schemas.microsoft.com/office/drawing/2014/main" id="{D0AF6FDD-DA05-E097-60FE-0FC89F701A71}"/>
              </a:ext>
            </a:extLst>
          </p:cNvPr>
          <p:cNvPicPr>
            <a:picLocks noChangeAspect="1"/>
          </p:cNvPicPr>
          <p:nvPr/>
        </p:nvPicPr>
        <p:blipFill rotWithShape="1">
          <a:blip r:embed="rId3">
            <a:extLst>
              <a:ext uri="{28A0092B-C50C-407E-A947-70E740481C1C}">
                <a14:useLocalDpi xmlns:a14="http://schemas.microsoft.com/office/drawing/2010/main" val="0"/>
              </a:ext>
            </a:extLst>
          </a:blip>
          <a:srcRect l="27160" t="6940" b="6090"/>
          <a:stretch/>
        </p:blipFill>
        <p:spPr>
          <a:xfrm>
            <a:off x="1730337" y="4142270"/>
            <a:ext cx="2616127" cy="2328859"/>
          </a:xfrm>
          <a:prstGeom prst="rect">
            <a:avLst/>
          </a:prstGeom>
        </p:spPr>
      </p:pic>
      <p:sp>
        <p:nvSpPr>
          <p:cNvPr id="10" name="TextBox 9">
            <a:extLst>
              <a:ext uri="{FF2B5EF4-FFF2-40B4-BE49-F238E27FC236}">
                <a16:creationId xmlns:a16="http://schemas.microsoft.com/office/drawing/2014/main" id="{464FB033-81EF-D03D-DDF2-05E269CDBA60}"/>
              </a:ext>
            </a:extLst>
          </p:cNvPr>
          <p:cNvSpPr txBox="1"/>
          <p:nvPr/>
        </p:nvSpPr>
        <p:spPr>
          <a:xfrm>
            <a:off x="5373747" y="1945498"/>
            <a:ext cx="6101254" cy="1427250"/>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latin typeface="Futura Medium" panose="00000400000000000000" pitchFamily="2" charset="0"/>
              </a:rPr>
              <a:t>CodeX's energy drink received an </a:t>
            </a:r>
            <a:r>
              <a:rPr lang="en-GB" sz="2000" dirty="0">
                <a:solidFill>
                  <a:srgbClr val="03045E"/>
                </a:solidFill>
                <a:highlight>
                  <a:srgbClr val="F1D00A"/>
                </a:highlight>
                <a:latin typeface="Futura Medium" panose="00000400000000000000" pitchFamily="2" charset="0"/>
              </a:rPr>
              <a:t>average rating</a:t>
            </a:r>
            <a:r>
              <a:rPr lang="en-GB" sz="2000" dirty="0">
                <a:solidFill>
                  <a:srgbClr val="03045E"/>
                </a:solidFill>
                <a:latin typeface="Futura Medium" panose="00000400000000000000" pitchFamily="2" charset="0"/>
              </a:rPr>
              <a:t> of </a:t>
            </a:r>
            <a:r>
              <a:rPr lang="en-GB" sz="2000" dirty="0">
                <a:solidFill>
                  <a:srgbClr val="03045E"/>
                </a:solidFill>
                <a:highlight>
                  <a:srgbClr val="F1D00A"/>
                </a:highlight>
                <a:latin typeface="Futura Medium" panose="00000400000000000000" pitchFamily="2" charset="0"/>
              </a:rPr>
              <a:t>3.28</a:t>
            </a:r>
            <a:r>
              <a:rPr lang="en-GB" sz="2000" dirty="0">
                <a:solidFill>
                  <a:srgbClr val="03045E"/>
                </a:solidFill>
                <a:latin typeface="Futura Medium" panose="00000400000000000000" pitchFamily="2" charset="0"/>
              </a:rPr>
              <a:t> from the respondents, indicating a generally positive reception.</a:t>
            </a:r>
          </a:p>
        </p:txBody>
      </p:sp>
      <p:sp>
        <p:nvSpPr>
          <p:cNvPr id="15" name="TextBox 14">
            <a:extLst>
              <a:ext uri="{FF2B5EF4-FFF2-40B4-BE49-F238E27FC236}">
                <a16:creationId xmlns:a16="http://schemas.microsoft.com/office/drawing/2014/main" id="{AD7C7DD0-F9A9-B0FB-D5FE-0FDCACBF6B9D}"/>
              </a:ext>
            </a:extLst>
          </p:cNvPr>
          <p:cNvSpPr txBox="1"/>
          <p:nvPr/>
        </p:nvSpPr>
        <p:spPr>
          <a:xfrm>
            <a:off x="5373747" y="3485253"/>
            <a:ext cx="6101254" cy="1427250"/>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latin typeface="Futura Medium" panose="00000400000000000000" pitchFamily="2" charset="0"/>
              </a:rPr>
              <a:t>However, it's worth noting that a significant portion, approximately </a:t>
            </a:r>
            <a:r>
              <a:rPr lang="en-GB" sz="2000" b="1" dirty="0">
                <a:solidFill>
                  <a:srgbClr val="FF0000"/>
                </a:solidFill>
                <a:latin typeface="Futura Medium" panose="00000400000000000000" pitchFamily="2" charset="0"/>
              </a:rPr>
              <a:t>51%</a:t>
            </a:r>
            <a:r>
              <a:rPr lang="en-GB" sz="2000" dirty="0">
                <a:solidFill>
                  <a:srgbClr val="03045E"/>
                </a:solidFill>
                <a:latin typeface="Futura Medium" panose="00000400000000000000" pitchFamily="2" charset="0"/>
              </a:rPr>
              <a:t>, of the respondents reported </a:t>
            </a:r>
            <a:r>
              <a:rPr lang="en-GB" sz="2000" dirty="0">
                <a:solidFill>
                  <a:srgbClr val="FF0000"/>
                </a:solidFill>
                <a:latin typeface="Futura Medium" panose="00000400000000000000" pitchFamily="2" charset="0"/>
              </a:rPr>
              <a:t>not having heard</a:t>
            </a:r>
            <a:r>
              <a:rPr lang="en-GB" sz="2000" dirty="0">
                <a:solidFill>
                  <a:srgbClr val="03045E"/>
                </a:solidFill>
                <a:latin typeface="Futura Medium" panose="00000400000000000000" pitchFamily="2" charset="0"/>
              </a:rPr>
              <a:t> about the energy drink.</a:t>
            </a:r>
          </a:p>
        </p:txBody>
      </p:sp>
      <p:sp>
        <p:nvSpPr>
          <p:cNvPr id="17" name="TextBox 16">
            <a:extLst>
              <a:ext uri="{FF2B5EF4-FFF2-40B4-BE49-F238E27FC236}">
                <a16:creationId xmlns:a16="http://schemas.microsoft.com/office/drawing/2014/main" id="{832C19E4-37F9-9D19-4B9A-11EA499C4F6B}"/>
              </a:ext>
            </a:extLst>
          </p:cNvPr>
          <p:cNvSpPr txBox="1"/>
          <p:nvPr/>
        </p:nvSpPr>
        <p:spPr>
          <a:xfrm>
            <a:off x="5373747" y="5031079"/>
            <a:ext cx="6101254" cy="1427250"/>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latin typeface="Futura Medium" panose="00000400000000000000" pitchFamily="2" charset="0"/>
              </a:rPr>
              <a:t>This highlights the need to enhance </a:t>
            </a:r>
            <a:r>
              <a:rPr lang="en-GB" sz="2000" dirty="0">
                <a:solidFill>
                  <a:srgbClr val="03045E"/>
                </a:solidFill>
                <a:highlight>
                  <a:srgbClr val="F1D00A"/>
                </a:highlight>
                <a:latin typeface="Futura Medium" panose="00000400000000000000" pitchFamily="2" charset="0"/>
              </a:rPr>
              <a:t>brand awareness</a:t>
            </a:r>
            <a:r>
              <a:rPr lang="en-GB" sz="2000" dirty="0">
                <a:solidFill>
                  <a:srgbClr val="03045E"/>
                </a:solidFill>
                <a:latin typeface="Futura Medium" panose="00000400000000000000" pitchFamily="2" charset="0"/>
              </a:rPr>
              <a:t> and </a:t>
            </a:r>
            <a:r>
              <a:rPr lang="en-GB" sz="2000" dirty="0">
                <a:solidFill>
                  <a:srgbClr val="03045E"/>
                </a:solidFill>
                <a:highlight>
                  <a:srgbClr val="F1D00A"/>
                </a:highlight>
                <a:latin typeface="Futura Medium" panose="00000400000000000000" pitchFamily="2" charset="0"/>
              </a:rPr>
              <a:t>expand marketing</a:t>
            </a:r>
            <a:r>
              <a:rPr lang="en-GB" sz="2000" dirty="0">
                <a:solidFill>
                  <a:srgbClr val="03045E"/>
                </a:solidFill>
                <a:latin typeface="Futura Medium" panose="00000400000000000000" pitchFamily="2" charset="0"/>
              </a:rPr>
              <a:t> efforts to reach a wider audience.</a:t>
            </a:r>
          </a:p>
        </p:txBody>
      </p:sp>
      <p:pic>
        <p:nvPicPr>
          <p:cNvPr id="29" name="Graphic 28" descr="Arrow: Straight outline">
            <a:extLst>
              <a:ext uri="{FF2B5EF4-FFF2-40B4-BE49-F238E27FC236}">
                <a16:creationId xmlns:a16="http://schemas.microsoft.com/office/drawing/2014/main" id="{CF5E154E-DDDB-5FE1-6097-144351DE13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3821417" y="1903037"/>
            <a:ext cx="1717535" cy="1717535"/>
          </a:xfrm>
          <a:prstGeom prst="rect">
            <a:avLst/>
          </a:prstGeom>
        </p:spPr>
      </p:pic>
      <p:pic>
        <p:nvPicPr>
          <p:cNvPr id="31" name="Graphic 30" descr="Back with solid fill">
            <a:extLst>
              <a:ext uri="{FF2B5EF4-FFF2-40B4-BE49-F238E27FC236}">
                <a16:creationId xmlns:a16="http://schemas.microsoft.com/office/drawing/2014/main" id="{C8C62A77-AB0E-9340-B2A4-1F5C750C76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32513" y="3835469"/>
            <a:ext cx="1471230" cy="1471230"/>
          </a:xfrm>
          <a:prstGeom prst="rect">
            <a:avLst/>
          </a:prstGeom>
        </p:spPr>
      </p:pic>
    </p:spTree>
    <p:extLst>
      <p:ext uri="{BB962C8B-B14F-4D97-AF65-F5344CB8AC3E}">
        <p14:creationId xmlns:p14="http://schemas.microsoft.com/office/powerpoint/2010/main" val="137014502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pic>
        <p:nvPicPr>
          <p:cNvPr id="10" name="Picture 9" descr="A graph with numbers and a line&#10;&#10;Description automatically generated">
            <a:extLst>
              <a:ext uri="{FF2B5EF4-FFF2-40B4-BE49-F238E27FC236}">
                <a16:creationId xmlns:a16="http://schemas.microsoft.com/office/drawing/2014/main" id="{6CD6C6C9-A7FE-E3AD-E054-3809388680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816" y="2148196"/>
            <a:ext cx="6540390" cy="3325757"/>
          </a:xfrm>
          <a:prstGeom prst="rect">
            <a:avLst/>
          </a:prstGeom>
        </p:spPr>
      </p:pic>
      <p:grpSp>
        <p:nvGrpSpPr>
          <p:cNvPr id="6" name="Group 5">
            <a:extLst>
              <a:ext uri="{FF2B5EF4-FFF2-40B4-BE49-F238E27FC236}">
                <a16:creationId xmlns:a16="http://schemas.microsoft.com/office/drawing/2014/main" id="{7CFDC3CD-E2DB-EE6D-B3FC-BD81227C5D1B}"/>
              </a:ext>
            </a:extLst>
          </p:cNvPr>
          <p:cNvGrpSpPr/>
          <p:nvPr/>
        </p:nvGrpSpPr>
        <p:grpSpPr>
          <a:xfrm>
            <a:off x="-6303" y="398053"/>
            <a:ext cx="9932734" cy="801140"/>
            <a:chOff x="-6303" y="398053"/>
            <a:chExt cx="9932734" cy="801140"/>
          </a:xfrm>
        </p:grpSpPr>
        <p:sp>
          <p:nvSpPr>
            <p:cNvPr id="2" name="Rectangle 1">
              <a:extLst>
                <a:ext uri="{FF2B5EF4-FFF2-40B4-BE49-F238E27FC236}">
                  <a16:creationId xmlns:a16="http://schemas.microsoft.com/office/drawing/2014/main" id="{E9746A55-B8CE-F121-AB8B-1B02098B18CF}"/>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3" name="Parallelogram 2">
              <a:extLst>
                <a:ext uri="{FF2B5EF4-FFF2-40B4-BE49-F238E27FC236}">
                  <a16:creationId xmlns:a16="http://schemas.microsoft.com/office/drawing/2014/main" id="{6078DEA1-D536-45C8-5066-EA8553BCEF2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4" name="Parallelogram 3">
              <a:extLst>
                <a:ext uri="{FF2B5EF4-FFF2-40B4-BE49-F238E27FC236}">
                  <a16:creationId xmlns:a16="http://schemas.microsoft.com/office/drawing/2014/main" id="{C183121D-AB5E-1095-B356-75D16C644F7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5" name="TextBox 4">
              <a:extLst>
                <a:ext uri="{FF2B5EF4-FFF2-40B4-BE49-F238E27FC236}">
                  <a16:creationId xmlns:a16="http://schemas.microsoft.com/office/drawing/2014/main" id="{8592E562-B7F4-E49E-022E-FA9113824335}"/>
                </a:ext>
              </a:extLst>
            </p:cNvPr>
            <p:cNvSpPr txBox="1"/>
            <p:nvPr/>
          </p:nvSpPr>
          <p:spPr>
            <a:xfrm>
              <a:off x="485545" y="517699"/>
              <a:ext cx="7293936" cy="584775"/>
            </a:xfrm>
            <a:prstGeom prst="rect">
              <a:avLst/>
            </a:prstGeom>
            <a:noFill/>
          </p:spPr>
          <p:txBody>
            <a:bodyPr wrap="square" rtlCol="0">
              <a:spAutoFit/>
            </a:bodyPr>
            <a:lstStyle/>
            <a:p>
              <a:pPr algn="just"/>
              <a:r>
                <a:rPr lang="en-US" sz="2400" b="1" dirty="0">
                  <a:solidFill>
                    <a:srgbClr val="F1D00A"/>
                  </a:solidFill>
                  <a:latin typeface="Futura Bold" panose="00000900000000000000" pitchFamily="2" charset="0"/>
                </a:rPr>
                <a:t> </a:t>
              </a:r>
              <a:r>
                <a:rPr lang="en-US" sz="3200" b="1" dirty="0">
                  <a:solidFill>
                    <a:srgbClr val="F1D00A"/>
                  </a:solidFill>
                  <a:latin typeface="Futura Bold" panose="00000900000000000000" pitchFamily="2" charset="0"/>
                </a:rPr>
                <a:t>Brand Penetration</a:t>
              </a:r>
              <a:endParaRPr lang="en-GB" sz="3200" b="1" dirty="0">
                <a:solidFill>
                  <a:srgbClr val="F1D00A"/>
                </a:solidFill>
                <a:latin typeface="Futura Bold" panose="00000900000000000000" pitchFamily="2" charset="0"/>
              </a:endParaRPr>
            </a:p>
          </p:txBody>
        </p:sp>
      </p:grpSp>
      <p:sp>
        <p:nvSpPr>
          <p:cNvPr id="8" name="TextBox 7">
            <a:extLst>
              <a:ext uri="{FF2B5EF4-FFF2-40B4-BE49-F238E27FC236}">
                <a16:creationId xmlns:a16="http://schemas.microsoft.com/office/drawing/2014/main" id="{565E890B-0940-DFDC-6219-A0B10742044F}"/>
              </a:ext>
            </a:extLst>
          </p:cNvPr>
          <p:cNvSpPr txBox="1"/>
          <p:nvPr/>
        </p:nvSpPr>
        <p:spPr>
          <a:xfrm>
            <a:off x="485545" y="1441577"/>
            <a:ext cx="5610455" cy="503921"/>
          </a:xfrm>
          <a:prstGeom prst="rect">
            <a:avLst/>
          </a:prstGeom>
          <a:noFill/>
        </p:spPr>
        <p:txBody>
          <a:bodyPr wrap="square">
            <a:spAutoFit/>
          </a:bodyPr>
          <a:lstStyle/>
          <a:p>
            <a:pPr>
              <a:lnSpc>
                <a:spcPct val="150000"/>
              </a:lnSpc>
            </a:pPr>
            <a:r>
              <a:rPr lang="en-GB" sz="2000" dirty="0">
                <a:solidFill>
                  <a:srgbClr val="03045E"/>
                </a:solidFill>
                <a:latin typeface="Futura Medium" panose="00000400000000000000" pitchFamily="2" charset="0"/>
              </a:rPr>
              <a:t>b) </a:t>
            </a:r>
            <a:r>
              <a:rPr lang="en-US" sz="2000" dirty="0">
                <a:solidFill>
                  <a:srgbClr val="03045E"/>
                </a:solidFill>
                <a:latin typeface="Futura Medium" panose="00000400000000000000" pitchFamily="2" charset="0"/>
              </a:rPr>
              <a:t>Which cities do we need to focus more on?</a:t>
            </a:r>
            <a:endParaRPr lang="en-GB" sz="2000" dirty="0">
              <a:solidFill>
                <a:srgbClr val="03045E"/>
              </a:solidFill>
              <a:latin typeface="Futura Medium" panose="00000400000000000000" pitchFamily="2" charset="0"/>
            </a:endParaRPr>
          </a:p>
        </p:txBody>
      </p:sp>
      <p:sp>
        <p:nvSpPr>
          <p:cNvPr id="15" name="TextBox 14">
            <a:extLst>
              <a:ext uri="{FF2B5EF4-FFF2-40B4-BE49-F238E27FC236}">
                <a16:creationId xmlns:a16="http://schemas.microsoft.com/office/drawing/2014/main" id="{C084A7A0-7CA3-B455-F321-22DEEAF48FBC}"/>
              </a:ext>
            </a:extLst>
          </p:cNvPr>
          <p:cNvSpPr txBox="1"/>
          <p:nvPr/>
        </p:nvSpPr>
        <p:spPr>
          <a:xfrm>
            <a:off x="14521345" y="2118266"/>
            <a:ext cx="5431810" cy="1427250"/>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latin typeface="Futura Medium" panose="00000400000000000000" pitchFamily="2" charset="0"/>
              </a:rPr>
              <a:t>The survey results indicate that even in tier 1 cities, Chennai has the lowest consumption at 9% and Delhi at 4%.</a:t>
            </a:r>
          </a:p>
        </p:txBody>
      </p:sp>
      <p:grpSp>
        <p:nvGrpSpPr>
          <p:cNvPr id="20" name="Group 19">
            <a:extLst>
              <a:ext uri="{FF2B5EF4-FFF2-40B4-BE49-F238E27FC236}">
                <a16:creationId xmlns:a16="http://schemas.microsoft.com/office/drawing/2014/main" id="{C70193B6-7992-B647-D5F3-211A42CF2EDD}"/>
              </a:ext>
            </a:extLst>
          </p:cNvPr>
          <p:cNvGrpSpPr/>
          <p:nvPr/>
        </p:nvGrpSpPr>
        <p:grpSpPr>
          <a:xfrm>
            <a:off x="-13112690" y="387167"/>
            <a:ext cx="6124061" cy="812025"/>
            <a:chOff x="-6303" y="398053"/>
            <a:chExt cx="9932734" cy="801140"/>
          </a:xfrm>
        </p:grpSpPr>
        <p:sp>
          <p:nvSpPr>
            <p:cNvPr id="21" name="Rectangle 1">
              <a:extLst>
                <a:ext uri="{FF2B5EF4-FFF2-40B4-BE49-F238E27FC236}">
                  <a16:creationId xmlns:a16="http://schemas.microsoft.com/office/drawing/2014/main" id="{C8F145FD-1E45-C8DA-8B5F-F9814DA9A305}"/>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22" name="Parallelogram 21">
              <a:extLst>
                <a:ext uri="{FF2B5EF4-FFF2-40B4-BE49-F238E27FC236}">
                  <a16:creationId xmlns:a16="http://schemas.microsoft.com/office/drawing/2014/main" id="{53ABFE9E-DB13-1BF2-DB12-F8FD7E25BD8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23" name="Parallelogram 22">
              <a:extLst>
                <a:ext uri="{FF2B5EF4-FFF2-40B4-BE49-F238E27FC236}">
                  <a16:creationId xmlns:a16="http://schemas.microsoft.com/office/drawing/2014/main" id="{6163A83F-1E2F-26CB-7F06-3E0355A7721C}"/>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24" name="TextBox 23">
              <a:extLst>
                <a:ext uri="{FF2B5EF4-FFF2-40B4-BE49-F238E27FC236}">
                  <a16:creationId xmlns:a16="http://schemas.microsoft.com/office/drawing/2014/main" id="{A7FCAB71-CB92-154B-E5B6-FC15BFB264CF}"/>
                </a:ext>
              </a:extLst>
            </p:cNvPr>
            <p:cNvSpPr txBox="1"/>
            <p:nvPr/>
          </p:nvSpPr>
          <p:spPr>
            <a:xfrm>
              <a:off x="485545" y="517699"/>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Purchase Behavior</a:t>
              </a:r>
              <a:endParaRPr lang="en-GB" sz="3200" b="1" dirty="0">
                <a:solidFill>
                  <a:srgbClr val="F1D00A"/>
                </a:solidFill>
                <a:latin typeface="Futura Bold" panose="00000900000000000000" pitchFamily="2" charset="0"/>
              </a:endParaRPr>
            </a:p>
          </p:txBody>
        </p:sp>
      </p:grpSp>
    </p:spTree>
    <p:extLst>
      <p:ext uri="{BB962C8B-B14F-4D97-AF65-F5344CB8AC3E}">
        <p14:creationId xmlns:p14="http://schemas.microsoft.com/office/powerpoint/2010/main" val="296086179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pic>
        <p:nvPicPr>
          <p:cNvPr id="10" name="Picture 9" descr="A graph with numbers and a line&#10;&#10;Description automatically generated">
            <a:extLst>
              <a:ext uri="{FF2B5EF4-FFF2-40B4-BE49-F238E27FC236}">
                <a16:creationId xmlns:a16="http://schemas.microsoft.com/office/drawing/2014/main" id="{6CD6C6C9-A7FE-E3AD-E054-3809388680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816" y="2148196"/>
            <a:ext cx="6540390" cy="3325757"/>
          </a:xfrm>
          <a:prstGeom prst="rect">
            <a:avLst/>
          </a:prstGeom>
        </p:spPr>
      </p:pic>
      <p:grpSp>
        <p:nvGrpSpPr>
          <p:cNvPr id="6" name="Group 5">
            <a:extLst>
              <a:ext uri="{FF2B5EF4-FFF2-40B4-BE49-F238E27FC236}">
                <a16:creationId xmlns:a16="http://schemas.microsoft.com/office/drawing/2014/main" id="{7CFDC3CD-E2DB-EE6D-B3FC-BD81227C5D1B}"/>
              </a:ext>
            </a:extLst>
          </p:cNvPr>
          <p:cNvGrpSpPr/>
          <p:nvPr/>
        </p:nvGrpSpPr>
        <p:grpSpPr>
          <a:xfrm>
            <a:off x="-6303" y="398053"/>
            <a:ext cx="9932734" cy="801140"/>
            <a:chOff x="-6303" y="398053"/>
            <a:chExt cx="9932734" cy="801140"/>
          </a:xfrm>
        </p:grpSpPr>
        <p:sp>
          <p:nvSpPr>
            <p:cNvPr id="2" name="Rectangle 1">
              <a:extLst>
                <a:ext uri="{FF2B5EF4-FFF2-40B4-BE49-F238E27FC236}">
                  <a16:creationId xmlns:a16="http://schemas.microsoft.com/office/drawing/2014/main" id="{E9746A55-B8CE-F121-AB8B-1B02098B18CF}"/>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3" name="Parallelogram 2">
              <a:extLst>
                <a:ext uri="{FF2B5EF4-FFF2-40B4-BE49-F238E27FC236}">
                  <a16:creationId xmlns:a16="http://schemas.microsoft.com/office/drawing/2014/main" id="{6078DEA1-D536-45C8-5066-EA8553BCEF2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4" name="Parallelogram 3">
              <a:extLst>
                <a:ext uri="{FF2B5EF4-FFF2-40B4-BE49-F238E27FC236}">
                  <a16:creationId xmlns:a16="http://schemas.microsoft.com/office/drawing/2014/main" id="{C183121D-AB5E-1095-B356-75D16C644F7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5" name="TextBox 4">
              <a:extLst>
                <a:ext uri="{FF2B5EF4-FFF2-40B4-BE49-F238E27FC236}">
                  <a16:creationId xmlns:a16="http://schemas.microsoft.com/office/drawing/2014/main" id="{8592E562-B7F4-E49E-022E-FA9113824335}"/>
                </a:ext>
              </a:extLst>
            </p:cNvPr>
            <p:cNvSpPr txBox="1"/>
            <p:nvPr/>
          </p:nvSpPr>
          <p:spPr>
            <a:xfrm>
              <a:off x="485545" y="517699"/>
              <a:ext cx="7293936" cy="584775"/>
            </a:xfrm>
            <a:prstGeom prst="rect">
              <a:avLst/>
            </a:prstGeom>
            <a:noFill/>
          </p:spPr>
          <p:txBody>
            <a:bodyPr wrap="square" rtlCol="0">
              <a:spAutoFit/>
            </a:bodyPr>
            <a:lstStyle/>
            <a:p>
              <a:pPr algn="just"/>
              <a:r>
                <a:rPr lang="en-US" sz="2400" b="1" dirty="0">
                  <a:solidFill>
                    <a:srgbClr val="F1D00A"/>
                  </a:solidFill>
                  <a:latin typeface="Futura Bold" panose="00000900000000000000" pitchFamily="2" charset="0"/>
                </a:rPr>
                <a:t> </a:t>
              </a:r>
              <a:r>
                <a:rPr lang="en-US" sz="3200" b="1" dirty="0">
                  <a:solidFill>
                    <a:srgbClr val="F1D00A"/>
                  </a:solidFill>
                  <a:latin typeface="Futura Bold" panose="00000900000000000000" pitchFamily="2" charset="0"/>
                </a:rPr>
                <a:t>Brand Penetration</a:t>
              </a:r>
              <a:endParaRPr lang="en-GB" sz="3200" b="1" dirty="0">
                <a:solidFill>
                  <a:srgbClr val="F1D00A"/>
                </a:solidFill>
                <a:latin typeface="Futura Bold" panose="00000900000000000000" pitchFamily="2" charset="0"/>
              </a:endParaRPr>
            </a:p>
          </p:txBody>
        </p:sp>
      </p:grpSp>
      <p:sp>
        <p:nvSpPr>
          <p:cNvPr id="8" name="TextBox 7">
            <a:extLst>
              <a:ext uri="{FF2B5EF4-FFF2-40B4-BE49-F238E27FC236}">
                <a16:creationId xmlns:a16="http://schemas.microsoft.com/office/drawing/2014/main" id="{565E890B-0940-DFDC-6219-A0B10742044F}"/>
              </a:ext>
            </a:extLst>
          </p:cNvPr>
          <p:cNvSpPr txBox="1"/>
          <p:nvPr/>
        </p:nvSpPr>
        <p:spPr>
          <a:xfrm>
            <a:off x="485545" y="1441577"/>
            <a:ext cx="5610455" cy="503921"/>
          </a:xfrm>
          <a:prstGeom prst="rect">
            <a:avLst/>
          </a:prstGeom>
          <a:noFill/>
        </p:spPr>
        <p:txBody>
          <a:bodyPr wrap="square">
            <a:spAutoFit/>
          </a:bodyPr>
          <a:lstStyle/>
          <a:p>
            <a:pPr>
              <a:lnSpc>
                <a:spcPct val="150000"/>
              </a:lnSpc>
            </a:pPr>
            <a:r>
              <a:rPr lang="en-GB" sz="2000" dirty="0">
                <a:solidFill>
                  <a:srgbClr val="03045E"/>
                </a:solidFill>
                <a:latin typeface="Futura Medium" panose="00000400000000000000" pitchFamily="2" charset="0"/>
              </a:rPr>
              <a:t>b) </a:t>
            </a:r>
            <a:r>
              <a:rPr lang="en-US" sz="2000" dirty="0">
                <a:solidFill>
                  <a:srgbClr val="03045E"/>
                </a:solidFill>
                <a:latin typeface="Futura Medium" panose="00000400000000000000" pitchFamily="2" charset="0"/>
              </a:rPr>
              <a:t>Which cities do we need to focus more on?</a:t>
            </a:r>
            <a:endParaRPr lang="en-GB" sz="2000" dirty="0">
              <a:solidFill>
                <a:srgbClr val="03045E"/>
              </a:solidFill>
              <a:latin typeface="Futura Medium" panose="00000400000000000000" pitchFamily="2" charset="0"/>
            </a:endParaRPr>
          </a:p>
        </p:txBody>
      </p:sp>
      <p:sp>
        <p:nvSpPr>
          <p:cNvPr id="15" name="TextBox 14">
            <a:extLst>
              <a:ext uri="{FF2B5EF4-FFF2-40B4-BE49-F238E27FC236}">
                <a16:creationId xmlns:a16="http://schemas.microsoft.com/office/drawing/2014/main" id="{C084A7A0-7CA3-B455-F321-22DEEAF48FBC}"/>
              </a:ext>
            </a:extLst>
          </p:cNvPr>
          <p:cNvSpPr txBox="1"/>
          <p:nvPr/>
        </p:nvSpPr>
        <p:spPr>
          <a:xfrm>
            <a:off x="6317145" y="2118266"/>
            <a:ext cx="5431810" cy="1427250"/>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latin typeface="Futura Medium" panose="00000400000000000000" pitchFamily="2" charset="0"/>
              </a:rPr>
              <a:t>The survey results indicate that even in tier 1 cities, </a:t>
            </a:r>
            <a:r>
              <a:rPr lang="en-GB" sz="2000" dirty="0">
                <a:solidFill>
                  <a:srgbClr val="03045E"/>
                </a:solidFill>
                <a:highlight>
                  <a:srgbClr val="F1D00A"/>
                </a:highlight>
                <a:latin typeface="Futura Medium" panose="00000400000000000000" pitchFamily="2" charset="0"/>
              </a:rPr>
              <a:t>Chennai</a:t>
            </a:r>
            <a:r>
              <a:rPr lang="en-GB" sz="2000" dirty="0">
                <a:solidFill>
                  <a:srgbClr val="03045E"/>
                </a:solidFill>
                <a:latin typeface="Futura Medium" panose="00000400000000000000" pitchFamily="2" charset="0"/>
              </a:rPr>
              <a:t> has the lowest consumption at 9% and </a:t>
            </a:r>
            <a:r>
              <a:rPr lang="en-GB" sz="2000" dirty="0">
                <a:solidFill>
                  <a:srgbClr val="03045E"/>
                </a:solidFill>
                <a:highlight>
                  <a:srgbClr val="F1D00A"/>
                </a:highlight>
                <a:latin typeface="Futura Medium" panose="00000400000000000000" pitchFamily="2" charset="0"/>
              </a:rPr>
              <a:t>Delhi</a:t>
            </a:r>
            <a:r>
              <a:rPr lang="en-GB" sz="2000" dirty="0">
                <a:solidFill>
                  <a:srgbClr val="03045E"/>
                </a:solidFill>
                <a:latin typeface="Futura Medium" panose="00000400000000000000" pitchFamily="2" charset="0"/>
              </a:rPr>
              <a:t> at 4%.</a:t>
            </a:r>
          </a:p>
        </p:txBody>
      </p:sp>
      <p:sp>
        <p:nvSpPr>
          <p:cNvPr id="17" name="TextBox 16">
            <a:extLst>
              <a:ext uri="{FF2B5EF4-FFF2-40B4-BE49-F238E27FC236}">
                <a16:creationId xmlns:a16="http://schemas.microsoft.com/office/drawing/2014/main" id="{35E8055D-5006-28C6-F529-3C53AA9D4848}"/>
              </a:ext>
            </a:extLst>
          </p:cNvPr>
          <p:cNvSpPr txBox="1"/>
          <p:nvPr/>
        </p:nvSpPr>
        <p:spPr>
          <a:xfrm>
            <a:off x="14394345" y="3877613"/>
            <a:ext cx="5431810" cy="965585"/>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latin typeface="Futura Medium" panose="00000400000000000000" pitchFamily="2" charset="0"/>
              </a:rPr>
              <a:t>Moreover, all tier 2 cities reported consumption levels below 10%.</a:t>
            </a:r>
          </a:p>
        </p:txBody>
      </p:sp>
      <p:grpSp>
        <p:nvGrpSpPr>
          <p:cNvPr id="20" name="Group 19">
            <a:extLst>
              <a:ext uri="{FF2B5EF4-FFF2-40B4-BE49-F238E27FC236}">
                <a16:creationId xmlns:a16="http://schemas.microsoft.com/office/drawing/2014/main" id="{C70193B6-7992-B647-D5F3-211A42CF2EDD}"/>
              </a:ext>
            </a:extLst>
          </p:cNvPr>
          <p:cNvGrpSpPr/>
          <p:nvPr/>
        </p:nvGrpSpPr>
        <p:grpSpPr>
          <a:xfrm>
            <a:off x="-13112690" y="387167"/>
            <a:ext cx="6124061" cy="812025"/>
            <a:chOff x="-6303" y="398053"/>
            <a:chExt cx="9932734" cy="801140"/>
          </a:xfrm>
        </p:grpSpPr>
        <p:sp>
          <p:nvSpPr>
            <p:cNvPr id="21" name="Rectangle 1">
              <a:extLst>
                <a:ext uri="{FF2B5EF4-FFF2-40B4-BE49-F238E27FC236}">
                  <a16:creationId xmlns:a16="http://schemas.microsoft.com/office/drawing/2014/main" id="{C8F145FD-1E45-C8DA-8B5F-F9814DA9A305}"/>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22" name="Parallelogram 21">
              <a:extLst>
                <a:ext uri="{FF2B5EF4-FFF2-40B4-BE49-F238E27FC236}">
                  <a16:creationId xmlns:a16="http://schemas.microsoft.com/office/drawing/2014/main" id="{53ABFE9E-DB13-1BF2-DB12-F8FD7E25BD8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23" name="Parallelogram 22">
              <a:extLst>
                <a:ext uri="{FF2B5EF4-FFF2-40B4-BE49-F238E27FC236}">
                  <a16:creationId xmlns:a16="http://schemas.microsoft.com/office/drawing/2014/main" id="{6163A83F-1E2F-26CB-7F06-3E0355A7721C}"/>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24" name="TextBox 23">
              <a:extLst>
                <a:ext uri="{FF2B5EF4-FFF2-40B4-BE49-F238E27FC236}">
                  <a16:creationId xmlns:a16="http://schemas.microsoft.com/office/drawing/2014/main" id="{A7FCAB71-CB92-154B-E5B6-FC15BFB264CF}"/>
                </a:ext>
              </a:extLst>
            </p:cNvPr>
            <p:cNvSpPr txBox="1"/>
            <p:nvPr/>
          </p:nvSpPr>
          <p:spPr>
            <a:xfrm>
              <a:off x="485545" y="517699"/>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Purchase Behavior</a:t>
              </a:r>
              <a:endParaRPr lang="en-GB" sz="3200" b="1" dirty="0">
                <a:solidFill>
                  <a:srgbClr val="F1D00A"/>
                </a:solidFill>
                <a:latin typeface="Futura Bold" panose="00000900000000000000" pitchFamily="2" charset="0"/>
              </a:endParaRPr>
            </a:p>
          </p:txBody>
        </p:sp>
      </p:grpSp>
    </p:spTree>
    <p:extLst>
      <p:ext uri="{BB962C8B-B14F-4D97-AF65-F5344CB8AC3E}">
        <p14:creationId xmlns:p14="http://schemas.microsoft.com/office/powerpoint/2010/main" val="169979504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pic>
        <p:nvPicPr>
          <p:cNvPr id="10" name="Picture 9" descr="A graph with numbers and a line&#10;&#10;Description automatically generated">
            <a:extLst>
              <a:ext uri="{FF2B5EF4-FFF2-40B4-BE49-F238E27FC236}">
                <a16:creationId xmlns:a16="http://schemas.microsoft.com/office/drawing/2014/main" id="{6CD6C6C9-A7FE-E3AD-E054-3809388680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816" y="2148196"/>
            <a:ext cx="6540390" cy="3325757"/>
          </a:xfrm>
          <a:prstGeom prst="rect">
            <a:avLst/>
          </a:prstGeom>
        </p:spPr>
      </p:pic>
      <p:grpSp>
        <p:nvGrpSpPr>
          <p:cNvPr id="6" name="Group 5">
            <a:extLst>
              <a:ext uri="{FF2B5EF4-FFF2-40B4-BE49-F238E27FC236}">
                <a16:creationId xmlns:a16="http://schemas.microsoft.com/office/drawing/2014/main" id="{7CFDC3CD-E2DB-EE6D-B3FC-BD81227C5D1B}"/>
              </a:ext>
            </a:extLst>
          </p:cNvPr>
          <p:cNvGrpSpPr/>
          <p:nvPr/>
        </p:nvGrpSpPr>
        <p:grpSpPr>
          <a:xfrm>
            <a:off x="-6303" y="398053"/>
            <a:ext cx="9932734" cy="801140"/>
            <a:chOff x="-6303" y="398053"/>
            <a:chExt cx="9932734" cy="801140"/>
          </a:xfrm>
        </p:grpSpPr>
        <p:sp>
          <p:nvSpPr>
            <p:cNvPr id="2" name="Rectangle 1">
              <a:extLst>
                <a:ext uri="{FF2B5EF4-FFF2-40B4-BE49-F238E27FC236}">
                  <a16:creationId xmlns:a16="http://schemas.microsoft.com/office/drawing/2014/main" id="{E9746A55-B8CE-F121-AB8B-1B02098B18CF}"/>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3" name="Parallelogram 2">
              <a:extLst>
                <a:ext uri="{FF2B5EF4-FFF2-40B4-BE49-F238E27FC236}">
                  <a16:creationId xmlns:a16="http://schemas.microsoft.com/office/drawing/2014/main" id="{6078DEA1-D536-45C8-5066-EA8553BCEF2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4" name="Parallelogram 3">
              <a:extLst>
                <a:ext uri="{FF2B5EF4-FFF2-40B4-BE49-F238E27FC236}">
                  <a16:creationId xmlns:a16="http://schemas.microsoft.com/office/drawing/2014/main" id="{C183121D-AB5E-1095-B356-75D16C644F7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5" name="TextBox 4">
              <a:extLst>
                <a:ext uri="{FF2B5EF4-FFF2-40B4-BE49-F238E27FC236}">
                  <a16:creationId xmlns:a16="http://schemas.microsoft.com/office/drawing/2014/main" id="{8592E562-B7F4-E49E-022E-FA9113824335}"/>
                </a:ext>
              </a:extLst>
            </p:cNvPr>
            <p:cNvSpPr txBox="1"/>
            <p:nvPr/>
          </p:nvSpPr>
          <p:spPr>
            <a:xfrm>
              <a:off x="485545" y="517699"/>
              <a:ext cx="7293936" cy="584775"/>
            </a:xfrm>
            <a:prstGeom prst="rect">
              <a:avLst/>
            </a:prstGeom>
            <a:noFill/>
          </p:spPr>
          <p:txBody>
            <a:bodyPr wrap="square" rtlCol="0">
              <a:spAutoFit/>
            </a:bodyPr>
            <a:lstStyle/>
            <a:p>
              <a:pPr algn="just"/>
              <a:r>
                <a:rPr lang="en-US" sz="2400" b="1" dirty="0">
                  <a:solidFill>
                    <a:srgbClr val="F1D00A"/>
                  </a:solidFill>
                  <a:latin typeface="Futura Bold" panose="00000900000000000000" pitchFamily="2" charset="0"/>
                </a:rPr>
                <a:t> </a:t>
              </a:r>
              <a:r>
                <a:rPr lang="en-US" sz="3200" b="1" dirty="0">
                  <a:solidFill>
                    <a:srgbClr val="F1D00A"/>
                  </a:solidFill>
                  <a:latin typeface="Futura Bold" panose="00000900000000000000" pitchFamily="2" charset="0"/>
                </a:rPr>
                <a:t>Brand Penetration</a:t>
              </a:r>
              <a:endParaRPr lang="en-GB" sz="3200" b="1" dirty="0">
                <a:solidFill>
                  <a:srgbClr val="F1D00A"/>
                </a:solidFill>
                <a:latin typeface="Futura Bold" panose="00000900000000000000" pitchFamily="2" charset="0"/>
              </a:endParaRPr>
            </a:p>
          </p:txBody>
        </p:sp>
      </p:grpSp>
      <p:sp>
        <p:nvSpPr>
          <p:cNvPr id="8" name="TextBox 7">
            <a:extLst>
              <a:ext uri="{FF2B5EF4-FFF2-40B4-BE49-F238E27FC236}">
                <a16:creationId xmlns:a16="http://schemas.microsoft.com/office/drawing/2014/main" id="{565E890B-0940-DFDC-6219-A0B10742044F}"/>
              </a:ext>
            </a:extLst>
          </p:cNvPr>
          <p:cNvSpPr txBox="1"/>
          <p:nvPr/>
        </p:nvSpPr>
        <p:spPr>
          <a:xfrm>
            <a:off x="485545" y="1441577"/>
            <a:ext cx="5610455" cy="503921"/>
          </a:xfrm>
          <a:prstGeom prst="rect">
            <a:avLst/>
          </a:prstGeom>
          <a:noFill/>
        </p:spPr>
        <p:txBody>
          <a:bodyPr wrap="square">
            <a:spAutoFit/>
          </a:bodyPr>
          <a:lstStyle/>
          <a:p>
            <a:pPr>
              <a:lnSpc>
                <a:spcPct val="150000"/>
              </a:lnSpc>
            </a:pPr>
            <a:r>
              <a:rPr lang="en-GB" sz="2000" dirty="0">
                <a:solidFill>
                  <a:srgbClr val="03045E"/>
                </a:solidFill>
                <a:latin typeface="Futura Medium" panose="00000400000000000000" pitchFamily="2" charset="0"/>
              </a:rPr>
              <a:t>b) </a:t>
            </a:r>
            <a:r>
              <a:rPr lang="en-US" sz="2000" dirty="0">
                <a:solidFill>
                  <a:srgbClr val="03045E"/>
                </a:solidFill>
                <a:latin typeface="Futura Medium" panose="00000400000000000000" pitchFamily="2" charset="0"/>
              </a:rPr>
              <a:t>Which cities do we need to focus more on?</a:t>
            </a:r>
            <a:endParaRPr lang="en-GB" sz="2000" dirty="0">
              <a:solidFill>
                <a:srgbClr val="03045E"/>
              </a:solidFill>
              <a:latin typeface="Futura Medium" panose="00000400000000000000" pitchFamily="2" charset="0"/>
            </a:endParaRPr>
          </a:p>
        </p:txBody>
      </p:sp>
      <p:sp>
        <p:nvSpPr>
          <p:cNvPr id="15" name="TextBox 14">
            <a:extLst>
              <a:ext uri="{FF2B5EF4-FFF2-40B4-BE49-F238E27FC236}">
                <a16:creationId xmlns:a16="http://schemas.microsoft.com/office/drawing/2014/main" id="{C084A7A0-7CA3-B455-F321-22DEEAF48FBC}"/>
              </a:ext>
            </a:extLst>
          </p:cNvPr>
          <p:cNvSpPr txBox="1"/>
          <p:nvPr/>
        </p:nvSpPr>
        <p:spPr>
          <a:xfrm>
            <a:off x="6317145" y="2118266"/>
            <a:ext cx="5431810" cy="1427250"/>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latin typeface="Futura Medium" panose="00000400000000000000" pitchFamily="2" charset="0"/>
              </a:rPr>
              <a:t>The survey results indicate that even in tier 1 cities, Chennai has the lowest consumption at 9% and Delhi at 4%.</a:t>
            </a:r>
          </a:p>
        </p:txBody>
      </p:sp>
      <p:sp>
        <p:nvSpPr>
          <p:cNvPr id="17" name="TextBox 16">
            <a:extLst>
              <a:ext uri="{FF2B5EF4-FFF2-40B4-BE49-F238E27FC236}">
                <a16:creationId xmlns:a16="http://schemas.microsoft.com/office/drawing/2014/main" id="{35E8055D-5006-28C6-F529-3C53AA9D4848}"/>
              </a:ext>
            </a:extLst>
          </p:cNvPr>
          <p:cNvSpPr txBox="1"/>
          <p:nvPr/>
        </p:nvSpPr>
        <p:spPr>
          <a:xfrm>
            <a:off x="6317145" y="3877613"/>
            <a:ext cx="5431810" cy="965585"/>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latin typeface="Futura Medium" panose="00000400000000000000" pitchFamily="2" charset="0"/>
              </a:rPr>
              <a:t>Moreover, </a:t>
            </a:r>
            <a:r>
              <a:rPr lang="en-GB" sz="2000" dirty="0">
                <a:solidFill>
                  <a:srgbClr val="03045E"/>
                </a:solidFill>
                <a:highlight>
                  <a:srgbClr val="F1D00A"/>
                </a:highlight>
                <a:latin typeface="Futura Medium" panose="00000400000000000000" pitchFamily="2" charset="0"/>
              </a:rPr>
              <a:t>all tier 2 </a:t>
            </a:r>
            <a:r>
              <a:rPr lang="en-GB" sz="2000" dirty="0">
                <a:solidFill>
                  <a:srgbClr val="03045E"/>
                </a:solidFill>
                <a:latin typeface="Futura Medium" panose="00000400000000000000" pitchFamily="2" charset="0"/>
              </a:rPr>
              <a:t>cities reported consumption levels below </a:t>
            </a:r>
            <a:r>
              <a:rPr lang="en-GB" sz="2000" dirty="0">
                <a:solidFill>
                  <a:srgbClr val="03045E"/>
                </a:solidFill>
                <a:highlight>
                  <a:srgbClr val="F1D00A"/>
                </a:highlight>
                <a:latin typeface="Futura Medium" panose="00000400000000000000" pitchFamily="2" charset="0"/>
              </a:rPr>
              <a:t>10%</a:t>
            </a:r>
            <a:r>
              <a:rPr lang="en-GB" sz="2000" dirty="0">
                <a:solidFill>
                  <a:srgbClr val="03045E"/>
                </a:solidFill>
                <a:latin typeface="Futura Medium" panose="00000400000000000000" pitchFamily="2" charset="0"/>
              </a:rPr>
              <a:t>.</a:t>
            </a:r>
          </a:p>
        </p:txBody>
      </p:sp>
      <p:sp>
        <p:nvSpPr>
          <p:cNvPr id="19" name="TextBox 18">
            <a:extLst>
              <a:ext uri="{FF2B5EF4-FFF2-40B4-BE49-F238E27FC236}">
                <a16:creationId xmlns:a16="http://schemas.microsoft.com/office/drawing/2014/main" id="{DDAC511D-7C6C-CF55-8889-0A3DD30E43F7}"/>
              </a:ext>
            </a:extLst>
          </p:cNvPr>
          <p:cNvSpPr txBox="1"/>
          <p:nvPr/>
        </p:nvSpPr>
        <p:spPr>
          <a:xfrm>
            <a:off x="14427660" y="5395843"/>
            <a:ext cx="11598724" cy="965585"/>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latin typeface="Futura Medium" panose="00000400000000000000" pitchFamily="2" charset="0"/>
              </a:rPr>
              <a:t>By directing marketing efforts towards tier 2 cities, CodeX can tap into these relatively untapped markets, increase brand visibility, and drive higher product adoption.</a:t>
            </a:r>
          </a:p>
        </p:txBody>
      </p:sp>
      <p:grpSp>
        <p:nvGrpSpPr>
          <p:cNvPr id="20" name="Group 19">
            <a:extLst>
              <a:ext uri="{FF2B5EF4-FFF2-40B4-BE49-F238E27FC236}">
                <a16:creationId xmlns:a16="http://schemas.microsoft.com/office/drawing/2014/main" id="{C70193B6-7992-B647-D5F3-211A42CF2EDD}"/>
              </a:ext>
            </a:extLst>
          </p:cNvPr>
          <p:cNvGrpSpPr/>
          <p:nvPr/>
        </p:nvGrpSpPr>
        <p:grpSpPr>
          <a:xfrm>
            <a:off x="-13112690" y="387167"/>
            <a:ext cx="6124061" cy="812025"/>
            <a:chOff x="-6303" y="398053"/>
            <a:chExt cx="9932734" cy="801140"/>
          </a:xfrm>
        </p:grpSpPr>
        <p:sp>
          <p:nvSpPr>
            <p:cNvPr id="21" name="Rectangle 1">
              <a:extLst>
                <a:ext uri="{FF2B5EF4-FFF2-40B4-BE49-F238E27FC236}">
                  <a16:creationId xmlns:a16="http://schemas.microsoft.com/office/drawing/2014/main" id="{C8F145FD-1E45-C8DA-8B5F-F9814DA9A305}"/>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22" name="Parallelogram 21">
              <a:extLst>
                <a:ext uri="{FF2B5EF4-FFF2-40B4-BE49-F238E27FC236}">
                  <a16:creationId xmlns:a16="http://schemas.microsoft.com/office/drawing/2014/main" id="{53ABFE9E-DB13-1BF2-DB12-F8FD7E25BD8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23" name="Parallelogram 22">
              <a:extLst>
                <a:ext uri="{FF2B5EF4-FFF2-40B4-BE49-F238E27FC236}">
                  <a16:creationId xmlns:a16="http://schemas.microsoft.com/office/drawing/2014/main" id="{6163A83F-1E2F-26CB-7F06-3E0355A7721C}"/>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24" name="TextBox 23">
              <a:extLst>
                <a:ext uri="{FF2B5EF4-FFF2-40B4-BE49-F238E27FC236}">
                  <a16:creationId xmlns:a16="http://schemas.microsoft.com/office/drawing/2014/main" id="{A7FCAB71-CB92-154B-E5B6-FC15BFB264CF}"/>
                </a:ext>
              </a:extLst>
            </p:cNvPr>
            <p:cNvSpPr txBox="1"/>
            <p:nvPr/>
          </p:nvSpPr>
          <p:spPr>
            <a:xfrm>
              <a:off x="485545" y="517699"/>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Purchase Behavior</a:t>
              </a:r>
              <a:endParaRPr lang="en-GB" sz="3200" b="1" dirty="0">
                <a:solidFill>
                  <a:srgbClr val="F1D00A"/>
                </a:solidFill>
                <a:latin typeface="Futura Bold" panose="00000900000000000000" pitchFamily="2" charset="0"/>
              </a:endParaRPr>
            </a:p>
          </p:txBody>
        </p:sp>
      </p:grpSp>
    </p:spTree>
    <p:extLst>
      <p:ext uri="{BB962C8B-B14F-4D97-AF65-F5344CB8AC3E}">
        <p14:creationId xmlns:p14="http://schemas.microsoft.com/office/powerpoint/2010/main" val="256275897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pic>
        <p:nvPicPr>
          <p:cNvPr id="10" name="Picture 9" descr="A graph with numbers and a line&#10;&#10;Description automatically generated">
            <a:extLst>
              <a:ext uri="{FF2B5EF4-FFF2-40B4-BE49-F238E27FC236}">
                <a16:creationId xmlns:a16="http://schemas.microsoft.com/office/drawing/2014/main" id="{6CD6C6C9-A7FE-E3AD-E054-3809388680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816" y="2148196"/>
            <a:ext cx="6540390" cy="3325757"/>
          </a:xfrm>
          <a:prstGeom prst="rect">
            <a:avLst/>
          </a:prstGeom>
        </p:spPr>
      </p:pic>
      <p:grpSp>
        <p:nvGrpSpPr>
          <p:cNvPr id="6" name="Group 5">
            <a:extLst>
              <a:ext uri="{FF2B5EF4-FFF2-40B4-BE49-F238E27FC236}">
                <a16:creationId xmlns:a16="http://schemas.microsoft.com/office/drawing/2014/main" id="{7CFDC3CD-E2DB-EE6D-B3FC-BD81227C5D1B}"/>
              </a:ext>
            </a:extLst>
          </p:cNvPr>
          <p:cNvGrpSpPr/>
          <p:nvPr/>
        </p:nvGrpSpPr>
        <p:grpSpPr>
          <a:xfrm>
            <a:off x="-6303" y="398053"/>
            <a:ext cx="9932734" cy="801140"/>
            <a:chOff x="-6303" y="398053"/>
            <a:chExt cx="9932734" cy="801140"/>
          </a:xfrm>
        </p:grpSpPr>
        <p:sp>
          <p:nvSpPr>
            <p:cNvPr id="2" name="Rectangle 1">
              <a:extLst>
                <a:ext uri="{FF2B5EF4-FFF2-40B4-BE49-F238E27FC236}">
                  <a16:creationId xmlns:a16="http://schemas.microsoft.com/office/drawing/2014/main" id="{E9746A55-B8CE-F121-AB8B-1B02098B18CF}"/>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3" name="Parallelogram 2">
              <a:extLst>
                <a:ext uri="{FF2B5EF4-FFF2-40B4-BE49-F238E27FC236}">
                  <a16:creationId xmlns:a16="http://schemas.microsoft.com/office/drawing/2014/main" id="{6078DEA1-D536-45C8-5066-EA8553BCEF2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4" name="Parallelogram 3">
              <a:extLst>
                <a:ext uri="{FF2B5EF4-FFF2-40B4-BE49-F238E27FC236}">
                  <a16:creationId xmlns:a16="http://schemas.microsoft.com/office/drawing/2014/main" id="{C183121D-AB5E-1095-B356-75D16C644F7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5" name="TextBox 4">
              <a:extLst>
                <a:ext uri="{FF2B5EF4-FFF2-40B4-BE49-F238E27FC236}">
                  <a16:creationId xmlns:a16="http://schemas.microsoft.com/office/drawing/2014/main" id="{8592E562-B7F4-E49E-022E-FA9113824335}"/>
                </a:ext>
              </a:extLst>
            </p:cNvPr>
            <p:cNvSpPr txBox="1"/>
            <p:nvPr/>
          </p:nvSpPr>
          <p:spPr>
            <a:xfrm>
              <a:off x="485545" y="517699"/>
              <a:ext cx="7293936" cy="584775"/>
            </a:xfrm>
            <a:prstGeom prst="rect">
              <a:avLst/>
            </a:prstGeom>
            <a:noFill/>
          </p:spPr>
          <p:txBody>
            <a:bodyPr wrap="square" rtlCol="0">
              <a:spAutoFit/>
            </a:bodyPr>
            <a:lstStyle/>
            <a:p>
              <a:pPr algn="just"/>
              <a:r>
                <a:rPr lang="en-US" sz="2400" b="1" dirty="0">
                  <a:solidFill>
                    <a:srgbClr val="F1D00A"/>
                  </a:solidFill>
                  <a:latin typeface="Futura Bold" panose="00000900000000000000" pitchFamily="2" charset="0"/>
                </a:rPr>
                <a:t> </a:t>
              </a:r>
              <a:r>
                <a:rPr lang="en-US" sz="3200" b="1" dirty="0">
                  <a:solidFill>
                    <a:srgbClr val="F1D00A"/>
                  </a:solidFill>
                  <a:latin typeface="Futura Bold" panose="00000900000000000000" pitchFamily="2" charset="0"/>
                </a:rPr>
                <a:t>Brand Penetration</a:t>
              </a:r>
              <a:endParaRPr lang="en-GB" sz="3200" b="1" dirty="0">
                <a:solidFill>
                  <a:srgbClr val="F1D00A"/>
                </a:solidFill>
                <a:latin typeface="Futura Bold" panose="00000900000000000000" pitchFamily="2" charset="0"/>
              </a:endParaRPr>
            </a:p>
          </p:txBody>
        </p:sp>
      </p:grpSp>
      <p:sp>
        <p:nvSpPr>
          <p:cNvPr id="8" name="TextBox 7">
            <a:extLst>
              <a:ext uri="{FF2B5EF4-FFF2-40B4-BE49-F238E27FC236}">
                <a16:creationId xmlns:a16="http://schemas.microsoft.com/office/drawing/2014/main" id="{565E890B-0940-DFDC-6219-A0B10742044F}"/>
              </a:ext>
            </a:extLst>
          </p:cNvPr>
          <p:cNvSpPr txBox="1"/>
          <p:nvPr/>
        </p:nvSpPr>
        <p:spPr>
          <a:xfrm>
            <a:off x="485545" y="1441577"/>
            <a:ext cx="5610455" cy="503921"/>
          </a:xfrm>
          <a:prstGeom prst="rect">
            <a:avLst/>
          </a:prstGeom>
          <a:noFill/>
        </p:spPr>
        <p:txBody>
          <a:bodyPr wrap="square">
            <a:spAutoFit/>
          </a:bodyPr>
          <a:lstStyle/>
          <a:p>
            <a:pPr>
              <a:lnSpc>
                <a:spcPct val="150000"/>
              </a:lnSpc>
            </a:pPr>
            <a:r>
              <a:rPr lang="en-GB" sz="2000" dirty="0">
                <a:solidFill>
                  <a:srgbClr val="03045E"/>
                </a:solidFill>
                <a:latin typeface="Futura Medium" panose="00000400000000000000" pitchFamily="2" charset="0"/>
              </a:rPr>
              <a:t>b) </a:t>
            </a:r>
            <a:r>
              <a:rPr lang="en-US" sz="2000" dirty="0">
                <a:solidFill>
                  <a:srgbClr val="03045E"/>
                </a:solidFill>
                <a:latin typeface="Futura Medium" panose="00000400000000000000" pitchFamily="2" charset="0"/>
              </a:rPr>
              <a:t>Which cities do we need to focus more on?</a:t>
            </a:r>
            <a:endParaRPr lang="en-GB" sz="2000" dirty="0">
              <a:solidFill>
                <a:srgbClr val="03045E"/>
              </a:solidFill>
              <a:latin typeface="Futura Medium" panose="00000400000000000000" pitchFamily="2" charset="0"/>
            </a:endParaRPr>
          </a:p>
        </p:txBody>
      </p:sp>
      <p:sp>
        <p:nvSpPr>
          <p:cNvPr id="15" name="TextBox 14">
            <a:extLst>
              <a:ext uri="{FF2B5EF4-FFF2-40B4-BE49-F238E27FC236}">
                <a16:creationId xmlns:a16="http://schemas.microsoft.com/office/drawing/2014/main" id="{C084A7A0-7CA3-B455-F321-22DEEAF48FBC}"/>
              </a:ext>
            </a:extLst>
          </p:cNvPr>
          <p:cNvSpPr txBox="1"/>
          <p:nvPr/>
        </p:nvSpPr>
        <p:spPr>
          <a:xfrm>
            <a:off x="6317145" y="2118266"/>
            <a:ext cx="5431810" cy="1427250"/>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latin typeface="Futura Medium" panose="00000400000000000000" pitchFamily="2" charset="0"/>
              </a:rPr>
              <a:t>The survey results indicate that even in tier 1 cities, </a:t>
            </a:r>
            <a:r>
              <a:rPr lang="en-GB" sz="2000" dirty="0">
                <a:solidFill>
                  <a:srgbClr val="03045E"/>
                </a:solidFill>
                <a:highlight>
                  <a:srgbClr val="F1D00A"/>
                </a:highlight>
                <a:latin typeface="Futura Medium" panose="00000400000000000000" pitchFamily="2" charset="0"/>
              </a:rPr>
              <a:t>Chennai </a:t>
            </a:r>
            <a:r>
              <a:rPr lang="en-GB" sz="2000" dirty="0">
                <a:solidFill>
                  <a:srgbClr val="03045E"/>
                </a:solidFill>
                <a:latin typeface="Futura Medium" panose="00000400000000000000" pitchFamily="2" charset="0"/>
              </a:rPr>
              <a:t>has the lowest consumption at 9% and </a:t>
            </a:r>
            <a:r>
              <a:rPr lang="en-GB" sz="2000" dirty="0">
                <a:solidFill>
                  <a:srgbClr val="03045E"/>
                </a:solidFill>
                <a:highlight>
                  <a:srgbClr val="F1D00A"/>
                </a:highlight>
                <a:latin typeface="Futura Medium" panose="00000400000000000000" pitchFamily="2" charset="0"/>
              </a:rPr>
              <a:t>Delhi</a:t>
            </a:r>
            <a:r>
              <a:rPr lang="en-GB" sz="2000" dirty="0">
                <a:solidFill>
                  <a:srgbClr val="03045E"/>
                </a:solidFill>
                <a:latin typeface="Futura Medium" panose="00000400000000000000" pitchFamily="2" charset="0"/>
              </a:rPr>
              <a:t> at 4%.</a:t>
            </a:r>
          </a:p>
        </p:txBody>
      </p:sp>
      <p:sp>
        <p:nvSpPr>
          <p:cNvPr id="17" name="TextBox 16">
            <a:extLst>
              <a:ext uri="{FF2B5EF4-FFF2-40B4-BE49-F238E27FC236}">
                <a16:creationId xmlns:a16="http://schemas.microsoft.com/office/drawing/2014/main" id="{35E8055D-5006-28C6-F529-3C53AA9D4848}"/>
              </a:ext>
            </a:extLst>
          </p:cNvPr>
          <p:cNvSpPr txBox="1"/>
          <p:nvPr/>
        </p:nvSpPr>
        <p:spPr>
          <a:xfrm>
            <a:off x="6317145" y="3877613"/>
            <a:ext cx="5431810" cy="965585"/>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latin typeface="Futura Medium" panose="00000400000000000000" pitchFamily="2" charset="0"/>
              </a:rPr>
              <a:t>Moreover, </a:t>
            </a:r>
            <a:r>
              <a:rPr lang="en-GB" sz="2000" dirty="0">
                <a:solidFill>
                  <a:srgbClr val="03045E"/>
                </a:solidFill>
                <a:highlight>
                  <a:srgbClr val="F1D00A"/>
                </a:highlight>
                <a:latin typeface="Futura Medium" panose="00000400000000000000" pitchFamily="2" charset="0"/>
              </a:rPr>
              <a:t>all tier 2</a:t>
            </a:r>
            <a:r>
              <a:rPr lang="en-GB" sz="2000" dirty="0">
                <a:solidFill>
                  <a:srgbClr val="03045E"/>
                </a:solidFill>
                <a:latin typeface="Futura Medium" panose="00000400000000000000" pitchFamily="2" charset="0"/>
              </a:rPr>
              <a:t> cities reported consumption levels below </a:t>
            </a:r>
            <a:r>
              <a:rPr lang="en-GB" sz="2000" dirty="0">
                <a:solidFill>
                  <a:srgbClr val="03045E"/>
                </a:solidFill>
                <a:highlight>
                  <a:srgbClr val="F1D00A"/>
                </a:highlight>
                <a:latin typeface="Futura Medium" panose="00000400000000000000" pitchFamily="2" charset="0"/>
              </a:rPr>
              <a:t>10%</a:t>
            </a:r>
            <a:r>
              <a:rPr lang="en-GB" sz="2000" dirty="0">
                <a:solidFill>
                  <a:srgbClr val="03045E"/>
                </a:solidFill>
                <a:latin typeface="Futura Medium" panose="00000400000000000000" pitchFamily="2" charset="0"/>
              </a:rPr>
              <a:t>.</a:t>
            </a:r>
          </a:p>
        </p:txBody>
      </p:sp>
      <p:sp>
        <p:nvSpPr>
          <p:cNvPr id="19" name="TextBox 18">
            <a:extLst>
              <a:ext uri="{FF2B5EF4-FFF2-40B4-BE49-F238E27FC236}">
                <a16:creationId xmlns:a16="http://schemas.microsoft.com/office/drawing/2014/main" id="{DDAC511D-7C6C-CF55-8889-0A3DD30E43F7}"/>
              </a:ext>
            </a:extLst>
          </p:cNvPr>
          <p:cNvSpPr txBox="1"/>
          <p:nvPr/>
        </p:nvSpPr>
        <p:spPr>
          <a:xfrm>
            <a:off x="381460" y="5395843"/>
            <a:ext cx="11598724" cy="965585"/>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latin typeface="Futura Medium" panose="00000400000000000000" pitchFamily="2" charset="0"/>
              </a:rPr>
              <a:t>By directing marketing efforts towards tier 2 cities, CodeX can tap into these relatively untapped markets, increase brand visibility, and drive higher product adoption.</a:t>
            </a:r>
          </a:p>
        </p:txBody>
      </p:sp>
      <p:grpSp>
        <p:nvGrpSpPr>
          <p:cNvPr id="20" name="Group 19">
            <a:extLst>
              <a:ext uri="{FF2B5EF4-FFF2-40B4-BE49-F238E27FC236}">
                <a16:creationId xmlns:a16="http://schemas.microsoft.com/office/drawing/2014/main" id="{C70193B6-7992-B647-D5F3-211A42CF2EDD}"/>
              </a:ext>
            </a:extLst>
          </p:cNvPr>
          <p:cNvGrpSpPr/>
          <p:nvPr/>
        </p:nvGrpSpPr>
        <p:grpSpPr>
          <a:xfrm>
            <a:off x="-13112690" y="387167"/>
            <a:ext cx="6124061" cy="812025"/>
            <a:chOff x="-6303" y="398053"/>
            <a:chExt cx="9932734" cy="801140"/>
          </a:xfrm>
        </p:grpSpPr>
        <p:sp>
          <p:nvSpPr>
            <p:cNvPr id="21" name="Rectangle 1">
              <a:extLst>
                <a:ext uri="{FF2B5EF4-FFF2-40B4-BE49-F238E27FC236}">
                  <a16:creationId xmlns:a16="http://schemas.microsoft.com/office/drawing/2014/main" id="{C8F145FD-1E45-C8DA-8B5F-F9814DA9A305}"/>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22" name="Parallelogram 21">
              <a:extLst>
                <a:ext uri="{FF2B5EF4-FFF2-40B4-BE49-F238E27FC236}">
                  <a16:creationId xmlns:a16="http://schemas.microsoft.com/office/drawing/2014/main" id="{53ABFE9E-DB13-1BF2-DB12-F8FD7E25BD8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23" name="Parallelogram 22">
              <a:extLst>
                <a:ext uri="{FF2B5EF4-FFF2-40B4-BE49-F238E27FC236}">
                  <a16:creationId xmlns:a16="http://schemas.microsoft.com/office/drawing/2014/main" id="{6163A83F-1E2F-26CB-7F06-3E0355A7721C}"/>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24" name="TextBox 23">
              <a:extLst>
                <a:ext uri="{FF2B5EF4-FFF2-40B4-BE49-F238E27FC236}">
                  <a16:creationId xmlns:a16="http://schemas.microsoft.com/office/drawing/2014/main" id="{A7FCAB71-CB92-154B-E5B6-FC15BFB264CF}"/>
                </a:ext>
              </a:extLst>
            </p:cNvPr>
            <p:cNvSpPr txBox="1"/>
            <p:nvPr/>
          </p:nvSpPr>
          <p:spPr>
            <a:xfrm>
              <a:off x="485545" y="517699"/>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Purchase Behavior</a:t>
              </a:r>
              <a:endParaRPr lang="en-GB" sz="3200" b="1" dirty="0">
                <a:solidFill>
                  <a:srgbClr val="F1D00A"/>
                </a:solidFill>
                <a:latin typeface="Futura Bold" panose="00000900000000000000" pitchFamily="2" charset="0"/>
              </a:endParaRPr>
            </a:p>
          </p:txBody>
        </p:sp>
      </p:grpSp>
    </p:spTree>
    <p:extLst>
      <p:ext uri="{BB962C8B-B14F-4D97-AF65-F5344CB8AC3E}">
        <p14:creationId xmlns:p14="http://schemas.microsoft.com/office/powerpoint/2010/main" val="175318879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CFDC3CD-E2DB-EE6D-B3FC-BD81227C5D1B}"/>
              </a:ext>
            </a:extLst>
          </p:cNvPr>
          <p:cNvGrpSpPr/>
          <p:nvPr/>
        </p:nvGrpSpPr>
        <p:grpSpPr>
          <a:xfrm>
            <a:off x="-6303" y="398053"/>
            <a:ext cx="9932734" cy="801140"/>
            <a:chOff x="-6303" y="398053"/>
            <a:chExt cx="9932734" cy="801140"/>
          </a:xfrm>
        </p:grpSpPr>
        <p:sp>
          <p:nvSpPr>
            <p:cNvPr id="2" name="Rectangle 1">
              <a:extLst>
                <a:ext uri="{FF2B5EF4-FFF2-40B4-BE49-F238E27FC236}">
                  <a16:creationId xmlns:a16="http://schemas.microsoft.com/office/drawing/2014/main" id="{E9746A55-B8CE-F121-AB8B-1B02098B18CF}"/>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3" name="Parallelogram 2">
              <a:extLst>
                <a:ext uri="{FF2B5EF4-FFF2-40B4-BE49-F238E27FC236}">
                  <a16:creationId xmlns:a16="http://schemas.microsoft.com/office/drawing/2014/main" id="{6078DEA1-D536-45C8-5066-EA8553BCEF2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4" name="Parallelogram 3">
              <a:extLst>
                <a:ext uri="{FF2B5EF4-FFF2-40B4-BE49-F238E27FC236}">
                  <a16:creationId xmlns:a16="http://schemas.microsoft.com/office/drawing/2014/main" id="{C183121D-AB5E-1095-B356-75D16C644F7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5" name="TextBox 4">
              <a:extLst>
                <a:ext uri="{FF2B5EF4-FFF2-40B4-BE49-F238E27FC236}">
                  <a16:creationId xmlns:a16="http://schemas.microsoft.com/office/drawing/2014/main" id="{8592E562-B7F4-E49E-022E-FA9113824335}"/>
                </a:ext>
              </a:extLst>
            </p:cNvPr>
            <p:cNvSpPr txBox="1"/>
            <p:nvPr/>
          </p:nvSpPr>
          <p:spPr>
            <a:xfrm>
              <a:off x="485545" y="517699"/>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Purchase Behavior</a:t>
              </a:r>
              <a:endParaRPr lang="en-GB" sz="3200" b="1" dirty="0">
                <a:solidFill>
                  <a:srgbClr val="F1D00A"/>
                </a:solidFill>
                <a:latin typeface="Futura Bold" panose="00000900000000000000" pitchFamily="2" charset="0"/>
              </a:endParaRPr>
            </a:p>
          </p:txBody>
        </p:sp>
      </p:grpSp>
      <p:sp>
        <p:nvSpPr>
          <p:cNvPr id="8" name="TextBox 7">
            <a:extLst>
              <a:ext uri="{FF2B5EF4-FFF2-40B4-BE49-F238E27FC236}">
                <a16:creationId xmlns:a16="http://schemas.microsoft.com/office/drawing/2014/main" id="{565E890B-0940-DFDC-6219-A0B10742044F}"/>
              </a:ext>
            </a:extLst>
          </p:cNvPr>
          <p:cNvSpPr txBox="1"/>
          <p:nvPr/>
        </p:nvSpPr>
        <p:spPr>
          <a:xfrm>
            <a:off x="485545" y="1441578"/>
            <a:ext cx="6808634" cy="503921"/>
          </a:xfrm>
          <a:prstGeom prst="rect">
            <a:avLst/>
          </a:prstGeom>
          <a:noFill/>
        </p:spPr>
        <p:txBody>
          <a:bodyPr wrap="square">
            <a:spAutoFit/>
          </a:bodyPr>
          <a:lstStyle/>
          <a:p>
            <a:pPr>
              <a:lnSpc>
                <a:spcPct val="150000"/>
              </a:lnSpc>
            </a:pPr>
            <a:r>
              <a:rPr lang="en-GB" sz="2000" dirty="0">
                <a:solidFill>
                  <a:srgbClr val="03045E"/>
                </a:solidFill>
                <a:latin typeface="Futura Medium" panose="00000400000000000000" pitchFamily="2" charset="0"/>
              </a:rPr>
              <a:t>a) </a:t>
            </a:r>
            <a:r>
              <a:rPr lang="en-US" sz="2000" dirty="0">
                <a:solidFill>
                  <a:srgbClr val="03045E"/>
                </a:solidFill>
                <a:latin typeface="Futura Medium" panose="00000400000000000000" pitchFamily="2" charset="0"/>
              </a:rPr>
              <a:t>Where do respondents prefer to purchase energy drinks?</a:t>
            </a:r>
            <a:endParaRPr lang="en-GB" sz="2000" dirty="0">
              <a:solidFill>
                <a:srgbClr val="03045E"/>
              </a:solidFill>
              <a:latin typeface="Futura Medium" panose="00000400000000000000" pitchFamily="2" charset="0"/>
            </a:endParaRPr>
          </a:p>
        </p:txBody>
      </p:sp>
      <p:pic>
        <p:nvPicPr>
          <p:cNvPr id="22" name="Picture 21" descr="A screenshot of a computer screen&#10;&#10;Description automatically generated">
            <a:extLst>
              <a:ext uri="{FF2B5EF4-FFF2-40B4-BE49-F238E27FC236}">
                <a16:creationId xmlns:a16="http://schemas.microsoft.com/office/drawing/2014/main" id="{8F58BFA1-ECD1-959D-3B08-32C88BCD3C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5922" y="2392064"/>
            <a:ext cx="6407616" cy="3762703"/>
          </a:xfrm>
          <a:prstGeom prst="rect">
            <a:avLst/>
          </a:prstGeom>
        </p:spPr>
      </p:pic>
      <p:sp>
        <p:nvSpPr>
          <p:cNvPr id="9" name="TextBox 8">
            <a:extLst>
              <a:ext uri="{FF2B5EF4-FFF2-40B4-BE49-F238E27FC236}">
                <a16:creationId xmlns:a16="http://schemas.microsoft.com/office/drawing/2014/main" id="{A4BED71D-58AE-400F-DA51-9A9A3BBF11A5}"/>
              </a:ext>
            </a:extLst>
          </p:cNvPr>
          <p:cNvSpPr txBox="1"/>
          <p:nvPr/>
        </p:nvSpPr>
        <p:spPr>
          <a:xfrm>
            <a:off x="-6667625" y="2211257"/>
            <a:ext cx="4695347" cy="1427250"/>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highlight>
                  <a:srgbClr val="F1D00A"/>
                </a:highlight>
                <a:latin typeface="Futura Medium" panose="00000400000000000000" pitchFamily="2" charset="0"/>
              </a:rPr>
              <a:t>Super markets</a:t>
            </a:r>
            <a:r>
              <a:rPr lang="en-GB" sz="2000" dirty="0">
                <a:solidFill>
                  <a:srgbClr val="03045E"/>
                </a:solidFill>
                <a:latin typeface="Futura Medium" panose="00000400000000000000" pitchFamily="2" charset="0"/>
              </a:rPr>
              <a:t> has the preferred option with </a:t>
            </a:r>
            <a:r>
              <a:rPr lang="en-GB" sz="2000" dirty="0">
                <a:solidFill>
                  <a:srgbClr val="03045E"/>
                </a:solidFill>
                <a:highlight>
                  <a:srgbClr val="F1D00A"/>
                </a:highlight>
                <a:latin typeface="Futura Medium" panose="00000400000000000000" pitchFamily="2" charset="0"/>
              </a:rPr>
              <a:t>45%</a:t>
            </a:r>
            <a:r>
              <a:rPr lang="en-GB" sz="2000" dirty="0">
                <a:solidFill>
                  <a:srgbClr val="03045E"/>
                </a:solidFill>
                <a:latin typeface="Futura Medium" panose="00000400000000000000" pitchFamily="2" charset="0"/>
              </a:rPr>
              <a:t> of respondents, followed closely by online retailers at 25%.</a:t>
            </a:r>
          </a:p>
        </p:txBody>
      </p:sp>
    </p:spTree>
    <p:extLst>
      <p:ext uri="{BB962C8B-B14F-4D97-AF65-F5344CB8AC3E}">
        <p14:creationId xmlns:p14="http://schemas.microsoft.com/office/powerpoint/2010/main" val="299032866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CFDC3CD-E2DB-EE6D-B3FC-BD81227C5D1B}"/>
              </a:ext>
            </a:extLst>
          </p:cNvPr>
          <p:cNvGrpSpPr/>
          <p:nvPr/>
        </p:nvGrpSpPr>
        <p:grpSpPr>
          <a:xfrm>
            <a:off x="-6303" y="398053"/>
            <a:ext cx="9932734" cy="801140"/>
            <a:chOff x="-6303" y="398053"/>
            <a:chExt cx="9932734" cy="801140"/>
          </a:xfrm>
        </p:grpSpPr>
        <p:sp>
          <p:nvSpPr>
            <p:cNvPr id="2" name="Rectangle 1">
              <a:extLst>
                <a:ext uri="{FF2B5EF4-FFF2-40B4-BE49-F238E27FC236}">
                  <a16:creationId xmlns:a16="http://schemas.microsoft.com/office/drawing/2014/main" id="{E9746A55-B8CE-F121-AB8B-1B02098B18CF}"/>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3" name="Parallelogram 2">
              <a:extLst>
                <a:ext uri="{FF2B5EF4-FFF2-40B4-BE49-F238E27FC236}">
                  <a16:creationId xmlns:a16="http://schemas.microsoft.com/office/drawing/2014/main" id="{6078DEA1-D536-45C8-5066-EA8553BCEF2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4" name="Parallelogram 3">
              <a:extLst>
                <a:ext uri="{FF2B5EF4-FFF2-40B4-BE49-F238E27FC236}">
                  <a16:creationId xmlns:a16="http://schemas.microsoft.com/office/drawing/2014/main" id="{C183121D-AB5E-1095-B356-75D16C644F7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5" name="TextBox 4">
              <a:extLst>
                <a:ext uri="{FF2B5EF4-FFF2-40B4-BE49-F238E27FC236}">
                  <a16:creationId xmlns:a16="http://schemas.microsoft.com/office/drawing/2014/main" id="{8592E562-B7F4-E49E-022E-FA9113824335}"/>
                </a:ext>
              </a:extLst>
            </p:cNvPr>
            <p:cNvSpPr txBox="1"/>
            <p:nvPr/>
          </p:nvSpPr>
          <p:spPr>
            <a:xfrm>
              <a:off x="485545" y="517699"/>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Purchase Behavior</a:t>
              </a:r>
              <a:endParaRPr lang="en-GB" sz="3200" b="1" dirty="0">
                <a:solidFill>
                  <a:srgbClr val="F1D00A"/>
                </a:solidFill>
                <a:latin typeface="Futura Bold" panose="00000900000000000000" pitchFamily="2" charset="0"/>
              </a:endParaRPr>
            </a:p>
          </p:txBody>
        </p:sp>
      </p:grpSp>
      <p:sp>
        <p:nvSpPr>
          <p:cNvPr id="8" name="TextBox 7">
            <a:extLst>
              <a:ext uri="{FF2B5EF4-FFF2-40B4-BE49-F238E27FC236}">
                <a16:creationId xmlns:a16="http://schemas.microsoft.com/office/drawing/2014/main" id="{565E890B-0940-DFDC-6219-A0B10742044F}"/>
              </a:ext>
            </a:extLst>
          </p:cNvPr>
          <p:cNvSpPr txBox="1"/>
          <p:nvPr/>
        </p:nvSpPr>
        <p:spPr>
          <a:xfrm>
            <a:off x="485545" y="1441578"/>
            <a:ext cx="6808634" cy="503921"/>
          </a:xfrm>
          <a:prstGeom prst="rect">
            <a:avLst/>
          </a:prstGeom>
          <a:noFill/>
        </p:spPr>
        <p:txBody>
          <a:bodyPr wrap="square">
            <a:spAutoFit/>
          </a:bodyPr>
          <a:lstStyle/>
          <a:p>
            <a:pPr>
              <a:lnSpc>
                <a:spcPct val="150000"/>
              </a:lnSpc>
            </a:pPr>
            <a:r>
              <a:rPr lang="en-GB" sz="2000" dirty="0">
                <a:solidFill>
                  <a:srgbClr val="03045E"/>
                </a:solidFill>
                <a:latin typeface="Futura Medium" panose="00000400000000000000" pitchFamily="2" charset="0"/>
              </a:rPr>
              <a:t>a) </a:t>
            </a:r>
            <a:r>
              <a:rPr lang="en-US" sz="2000" dirty="0">
                <a:solidFill>
                  <a:srgbClr val="03045E"/>
                </a:solidFill>
                <a:latin typeface="Futura Medium" panose="00000400000000000000" pitchFamily="2" charset="0"/>
              </a:rPr>
              <a:t>Where do respondents prefer to purchase energy drinks?</a:t>
            </a:r>
            <a:endParaRPr lang="en-GB" sz="2000" dirty="0">
              <a:solidFill>
                <a:srgbClr val="03045E"/>
              </a:solidFill>
              <a:latin typeface="Futura Medium" panose="00000400000000000000" pitchFamily="2" charset="0"/>
            </a:endParaRPr>
          </a:p>
        </p:txBody>
      </p:sp>
      <p:pic>
        <p:nvPicPr>
          <p:cNvPr id="22" name="Picture 21" descr="A screenshot of a computer screen&#10;&#10;Description automatically generated">
            <a:extLst>
              <a:ext uri="{FF2B5EF4-FFF2-40B4-BE49-F238E27FC236}">
                <a16:creationId xmlns:a16="http://schemas.microsoft.com/office/drawing/2014/main" id="{8F58BFA1-ECD1-959D-3B08-32C88BCD3C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5922" y="2392064"/>
            <a:ext cx="6407616" cy="3762703"/>
          </a:xfrm>
          <a:prstGeom prst="rect">
            <a:avLst/>
          </a:prstGeom>
        </p:spPr>
      </p:pic>
      <p:sp>
        <p:nvSpPr>
          <p:cNvPr id="9" name="TextBox 8">
            <a:extLst>
              <a:ext uri="{FF2B5EF4-FFF2-40B4-BE49-F238E27FC236}">
                <a16:creationId xmlns:a16="http://schemas.microsoft.com/office/drawing/2014/main" id="{A4BED71D-58AE-400F-DA51-9A9A3BBF11A5}"/>
              </a:ext>
            </a:extLst>
          </p:cNvPr>
          <p:cNvSpPr txBox="1"/>
          <p:nvPr/>
        </p:nvSpPr>
        <p:spPr>
          <a:xfrm>
            <a:off x="520575" y="2211257"/>
            <a:ext cx="4695347" cy="1427250"/>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highlight>
                  <a:srgbClr val="F1D00A"/>
                </a:highlight>
                <a:latin typeface="Futura Medium" panose="00000400000000000000" pitchFamily="2" charset="0"/>
              </a:rPr>
              <a:t>Super markets</a:t>
            </a:r>
            <a:r>
              <a:rPr lang="en-GB" sz="2000" dirty="0">
                <a:solidFill>
                  <a:srgbClr val="03045E"/>
                </a:solidFill>
                <a:latin typeface="Futura Medium" panose="00000400000000000000" pitchFamily="2" charset="0"/>
              </a:rPr>
              <a:t> has the preferred option with </a:t>
            </a:r>
            <a:r>
              <a:rPr lang="en-GB" sz="2000" dirty="0">
                <a:solidFill>
                  <a:srgbClr val="03045E"/>
                </a:solidFill>
                <a:highlight>
                  <a:srgbClr val="F1D00A"/>
                </a:highlight>
                <a:latin typeface="Futura Medium" panose="00000400000000000000" pitchFamily="2" charset="0"/>
              </a:rPr>
              <a:t>45%</a:t>
            </a:r>
            <a:r>
              <a:rPr lang="en-GB" sz="2000" dirty="0">
                <a:solidFill>
                  <a:srgbClr val="03045E"/>
                </a:solidFill>
                <a:latin typeface="Futura Medium" panose="00000400000000000000" pitchFamily="2" charset="0"/>
              </a:rPr>
              <a:t> of respondents, followed closely by online retailers at 25%.</a:t>
            </a:r>
          </a:p>
        </p:txBody>
      </p:sp>
      <p:sp>
        <p:nvSpPr>
          <p:cNvPr id="11" name="TextBox 10">
            <a:extLst>
              <a:ext uri="{FF2B5EF4-FFF2-40B4-BE49-F238E27FC236}">
                <a16:creationId xmlns:a16="http://schemas.microsoft.com/office/drawing/2014/main" id="{8F0F9DF5-27AB-D98C-0D0D-76831B3E1D12}"/>
              </a:ext>
            </a:extLst>
          </p:cNvPr>
          <p:cNvSpPr txBox="1"/>
          <p:nvPr/>
        </p:nvSpPr>
        <p:spPr>
          <a:xfrm>
            <a:off x="-6540625" y="4085071"/>
            <a:ext cx="4695347" cy="1888915"/>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latin typeface="Futura Medium" panose="00000400000000000000" pitchFamily="2" charset="0"/>
              </a:rPr>
              <a:t>By ensuring product availability and visibility in supermarkets &amp; Online, CodeX can have good portion of the market.</a:t>
            </a:r>
          </a:p>
        </p:txBody>
      </p:sp>
    </p:spTree>
    <p:extLst>
      <p:ext uri="{BB962C8B-B14F-4D97-AF65-F5344CB8AC3E}">
        <p14:creationId xmlns:p14="http://schemas.microsoft.com/office/powerpoint/2010/main" val="381286788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CFDC3CD-E2DB-EE6D-B3FC-BD81227C5D1B}"/>
              </a:ext>
            </a:extLst>
          </p:cNvPr>
          <p:cNvGrpSpPr/>
          <p:nvPr/>
        </p:nvGrpSpPr>
        <p:grpSpPr>
          <a:xfrm>
            <a:off x="-6303" y="398053"/>
            <a:ext cx="9932734" cy="801140"/>
            <a:chOff x="-6303" y="398053"/>
            <a:chExt cx="9932734" cy="801140"/>
          </a:xfrm>
        </p:grpSpPr>
        <p:sp>
          <p:nvSpPr>
            <p:cNvPr id="2" name="Rectangle 1">
              <a:extLst>
                <a:ext uri="{FF2B5EF4-FFF2-40B4-BE49-F238E27FC236}">
                  <a16:creationId xmlns:a16="http://schemas.microsoft.com/office/drawing/2014/main" id="{E9746A55-B8CE-F121-AB8B-1B02098B18CF}"/>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3" name="Parallelogram 2">
              <a:extLst>
                <a:ext uri="{FF2B5EF4-FFF2-40B4-BE49-F238E27FC236}">
                  <a16:creationId xmlns:a16="http://schemas.microsoft.com/office/drawing/2014/main" id="{6078DEA1-D536-45C8-5066-EA8553BCEF2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4" name="Parallelogram 3">
              <a:extLst>
                <a:ext uri="{FF2B5EF4-FFF2-40B4-BE49-F238E27FC236}">
                  <a16:creationId xmlns:a16="http://schemas.microsoft.com/office/drawing/2014/main" id="{C183121D-AB5E-1095-B356-75D16C644F7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5" name="TextBox 4">
              <a:extLst>
                <a:ext uri="{FF2B5EF4-FFF2-40B4-BE49-F238E27FC236}">
                  <a16:creationId xmlns:a16="http://schemas.microsoft.com/office/drawing/2014/main" id="{8592E562-B7F4-E49E-022E-FA9113824335}"/>
                </a:ext>
              </a:extLst>
            </p:cNvPr>
            <p:cNvSpPr txBox="1"/>
            <p:nvPr/>
          </p:nvSpPr>
          <p:spPr>
            <a:xfrm>
              <a:off x="485545" y="517699"/>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Purchase Behavior</a:t>
              </a:r>
              <a:endParaRPr lang="en-GB" sz="3200" b="1" dirty="0">
                <a:solidFill>
                  <a:srgbClr val="F1D00A"/>
                </a:solidFill>
                <a:latin typeface="Futura Bold" panose="00000900000000000000" pitchFamily="2" charset="0"/>
              </a:endParaRPr>
            </a:p>
          </p:txBody>
        </p:sp>
      </p:grpSp>
      <p:sp>
        <p:nvSpPr>
          <p:cNvPr id="8" name="TextBox 7">
            <a:extLst>
              <a:ext uri="{FF2B5EF4-FFF2-40B4-BE49-F238E27FC236}">
                <a16:creationId xmlns:a16="http://schemas.microsoft.com/office/drawing/2014/main" id="{565E890B-0940-DFDC-6219-A0B10742044F}"/>
              </a:ext>
            </a:extLst>
          </p:cNvPr>
          <p:cNvSpPr txBox="1"/>
          <p:nvPr/>
        </p:nvSpPr>
        <p:spPr>
          <a:xfrm>
            <a:off x="485545" y="1441578"/>
            <a:ext cx="6808634" cy="503921"/>
          </a:xfrm>
          <a:prstGeom prst="rect">
            <a:avLst/>
          </a:prstGeom>
          <a:noFill/>
        </p:spPr>
        <p:txBody>
          <a:bodyPr wrap="square">
            <a:spAutoFit/>
          </a:bodyPr>
          <a:lstStyle/>
          <a:p>
            <a:pPr>
              <a:lnSpc>
                <a:spcPct val="150000"/>
              </a:lnSpc>
            </a:pPr>
            <a:r>
              <a:rPr lang="en-GB" sz="2000" dirty="0">
                <a:solidFill>
                  <a:srgbClr val="03045E"/>
                </a:solidFill>
                <a:latin typeface="Futura Medium" panose="00000400000000000000" pitchFamily="2" charset="0"/>
              </a:rPr>
              <a:t>a) </a:t>
            </a:r>
            <a:r>
              <a:rPr lang="en-US" sz="2000" dirty="0">
                <a:solidFill>
                  <a:srgbClr val="03045E"/>
                </a:solidFill>
                <a:latin typeface="Futura Medium" panose="00000400000000000000" pitchFamily="2" charset="0"/>
              </a:rPr>
              <a:t>Where do respondents prefer to purchase energy drinks?</a:t>
            </a:r>
            <a:endParaRPr lang="en-GB" sz="2000" dirty="0">
              <a:solidFill>
                <a:srgbClr val="03045E"/>
              </a:solidFill>
              <a:latin typeface="Futura Medium" panose="00000400000000000000" pitchFamily="2" charset="0"/>
            </a:endParaRPr>
          </a:p>
        </p:txBody>
      </p:sp>
      <p:pic>
        <p:nvPicPr>
          <p:cNvPr id="22" name="Picture 21" descr="A screenshot of a computer screen&#10;&#10;Description automatically generated">
            <a:extLst>
              <a:ext uri="{FF2B5EF4-FFF2-40B4-BE49-F238E27FC236}">
                <a16:creationId xmlns:a16="http://schemas.microsoft.com/office/drawing/2014/main" id="{8F58BFA1-ECD1-959D-3B08-32C88BCD3C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5922" y="2392064"/>
            <a:ext cx="6407616" cy="3762703"/>
          </a:xfrm>
          <a:prstGeom prst="rect">
            <a:avLst/>
          </a:prstGeom>
        </p:spPr>
      </p:pic>
      <p:sp>
        <p:nvSpPr>
          <p:cNvPr id="9" name="TextBox 8">
            <a:extLst>
              <a:ext uri="{FF2B5EF4-FFF2-40B4-BE49-F238E27FC236}">
                <a16:creationId xmlns:a16="http://schemas.microsoft.com/office/drawing/2014/main" id="{A4BED71D-58AE-400F-DA51-9A9A3BBF11A5}"/>
              </a:ext>
            </a:extLst>
          </p:cNvPr>
          <p:cNvSpPr txBox="1"/>
          <p:nvPr/>
        </p:nvSpPr>
        <p:spPr>
          <a:xfrm>
            <a:off x="520575" y="2211257"/>
            <a:ext cx="4695347" cy="1427250"/>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highlight>
                  <a:srgbClr val="F1D00A"/>
                </a:highlight>
                <a:latin typeface="Futura Medium" panose="00000400000000000000" pitchFamily="2" charset="0"/>
              </a:rPr>
              <a:t>Super markets</a:t>
            </a:r>
            <a:r>
              <a:rPr lang="en-GB" sz="2000" dirty="0">
                <a:solidFill>
                  <a:srgbClr val="03045E"/>
                </a:solidFill>
                <a:latin typeface="Futura Medium" panose="00000400000000000000" pitchFamily="2" charset="0"/>
              </a:rPr>
              <a:t> has the preferred option with </a:t>
            </a:r>
            <a:r>
              <a:rPr lang="en-GB" sz="2000" dirty="0">
                <a:solidFill>
                  <a:srgbClr val="03045E"/>
                </a:solidFill>
                <a:highlight>
                  <a:srgbClr val="F1D00A"/>
                </a:highlight>
                <a:latin typeface="Futura Medium" panose="00000400000000000000" pitchFamily="2" charset="0"/>
              </a:rPr>
              <a:t>45%</a:t>
            </a:r>
            <a:r>
              <a:rPr lang="en-GB" sz="2000" dirty="0">
                <a:solidFill>
                  <a:srgbClr val="03045E"/>
                </a:solidFill>
                <a:latin typeface="Futura Medium" panose="00000400000000000000" pitchFamily="2" charset="0"/>
              </a:rPr>
              <a:t> of respondents, followed closely by online retailers at 25%.</a:t>
            </a:r>
          </a:p>
        </p:txBody>
      </p:sp>
      <p:sp>
        <p:nvSpPr>
          <p:cNvPr id="11" name="TextBox 10">
            <a:extLst>
              <a:ext uri="{FF2B5EF4-FFF2-40B4-BE49-F238E27FC236}">
                <a16:creationId xmlns:a16="http://schemas.microsoft.com/office/drawing/2014/main" id="{8F0F9DF5-27AB-D98C-0D0D-76831B3E1D12}"/>
              </a:ext>
            </a:extLst>
          </p:cNvPr>
          <p:cNvSpPr txBox="1"/>
          <p:nvPr/>
        </p:nvSpPr>
        <p:spPr>
          <a:xfrm>
            <a:off x="520575" y="4085071"/>
            <a:ext cx="4695347" cy="1888915"/>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latin typeface="Futura Medium" panose="00000400000000000000" pitchFamily="2" charset="0"/>
              </a:rPr>
              <a:t>By ensuring product availability and visibility in supermarkets &amp; Online, CodeX can have good portion of the market.</a:t>
            </a:r>
          </a:p>
        </p:txBody>
      </p:sp>
    </p:spTree>
    <p:extLst>
      <p:ext uri="{BB962C8B-B14F-4D97-AF65-F5344CB8AC3E}">
        <p14:creationId xmlns:p14="http://schemas.microsoft.com/office/powerpoint/2010/main" val="208850571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CFDC3CD-E2DB-EE6D-B3FC-BD81227C5D1B}"/>
              </a:ext>
            </a:extLst>
          </p:cNvPr>
          <p:cNvGrpSpPr/>
          <p:nvPr/>
        </p:nvGrpSpPr>
        <p:grpSpPr>
          <a:xfrm>
            <a:off x="-6303" y="398053"/>
            <a:ext cx="9932734" cy="801140"/>
            <a:chOff x="-6303" y="398053"/>
            <a:chExt cx="9932734" cy="801140"/>
          </a:xfrm>
        </p:grpSpPr>
        <p:sp>
          <p:nvSpPr>
            <p:cNvPr id="2" name="Rectangle 1">
              <a:extLst>
                <a:ext uri="{FF2B5EF4-FFF2-40B4-BE49-F238E27FC236}">
                  <a16:creationId xmlns:a16="http://schemas.microsoft.com/office/drawing/2014/main" id="{E9746A55-B8CE-F121-AB8B-1B02098B18CF}"/>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3" name="Parallelogram 2">
              <a:extLst>
                <a:ext uri="{FF2B5EF4-FFF2-40B4-BE49-F238E27FC236}">
                  <a16:creationId xmlns:a16="http://schemas.microsoft.com/office/drawing/2014/main" id="{6078DEA1-D536-45C8-5066-EA8553BCEF2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4" name="Parallelogram 3">
              <a:extLst>
                <a:ext uri="{FF2B5EF4-FFF2-40B4-BE49-F238E27FC236}">
                  <a16:creationId xmlns:a16="http://schemas.microsoft.com/office/drawing/2014/main" id="{C183121D-AB5E-1095-B356-75D16C644F7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5" name="TextBox 4">
              <a:extLst>
                <a:ext uri="{FF2B5EF4-FFF2-40B4-BE49-F238E27FC236}">
                  <a16:creationId xmlns:a16="http://schemas.microsoft.com/office/drawing/2014/main" id="{8592E562-B7F4-E49E-022E-FA9113824335}"/>
                </a:ext>
              </a:extLst>
            </p:cNvPr>
            <p:cNvSpPr txBox="1"/>
            <p:nvPr/>
          </p:nvSpPr>
          <p:spPr>
            <a:xfrm>
              <a:off x="485545" y="517699"/>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Purchase Behavior</a:t>
              </a:r>
              <a:endParaRPr lang="en-GB" sz="3200" b="1" dirty="0">
                <a:solidFill>
                  <a:srgbClr val="F1D00A"/>
                </a:solidFill>
                <a:latin typeface="Futura Bold" panose="00000900000000000000" pitchFamily="2" charset="0"/>
              </a:endParaRPr>
            </a:p>
          </p:txBody>
        </p:sp>
      </p:grpSp>
      <p:sp>
        <p:nvSpPr>
          <p:cNvPr id="8" name="TextBox 7">
            <a:extLst>
              <a:ext uri="{FF2B5EF4-FFF2-40B4-BE49-F238E27FC236}">
                <a16:creationId xmlns:a16="http://schemas.microsoft.com/office/drawing/2014/main" id="{565E890B-0940-DFDC-6219-A0B10742044F}"/>
              </a:ext>
            </a:extLst>
          </p:cNvPr>
          <p:cNvSpPr txBox="1"/>
          <p:nvPr/>
        </p:nvSpPr>
        <p:spPr>
          <a:xfrm>
            <a:off x="485545" y="1441578"/>
            <a:ext cx="9541324" cy="503921"/>
          </a:xfrm>
          <a:prstGeom prst="rect">
            <a:avLst/>
          </a:prstGeom>
          <a:noFill/>
        </p:spPr>
        <p:txBody>
          <a:bodyPr wrap="square">
            <a:spAutoFit/>
          </a:bodyPr>
          <a:lstStyle/>
          <a:p>
            <a:pPr>
              <a:lnSpc>
                <a:spcPct val="150000"/>
              </a:lnSpc>
            </a:pPr>
            <a:r>
              <a:rPr lang="en-GB" sz="2000" dirty="0">
                <a:solidFill>
                  <a:srgbClr val="03045E"/>
                </a:solidFill>
                <a:latin typeface="Futura Medium" panose="00000400000000000000" pitchFamily="2" charset="0"/>
              </a:rPr>
              <a:t>b) </a:t>
            </a:r>
            <a:r>
              <a:rPr lang="en-US" sz="2000" dirty="0">
                <a:solidFill>
                  <a:srgbClr val="03045E"/>
                </a:solidFill>
                <a:latin typeface="Futura Medium" panose="00000400000000000000" pitchFamily="2" charset="0"/>
              </a:rPr>
              <a:t>What are the typical consumption situations for energy drinks among respondents?</a:t>
            </a:r>
          </a:p>
        </p:txBody>
      </p:sp>
      <p:pic>
        <p:nvPicPr>
          <p:cNvPr id="9" name="Picture 8" descr="A graph of a number of people&#10;&#10;Description automatically generated">
            <a:extLst>
              <a:ext uri="{FF2B5EF4-FFF2-40B4-BE49-F238E27FC236}">
                <a16:creationId xmlns:a16="http://schemas.microsoft.com/office/drawing/2014/main" id="{DC88D5D1-95A5-93DB-B0D9-0467C4CDDA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3800" y="2165133"/>
            <a:ext cx="7286844" cy="3985457"/>
          </a:xfrm>
          <a:prstGeom prst="rect">
            <a:avLst/>
          </a:prstGeom>
        </p:spPr>
      </p:pic>
      <p:sp>
        <p:nvSpPr>
          <p:cNvPr id="10" name="TextBox 9">
            <a:extLst>
              <a:ext uri="{FF2B5EF4-FFF2-40B4-BE49-F238E27FC236}">
                <a16:creationId xmlns:a16="http://schemas.microsoft.com/office/drawing/2014/main" id="{77D966F2-BCFE-36B8-7D41-028C3ED01AF8}"/>
              </a:ext>
            </a:extLst>
          </p:cNvPr>
          <p:cNvSpPr txBox="1"/>
          <p:nvPr/>
        </p:nvSpPr>
        <p:spPr>
          <a:xfrm>
            <a:off x="-5686655" y="2982571"/>
            <a:ext cx="4075945" cy="2350580"/>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latin typeface="Futura Medium" panose="00000400000000000000" pitchFamily="2" charset="0"/>
              </a:rPr>
              <a:t>Among the respondents, energy drinks were commonly consumed in two primary situations, during </a:t>
            </a:r>
            <a:r>
              <a:rPr lang="en-GB" sz="2000" dirty="0">
                <a:solidFill>
                  <a:srgbClr val="03045E"/>
                </a:solidFill>
                <a:highlight>
                  <a:srgbClr val="F1D00A"/>
                </a:highlight>
                <a:latin typeface="Futura Medium" panose="00000400000000000000" pitchFamily="2" charset="0"/>
              </a:rPr>
              <a:t>sports/exercise</a:t>
            </a:r>
            <a:r>
              <a:rPr lang="en-GB" sz="2000" dirty="0">
                <a:solidFill>
                  <a:srgbClr val="03045E"/>
                </a:solidFill>
                <a:latin typeface="Futura Medium" panose="00000400000000000000" pitchFamily="2" charset="0"/>
              </a:rPr>
              <a:t> and while </a:t>
            </a:r>
            <a:r>
              <a:rPr lang="en-GB" sz="2000" dirty="0">
                <a:solidFill>
                  <a:srgbClr val="03045E"/>
                </a:solidFill>
                <a:highlight>
                  <a:srgbClr val="F1D00A"/>
                </a:highlight>
                <a:latin typeface="Futura Medium" panose="00000400000000000000" pitchFamily="2" charset="0"/>
              </a:rPr>
              <a:t>studying/working late</a:t>
            </a:r>
            <a:r>
              <a:rPr lang="en-GB" sz="2000" dirty="0">
                <a:solidFill>
                  <a:srgbClr val="03045E"/>
                </a:solidFill>
                <a:latin typeface="Futura Medium" panose="00000400000000000000" pitchFamily="2" charset="0"/>
              </a:rPr>
              <a:t>.</a:t>
            </a:r>
          </a:p>
        </p:txBody>
      </p:sp>
    </p:spTree>
    <p:extLst>
      <p:ext uri="{BB962C8B-B14F-4D97-AF65-F5344CB8AC3E}">
        <p14:creationId xmlns:p14="http://schemas.microsoft.com/office/powerpoint/2010/main" val="295702305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CFDC3CD-E2DB-EE6D-B3FC-BD81227C5D1B}"/>
              </a:ext>
            </a:extLst>
          </p:cNvPr>
          <p:cNvGrpSpPr/>
          <p:nvPr/>
        </p:nvGrpSpPr>
        <p:grpSpPr>
          <a:xfrm>
            <a:off x="-6303" y="398053"/>
            <a:ext cx="9932734" cy="801140"/>
            <a:chOff x="-6303" y="398053"/>
            <a:chExt cx="9932734" cy="801140"/>
          </a:xfrm>
        </p:grpSpPr>
        <p:sp>
          <p:nvSpPr>
            <p:cNvPr id="2" name="Rectangle 1">
              <a:extLst>
                <a:ext uri="{FF2B5EF4-FFF2-40B4-BE49-F238E27FC236}">
                  <a16:creationId xmlns:a16="http://schemas.microsoft.com/office/drawing/2014/main" id="{E9746A55-B8CE-F121-AB8B-1B02098B18CF}"/>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3" name="Parallelogram 2">
              <a:extLst>
                <a:ext uri="{FF2B5EF4-FFF2-40B4-BE49-F238E27FC236}">
                  <a16:creationId xmlns:a16="http://schemas.microsoft.com/office/drawing/2014/main" id="{6078DEA1-D536-45C8-5066-EA8553BCEF2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4" name="Parallelogram 3">
              <a:extLst>
                <a:ext uri="{FF2B5EF4-FFF2-40B4-BE49-F238E27FC236}">
                  <a16:creationId xmlns:a16="http://schemas.microsoft.com/office/drawing/2014/main" id="{C183121D-AB5E-1095-B356-75D16C644F7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5" name="TextBox 4">
              <a:extLst>
                <a:ext uri="{FF2B5EF4-FFF2-40B4-BE49-F238E27FC236}">
                  <a16:creationId xmlns:a16="http://schemas.microsoft.com/office/drawing/2014/main" id="{8592E562-B7F4-E49E-022E-FA9113824335}"/>
                </a:ext>
              </a:extLst>
            </p:cNvPr>
            <p:cNvSpPr txBox="1"/>
            <p:nvPr/>
          </p:nvSpPr>
          <p:spPr>
            <a:xfrm>
              <a:off x="485545" y="517699"/>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Purchase Behavior</a:t>
              </a:r>
              <a:endParaRPr lang="en-GB" sz="3200" b="1" dirty="0">
                <a:solidFill>
                  <a:srgbClr val="F1D00A"/>
                </a:solidFill>
                <a:latin typeface="Futura Bold" panose="00000900000000000000" pitchFamily="2" charset="0"/>
              </a:endParaRPr>
            </a:p>
          </p:txBody>
        </p:sp>
      </p:grpSp>
      <p:sp>
        <p:nvSpPr>
          <p:cNvPr id="8" name="TextBox 7">
            <a:extLst>
              <a:ext uri="{FF2B5EF4-FFF2-40B4-BE49-F238E27FC236}">
                <a16:creationId xmlns:a16="http://schemas.microsoft.com/office/drawing/2014/main" id="{565E890B-0940-DFDC-6219-A0B10742044F}"/>
              </a:ext>
            </a:extLst>
          </p:cNvPr>
          <p:cNvSpPr txBox="1"/>
          <p:nvPr/>
        </p:nvSpPr>
        <p:spPr>
          <a:xfrm>
            <a:off x="485545" y="1441578"/>
            <a:ext cx="9541324" cy="503921"/>
          </a:xfrm>
          <a:prstGeom prst="rect">
            <a:avLst/>
          </a:prstGeom>
          <a:noFill/>
        </p:spPr>
        <p:txBody>
          <a:bodyPr wrap="square">
            <a:spAutoFit/>
          </a:bodyPr>
          <a:lstStyle/>
          <a:p>
            <a:pPr>
              <a:lnSpc>
                <a:spcPct val="150000"/>
              </a:lnSpc>
            </a:pPr>
            <a:r>
              <a:rPr lang="en-GB" sz="2000" dirty="0">
                <a:solidFill>
                  <a:srgbClr val="03045E"/>
                </a:solidFill>
                <a:latin typeface="Futura Medium" panose="00000400000000000000" pitchFamily="2" charset="0"/>
              </a:rPr>
              <a:t>b) </a:t>
            </a:r>
            <a:r>
              <a:rPr lang="en-US" sz="2000" dirty="0">
                <a:solidFill>
                  <a:srgbClr val="03045E"/>
                </a:solidFill>
                <a:latin typeface="Futura Medium" panose="00000400000000000000" pitchFamily="2" charset="0"/>
              </a:rPr>
              <a:t>What are the typical consumption situations for energy drinks among respondents?</a:t>
            </a:r>
          </a:p>
        </p:txBody>
      </p:sp>
      <p:pic>
        <p:nvPicPr>
          <p:cNvPr id="9" name="Picture 8" descr="A graph of a number of people&#10;&#10;Description automatically generated">
            <a:extLst>
              <a:ext uri="{FF2B5EF4-FFF2-40B4-BE49-F238E27FC236}">
                <a16:creationId xmlns:a16="http://schemas.microsoft.com/office/drawing/2014/main" id="{DC88D5D1-95A5-93DB-B0D9-0467C4CDDA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3800" y="2165133"/>
            <a:ext cx="7286844" cy="3985457"/>
          </a:xfrm>
          <a:prstGeom prst="rect">
            <a:avLst/>
          </a:prstGeom>
        </p:spPr>
      </p:pic>
      <p:sp>
        <p:nvSpPr>
          <p:cNvPr id="10" name="TextBox 9">
            <a:extLst>
              <a:ext uri="{FF2B5EF4-FFF2-40B4-BE49-F238E27FC236}">
                <a16:creationId xmlns:a16="http://schemas.microsoft.com/office/drawing/2014/main" id="{77D966F2-BCFE-36B8-7D41-028C3ED01AF8}"/>
              </a:ext>
            </a:extLst>
          </p:cNvPr>
          <p:cNvSpPr txBox="1"/>
          <p:nvPr/>
        </p:nvSpPr>
        <p:spPr>
          <a:xfrm>
            <a:off x="485545" y="2982571"/>
            <a:ext cx="4075945" cy="2350580"/>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latin typeface="Futura Medium" panose="00000400000000000000" pitchFamily="2" charset="0"/>
              </a:rPr>
              <a:t>Among the respondents, energy drinks were commonly consumed in two primary situations, during </a:t>
            </a:r>
            <a:r>
              <a:rPr lang="en-GB" sz="2000" dirty="0">
                <a:solidFill>
                  <a:srgbClr val="03045E"/>
                </a:solidFill>
                <a:highlight>
                  <a:srgbClr val="F1D00A"/>
                </a:highlight>
                <a:latin typeface="Futura Medium" panose="00000400000000000000" pitchFamily="2" charset="0"/>
              </a:rPr>
              <a:t>sports/exercise</a:t>
            </a:r>
            <a:r>
              <a:rPr lang="en-GB" sz="2000" dirty="0">
                <a:solidFill>
                  <a:srgbClr val="03045E"/>
                </a:solidFill>
                <a:latin typeface="Futura Medium" panose="00000400000000000000" pitchFamily="2" charset="0"/>
              </a:rPr>
              <a:t> and while </a:t>
            </a:r>
            <a:r>
              <a:rPr lang="en-GB" sz="2000" dirty="0">
                <a:solidFill>
                  <a:srgbClr val="03045E"/>
                </a:solidFill>
                <a:highlight>
                  <a:srgbClr val="F1D00A"/>
                </a:highlight>
                <a:latin typeface="Futura Medium" panose="00000400000000000000" pitchFamily="2" charset="0"/>
              </a:rPr>
              <a:t>studying/working late</a:t>
            </a:r>
            <a:r>
              <a:rPr lang="en-GB" sz="2000" dirty="0">
                <a:solidFill>
                  <a:srgbClr val="03045E"/>
                </a:solidFill>
                <a:latin typeface="Futura Medium" panose="00000400000000000000" pitchFamily="2" charset="0"/>
              </a:rPr>
              <a:t>.</a:t>
            </a:r>
          </a:p>
        </p:txBody>
      </p:sp>
    </p:spTree>
    <p:extLst>
      <p:ext uri="{BB962C8B-B14F-4D97-AF65-F5344CB8AC3E}">
        <p14:creationId xmlns:p14="http://schemas.microsoft.com/office/powerpoint/2010/main" val="97314175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CFDC3CD-E2DB-EE6D-B3FC-BD81227C5D1B}"/>
              </a:ext>
            </a:extLst>
          </p:cNvPr>
          <p:cNvGrpSpPr/>
          <p:nvPr/>
        </p:nvGrpSpPr>
        <p:grpSpPr>
          <a:xfrm>
            <a:off x="-6303" y="398053"/>
            <a:ext cx="9932734" cy="801140"/>
            <a:chOff x="-6303" y="398053"/>
            <a:chExt cx="9932734" cy="801140"/>
          </a:xfrm>
        </p:grpSpPr>
        <p:sp>
          <p:nvSpPr>
            <p:cNvPr id="2" name="Rectangle 1">
              <a:extLst>
                <a:ext uri="{FF2B5EF4-FFF2-40B4-BE49-F238E27FC236}">
                  <a16:creationId xmlns:a16="http://schemas.microsoft.com/office/drawing/2014/main" id="{E9746A55-B8CE-F121-AB8B-1B02098B18CF}"/>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3" name="Parallelogram 2">
              <a:extLst>
                <a:ext uri="{FF2B5EF4-FFF2-40B4-BE49-F238E27FC236}">
                  <a16:creationId xmlns:a16="http://schemas.microsoft.com/office/drawing/2014/main" id="{6078DEA1-D536-45C8-5066-EA8553BCEF2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4" name="Parallelogram 3">
              <a:extLst>
                <a:ext uri="{FF2B5EF4-FFF2-40B4-BE49-F238E27FC236}">
                  <a16:creationId xmlns:a16="http://schemas.microsoft.com/office/drawing/2014/main" id="{C183121D-AB5E-1095-B356-75D16C644F7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5" name="TextBox 4">
              <a:extLst>
                <a:ext uri="{FF2B5EF4-FFF2-40B4-BE49-F238E27FC236}">
                  <a16:creationId xmlns:a16="http://schemas.microsoft.com/office/drawing/2014/main" id="{8592E562-B7F4-E49E-022E-FA9113824335}"/>
                </a:ext>
              </a:extLst>
            </p:cNvPr>
            <p:cNvSpPr txBox="1"/>
            <p:nvPr/>
          </p:nvSpPr>
          <p:spPr>
            <a:xfrm>
              <a:off x="485545" y="485133"/>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Introduction</a:t>
              </a:r>
              <a:endParaRPr lang="en-GB" sz="2400" dirty="0">
                <a:solidFill>
                  <a:srgbClr val="F1D00A"/>
                </a:solidFill>
                <a:latin typeface="Futura Bold" panose="00000900000000000000" pitchFamily="2" charset="0"/>
              </a:endParaRPr>
            </a:p>
          </p:txBody>
        </p:sp>
      </p:grpSp>
      <p:sp>
        <p:nvSpPr>
          <p:cNvPr id="8" name="Rectangle 7">
            <a:extLst>
              <a:ext uri="{FF2B5EF4-FFF2-40B4-BE49-F238E27FC236}">
                <a16:creationId xmlns:a16="http://schemas.microsoft.com/office/drawing/2014/main" id="{247325F4-B6B2-36A7-9C10-2B92D33CE108}"/>
              </a:ext>
            </a:extLst>
          </p:cNvPr>
          <p:cNvSpPr/>
          <p:nvPr/>
        </p:nvSpPr>
        <p:spPr>
          <a:xfrm>
            <a:off x="0" y="1333356"/>
            <a:ext cx="4154837" cy="5118755"/>
          </a:xfrm>
          <a:prstGeom prst="rect">
            <a:avLst/>
          </a:prstGeom>
          <a:solidFill>
            <a:srgbClr val="03045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1800" dirty="0">
              <a:solidFill>
                <a:srgbClr val="FF0000"/>
              </a:solidFill>
              <a:latin typeface="Futura Medium"/>
            </a:endParaRPr>
          </a:p>
        </p:txBody>
      </p:sp>
      <p:pic>
        <p:nvPicPr>
          <p:cNvPr id="12" name="Picture 11">
            <a:extLst>
              <a:ext uri="{FF2B5EF4-FFF2-40B4-BE49-F238E27FC236}">
                <a16:creationId xmlns:a16="http://schemas.microsoft.com/office/drawing/2014/main" id="{C6A16ED4-472E-A3FD-9C69-61348356894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53" b="96316" l="889" r="94556">
                        <a14:foregroundMark x1="2111" y1="2500" x2="7667" y2="8684"/>
                        <a14:foregroundMark x1="7667" y1="8684" x2="15222" y2="12763"/>
                        <a14:foregroundMark x1="15222" y1="12763" x2="9111" y2="7500"/>
                        <a14:foregroundMark x1="889" y1="1053" x2="6778" y2="6711"/>
                        <a14:foregroundMark x1="91111" y1="38553" x2="92778" y2="68816"/>
                        <a14:foregroundMark x1="92778" y1="68816" x2="90667" y2="84211"/>
                        <a14:foregroundMark x1="90667" y1="84211" x2="83222" y2="90789"/>
                        <a14:foregroundMark x1="83222" y1="90789" x2="57333" y2="92763"/>
                        <a14:foregroundMark x1="57333" y1="92763" x2="51333" y2="90789"/>
                        <a14:foregroundMark x1="51333" y1="90789" x2="50222" y2="89211"/>
                        <a14:foregroundMark x1="62889" y1="96447" x2="73111" y2="96447"/>
                        <a14:foregroundMark x1="94000" y1="51711" x2="94556" y2="81053"/>
                      </a14:backgroundRemoval>
                    </a14:imgEffect>
                  </a14:imgLayer>
                </a14:imgProps>
              </a:ext>
              <a:ext uri="{28A0092B-C50C-407E-A947-70E740481C1C}">
                <a14:useLocalDpi xmlns:a14="http://schemas.microsoft.com/office/drawing/2010/main" val="0"/>
              </a:ext>
            </a:extLst>
          </a:blip>
          <a:stretch>
            <a:fillRect/>
          </a:stretch>
        </p:blipFill>
        <p:spPr>
          <a:xfrm rot="4751411">
            <a:off x="1527778" y="2069951"/>
            <a:ext cx="2525757" cy="2132861"/>
          </a:xfrm>
          <a:prstGeom prst="rect">
            <a:avLst/>
          </a:prstGeom>
        </p:spPr>
      </p:pic>
      <p:pic>
        <p:nvPicPr>
          <p:cNvPr id="14" name="Picture 13">
            <a:extLst>
              <a:ext uri="{FF2B5EF4-FFF2-40B4-BE49-F238E27FC236}">
                <a16:creationId xmlns:a16="http://schemas.microsoft.com/office/drawing/2014/main" id="{4A2B32F7-9FCA-FA70-0085-94C85ABC7758}"/>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556" b="97778" l="4018" r="96429">
                        <a14:foregroundMark x1="32143" y1="6667" x2="11607" y2="31556"/>
                        <a14:foregroundMark x1="11607" y1="31556" x2="8036" y2="58222"/>
                        <a14:foregroundMark x1="8036" y1="58222" x2="16518" y2="80444"/>
                        <a14:foregroundMark x1="16518" y1="80444" x2="44196" y2="90222"/>
                        <a14:foregroundMark x1="44196" y1="90222" x2="66518" y2="90667"/>
                        <a14:foregroundMark x1="66518" y1="90667" x2="86161" y2="76444"/>
                        <a14:foregroundMark x1="86161" y1="76444" x2="90179" y2="28444"/>
                        <a14:foregroundMark x1="90179" y1="28444" x2="47768" y2="7556"/>
                        <a14:foregroundMark x1="47768" y1="7556" x2="30804" y2="7111"/>
                        <a14:foregroundMark x1="40179" y1="7111" x2="64732" y2="5778"/>
                        <a14:foregroundMark x1="64732" y1="5778" x2="78125" y2="12889"/>
                        <a14:foregroundMark x1="56696" y1="3556" x2="56696" y2="3556"/>
                        <a14:foregroundMark x1="93304" y1="32444" x2="93304" y2="32444"/>
                        <a14:foregroundMark x1="94196" y1="41333" x2="94196" y2="41333"/>
                        <a14:foregroundMark x1="95982" y1="38222" x2="96429" y2="60889"/>
                        <a14:foregroundMark x1="96429" y1="60889" x2="95089" y2="64444"/>
                        <a14:foregroundMark x1="32143" y1="92000" x2="56696" y2="94667"/>
                        <a14:foregroundMark x1="56696" y1="94667" x2="73214" y2="88889"/>
                        <a14:foregroundMark x1="50000" y1="97778" x2="50000" y2="97778"/>
                        <a14:foregroundMark x1="7589" y1="40889" x2="7589" y2="40889"/>
                        <a14:foregroundMark x1="4018" y1="42222" x2="4018" y2="42222"/>
                      </a14:backgroundRemoval>
                    </a14:imgEffect>
                  </a14:imgLayer>
                </a14:imgProps>
              </a:ext>
              <a:ext uri="{28A0092B-C50C-407E-A947-70E740481C1C}">
                <a14:useLocalDpi xmlns:a14="http://schemas.microsoft.com/office/drawing/2010/main" val="0"/>
              </a:ext>
            </a:extLst>
          </a:blip>
          <a:stretch>
            <a:fillRect/>
          </a:stretch>
        </p:blipFill>
        <p:spPr>
          <a:xfrm>
            <a:off x="1143434" y="2149659"/>
            <a:ext cx="2133600" cy="2143125"/>
          </a:xfrm>
          <a:prstGeom prst="rect">
            <a:avLst/>
          </a:prstGeom>
        </p:spPr>
      </p:pic>
      <p:pic>
        <p:nvPicPr>
          <p:cNvPr id="13" name="Picture 12">
            <a:extLst>
              <a:ext uri="{FF2B5EF4-FFF2-40B4-BE49-F238E27FC236}">
                <a16:creationId xmlns:a16="http://schemas.microsoft.com/office/drawing/2014/main" id="{892DD793-83E6-A351-CBF4-CF06281F5E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222622" flipH="1">
            <a:off x="-132924" y="1581089"/>
            <a:ext cx="2959603" cy="3091776"/>
          </a:xfrm>
          <a:prstGeom prst="rect">
            <a:avLst/>
          </a:prstGeom>
        </p:spPr>
      </p:pic>
      <p:pic>
        <p:nvPicPr>
          <p:cNvPr id="19" name="Picture 18">
            <a:extLst>
              <a:ext uri="{FF2B5EF4-FFF2-40B4-BE49-F238E27FC236}">
                <a16:creationId xmlns:a16="http://schemas.microsoft.com/office/drawing/2014/main" id="{FC79A92D-59C3-1D2B-F3D0-7D344E1726EB}"/>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41220" y1="16736" x2="26098" y2="19087"/>
                        <a14:foregroundMark x1="26098" y1="19087" x2="38902" y2="21715"/>
                        <a14:foregroundMark x1="38902" y1="21715" x2="30610" y2="18949"/>
                        <a14:foregroundMark x1="40244" y1="15491" x2="28415" y2="19087"/>
                        <a14:foregroundMark x1="70122" y1="51591" x2="71951" y2="64039"/>
                        <a14:foregroundMark x1="71951" y1="64039" x2="70976" y2="67497"/>
                        <a14:foregroundMark x1="84268" y1="53804" x2="81585" y2="64315"/>
                        <a14:foregroundMark x1="81585" y1="64315" x2="75488" y2="71508"/>
                        <a14:foregroundMark x1="75488" y1="71508" x2="53780" y2="81051"/>
                        <a14:foregroundMark x1="31308" y1="86034" x2="31888" y2="86124"/>
                        <a14:foregroundMark x1="26829" y1="85339" x2="27841" y2="85496"/>
                        <a14:foregroundMark x1="27439" y1="86030" x2="28245" y2="86238"/>
                        <a14:foregroundMark x1="43373" y1="87608" x2="60889" y2="83606"/>
                        <a14:foregroundMark x1="78642" y1="74347" x2="85122" y2="64869"/>
                        <a14:foregroundMark x1="80488" y1="33610" x2="82073" y2="42185"/>
                        <a14:backgroundMark x1="30854" y1="87828" x2="42317" y2="89350"/>
                        <a14:backgroundMark x1="62561" y1="85339" x2="77195" y2="78838"/>
                        <a14:backgroundMark x1="77195" y1="78838" x2="77805" y2="78700"/>
                        <a14:backgroundMark x1="68415" y1="79391" x2="60732" y2="83402"/>
                        <a14:backgroundMark x1="74146" y1="77870" x2="78902" y2="76487"/>
                        <a14:backgroundMark x1="30488" y1="86722" x2="30488" y2="86722"/>
                        <a14:backgroundMark x1="31098" y1="87137" x2="28659" y2="86999"/>
                        <a14:backgroundMark x1="31829" y1="87275" x2="30366" y2="86307"/>
                      </a14:backgroundRemoval>
                    </a14:imgEffect>
                  </a14:imgLayer>
                </a14:imgProps>
              </a:ext>
              <a:ext uri="{28A0092B-C50C-407E-A947-70E740481C1C}">
                <a14:useLocalDpi xmlns:a14="http://schemas.microsoft.com/office/drawing/2010/main" val="0"/>
              </a:ext>
            </a:extLst>
          </a:blip>
          <a:stretch>
            <a:fillRect/>
          </a:stretch>
        </p:blipFill>
        <p:spPr>
          <a:xfrm rot="21064504">
            <a:off x="1926158" y="3335738"/>
            <a:ext cx="854757" cy="753646"/>
          </a:xfrm>
          <a:prstGeom prst="rect">
            <a:avLst/>
          </a:prstGeom>
        </p:spPr>
      </p:pic>
      <p:pic>
        <p:nvPicPr>
          <p:cNvPr id="35" name="Picture 34" descr="A close up of a splash of orange juice&#10;&#10;Description automatically generated">
            <a:extLst>
              <a:ext uri="{FF2B5EF4-FFF2-40B4-BE49-F238E27FC236}">
                <a16:creationId xmlns:a16="http://schemas.microsoft.com/office/drawing/2014/main" id="{7CA25D71-28FA-95FA-565E-55B65A01A883}"/>
              </a:ext>
            </a:extLst>
          </p:cNvPr>
          <p:cNvPicPr>
            <a:picLocks noChangeAspect="1"/>
          </p:cNvPicPr>
          <p:nvPr/>
        </p:nvPicPr>
        <p:blipFill>
          <a:blip r:embed="rId10">
            <a:alphaModFix amt="95000"/>
            <a:extLst>
              <a:ext uri="{BEBA8EAE-BF5A-486C-A8C5-ECC9F3942E4B}">
                <a14:imgProps xmlns:a14="http://schemas.microsoft.com/office/drawing/2010/main">
                  <a14:imgLayer r:embed="rId11">
                    <a14:imgEffect>
                      <a14:backgroundRemoval t="8621" b="98851" l="5517" r="90000">
                        <a14:foregroundMark x1="62759" y1="40230" x2="62759" y2="40230"/>
                        <a14:foregroundMark x1="6897" y1="61494" x2="23793" y2="85057"/>
                        <a14:foregroundMark x1="23793" y1="85057" x2="26207" y2="91379"/>
                        <a14:foregroundMark x1="29310" y1="98851" x2="77241" y2="99425"/>
                        <a14:foregroundMark x1="5517" y1="60345" x2="5517" y2="60345"/>
                        <a14:foregroundMark x1="16897" y1="59195" x2="16897" y2="59195"/>
                        <a14:foregroundMark x1="36552" y1="22414" x2="36552" y2="22414"/>
                        <a14:foregroundMark x1="81379" y1="25862" x2="81379" y2="25862"/>
                        <a14:foregroundMark x1="84483" y1="30460" x2="84483" y2="30460"/>
                        <a14:foregroundMark x1="76552" y1="33908" x2="76552" y2="33908"/>
                        <a14:foregroundMark x1="77241" y1="32759" x2="77241" y2="32759"/>
                        <a14:foregroundMark x1="82759" y1="35632" x2="82759" y2="35632"/>
                        <a14:foregroundMark x1="65172" y1="31609" x2="65172" y2="31609"/>
                        <a14:foregroundMark x1="60690" y1="51724" x2="60690" y2="51724"/>
                        <a14:foregroundMark x1="73103" y1="30460" x2="73103" y2="30460"/>
                      </a14:backgroundRemoval>
                    </a14:imgEffect>
                  </a14:imgLayer>
                </a14:imgProps>
              </a:ext>
              <a:ext uri="{28A0092B-C50C-407E-A947-70E740481C1C}">
                <a14:useLocalDpi xmlns:a14="http://schemas.microsoft.com/office/drawing/2010/main" val="0"/>
              </a:ext>
            </a:extLst>
          </a:blip>
          <a:stretch>
            <a:fillRect/>
          </a:stretch>
        </p:blipFill>
        <p:spPr>
          <a:xfrm>
            <a:off x="100091" y="1126651"/>
            <a:ext cx="2276431" cy="1365858"/>
          </a:xfrm>
          <a:prstGeom prst="rect">
            <a:avLst/>
          </a:prstGeom>
        </p:spPr>
      </p:pic>
      <p:pic>
        <p:nvPicPr>
          <p:cNvPr id="38" name="Picture 37" descr="A group of yellow drops&#10;&#10;Description automatically generated">
            <a:extLst>
              <a:ext uri="{FF2B5EF4-FFF2-40B4-BE49-F238E27FC236}">
                <a16:creationId xmlns:a16="http://schemas.microsoft.com/office/drawing/2014/main" id="{ED370E3B-C627-B557-F847-961BE9EB2DCA}"/>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9919" b="93508" l="10000" r="90000">
                        <a14:foregroundMark x1="56444" y1="21371" x2="56444" y2="21371"/>
                        <a14:foregroundMark x1="44667" y1="26150" x2="44667" y2="26150"/>
                        <a14:foregroundMark x1="47556" y1="19206" x2="47556" y2="19206"/>
                        <a14:foregroundMark x1="60444" y1="25969" x2="60444" y2="25969"/>
                        <a14:foregroundMark x1="81778" y1="37060" x2="81778" y2="37060"/>
                        <a14:foregroundMark x1="56000" y1="33724" x2="56000" y2="33724"/>
                        <a14:foregroundMark x1="43111" y1="35888" x2="43111" y2="35888"/>
                        <a14:foregroundMark x1="37556" y1="33634" x2="37556" y2="33634"/>
                        <a14:foregroundMark x1="21000" y1="50947" x2="21000" y2="50947"/>
                        <a14:foregroundMark x1="56444" y1="56808" x2="56444" y2="56808"/>
                        <a14:foregroundMark x1="55667" y1="67448" x2="55667" y2="67448"/>
                        <a14:foregroundMark x1="29889" y1="72227" x2="29889" y2="72227"/>
                        <a14:foregroundMark x1="21000" y1="93508" x2="21000" y2="93508"/>
                        <a14:foregroundMark x1="71667" y1="69793" x2="71667" y2="69793"/>
                        <a14:foregroundMark x1="84889" y1="70153" x2="84889" y2="70153"/>
                        <a14:foregroundMark x1="49111" y1="75383" x2="49111" y2="75383"/>
                        <a14:foregroundMark x1="37667" y1="76646" x2="37667" y2="76646"/>
                        <a14:foregroundMark x1="38333" y1="69252" x2="38333" y2="69252"/>
                        <a14:foregroundMark x1="34444" y1="59964" x2="34444" y2="59964"/>
                        <a14:foregroundMark x1="62111" y1="44274" x2="62111" y2="44274"/>
                        <a14:foregroundMark x1="15333" y1="84400" x2="15333" y2="84400"/>
                        <a14:foregroundMark x1="45222" y1="82597" x2="45222" y2="82597"/>
                      </a14:backgroundRemoval>
                    </a14:imgEffect>
                  </a14:imgLayer>
                </a14:imgProps>
              </a:ext>
              <a:ext uri="{28A0092B-C50C-407E-A947-70E740481C1C}">
                <a14:useLocalDpi xmlns:a14="http://schemas.microsoft.com/office/drawing/2010/main" val="0"/>
              </a:ext>
            </a:extLst>
          </a:blip>
          <a:stretch>
            <a:fillRect/>
          </a:stretch>
        </p:blipFill>
        <p:spPr>
          <a:xfrm rot="20452477">
            <a:off x="1700008" y="2563123"/>
            <a:ext cx="1785076" cy="2199611"/>
          </a:xfrm>
          <a:prstGeom prst="rect">
            <a:avLst/>
          </a:prstGeom>
        </p:spPr>
      </p:pic>
      <p:pic>
        <p:nvPicPr>
          <p:cNvPr id="20" name="Picture 19" descr="A close-up of a blue can&#10;&#10;Description automatically generated">
            <a:extLst>
              <a:ext uri="{FF2B5EF4-FFF2-40B4-BE49-F238E27FC236}">
                <a16:creationId xmlns:a16="http://schemas.microsoft.com/office/drawing/2014/main" id="{BEBB08AE-0979-5C74-0617-CDA421493C1A}"/>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backgroundMark x1="50547" y1="72656" x2="50547" y2="72656"/>
                        <a14:backgroundMark x1="71328" y1="72656" x2="71328" y2="72656"/>
                        <a14:backgroundMark x1="50703" y1="70536" x2="50703" y2="70536"/>
                        <a14:backgroundMark x1="66094" y1="73772" x2="66094" y2="73772"/>
                        <a14:backgroundMark x1="64297" y1="72991" x2="68047" y2="73549"/>
                      </a14:backgroundRemoval>
                    </a14:imgEffect>
                  </a14:imgLayer>
                </a14:imgProps>
              </a:ext>
              <a:ext uri="{28A0092B-C50C-407E-A947-70E740481C1C}">
                <a14:useLocalDpi xmlns:a14="http://schemas.microsoft.com/office/drawing/2010/main" val="0"/>
              </a:ext>
            </a:extLst>
          </a:blip>
          <a:stretch>
            <a:fillRect/>
          </a:stretch>
        </p:blipFill>
        <p:spPr>
          <a:xfrm>
            <a:off x="-2860662" y="479882"/>
            <a:ext cx="10141793" cy="7099255"/>
          </a:xfrm>
          <a:prstGeom prst="rect">
            <a:avLst/>
          </a:prstGeom>
        </p:spPr>
      </p:pic>
      <p:pic>
        <p:nvPicPr>
          <p:cNvPr id="17" name="Picture 16">
            <a:extLst>
              <a:ext uri="{FF2B5EF4-FFF2-40B4-BE49-F238E27FC236}">
                <a16:creationId xmlns:a16="http://schemas.microsoft.com/office/drawing/2014/main" id="{AEC1B9F3-F07D-51AB-167F-4BD9B8BD9F20}"/>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41220" y1="16736" x2="26098" y2="19087"/>
                        <a14:foregroundMark x1="26098" y1="19087" x2="38902" y2="21715"/>
                        <a14:foregroundMark x1="38902" y1="21715" x2="30610" y2="18949"/>
                        <a14:foregroundMark x1="40244" y1="15491" x2="28415" y2="19087"/>
                        <a14:foregroundMark x1="70122" y1="51591" x2="71951" y2="64039"/>
                        <a14:foregroundMark x1="71951" y1="64039" x2="70976" y2="67497"/>
                        <a14:foregroundMark x1="84268" y1="53804" x2="81585" y2="64315"/>
                        <a14:foregroundMark x1="81585" y1="64315" x2="75488" y2="71508"/>
                        <a14:foregroundMark x1="75488" y1="71508" x2="53780" y2="81051"/>
                        <a14:foregroundMark x1="31308" y1="86034" x2="31888" y2="86124"/>
                        <a14:foregroundMark x1="26829" y1="85339" x2="27841" y2="85496"/>
                        <a14:foregroundMark x1="27439" y1="86030" x2="28245" y2="86238"/>
                        <a14:foregroundMark x1="43373" y1="87608" x2="60889" y2="83606"/>
                        <a14:foregroundMark x1="78642" y1="74347" x2="85122" y2="64869"/>
                        <a14:foregroundMark x1="80488" y1="33610" x2="82073" y2="42185"/>
                        <a14:backgroundMark x1="30854" y1="87828" x2="42317" y2="89350"/>
                        <a14:backgroundMark x1="62561" y1="85339" x2="77195" y2="78838"/>
                        <a14:backgroundMark x1="77195" y1="78838" x2="77805" y2="78700"/>
                        <a14:backgroundMark x1="68415" y1="79391" x2="60732" y2="83402"/>
                        <a14:backgroundMark x1="74146" y1="77870" x2="78902" y2="76487"/>
                        <a14:backgroundMark x1="30488" y1="86722" x2="30488" y2="86722"/>
                        <a14:backgroundMark x1="31098" y1="87137" x2="28659" y2="86999"/>
                        <a14:backgroundMark x1="31829" y1="87275" x2="30366" y2="86307"/>
                      </a14:backgroundRemoval>
                    </a14:imgEffect>
                  </a14:imgLayer>
                </a14:imgProps>
              </a:ext>
              <a:ext uri="{28A0092B-C50C-407E-A947-70E740481C1C}">
                <a14:useLocalDpi xmlns:a14="http://schemas.microsoft.com/office/drawing/2010/main" val="0"/>
              </a:ext>
            </a:extLst>
          </a:blip>
          <a:stretch>
            <a:fillRect/>
          </a:stretch>
        </p:blipFill>
        <p:spPr>
          <a:xfrm rot="20948289">
            <a:off x="1567717" y="5051792"/>
            <a:ext cx="828683" cy="730656"/>
          </a:xfrm>
          <a:prstGeom prst="rect">
            <a:avLst/>
          </a:prstGeom>
        </p:spPr>
      </p:pic>
      <p:pic>
        <p:nvPicPr>
          <p:cNvPr id="32" name="Picture 31" descr="A close-up of ice cubes and water splashing&#10;&#10;Description automatically generated">
            <a:extLst>
              <a:ext uri="{FF2B5EF4-FFF2-40B4-BE49-F238E27FC236}">
                <a16:creationId xmlns:a16="http://schemas.microsoft.com/office/drawing/2014/main" id="{CEC51C5E-362B-DA1D-9278-3AE612598C2F}"/>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9596" b="89899" l="4462" r="92462">
                        <a14:foregroundMark x1="9846" y1="24242" x2="9846" y2="24242"/>
                        <a14:foregroundMark x1="13385" y1="27020" x2="13385" y2="27020"/>
                        <a14:foregroundMark x1="14769" y1="28283" x2="20308" y2="32828"/>
                        <a14:foregroundMark x1="15231" y1="30808" x2="28308" y2="44949"/>
                        <a14:foregroundMark x1="31854" y1="54240" x2="32154" y2="56061"/>
                        <a14:foregroundMark x1="30154" y1="43939" x2="31106" y2="49711"/>
                        <a14:foregroundMark x1="41025" y1="59414" x2="43077" y2="62374"/>
                        <a14:foregroundMark x1="43077" y1="62374" x2="44769" y2="63384"/>
                        <a14:foregroundMark x1="80229" y1="31173" x2="82462" y2="32828"/>
                        <a14:foregroundMark x1="82462" y1="32828" x2="91538" y2="29545"/>
                        <a14:foregroundMark x1="91538" y1="29545" x2="92462" y2="29545"/>
                        <a14:foregroundMark x1="87538" y1="30556" x2="79231" y2="33838"/>
                        <a14:foregroundMark x1="77751" y1="35329" x2="72462" y2="40657"/>
                        <a14:foregroundMark x1="79231" y1="33838" x2="78899" y2="34173"/>
                        <a14:foregroundMark x1="72462" y1="40657" x2="69692" y2="47727"/>
                        <a14:foregroundMark x1="76154" y1="37879" x2="67385" y2="42424"/>
                        <a14:foregroundMark x1="67385" y1="42424" x2="66000" y2="49242"/>
                        <a14:foregroundMark x1="66615" y1="34091" x2="57846" y2="59343"/>
                        <a14:foregroundMark x1="66769" y1="31818" x2="54000" y2="62626"/>
                        <a14:foregroundMark x1="4462" y1="23737" x2="15385" y2="29293"/>
                        <a14:foregroundMark x1="15385" y1="29293" x2="16923" y2="31061"/>
                        <a14:foregroundMark x1="12769" y1="31061" x2="24769" y2="36364"/>
                        <a14:foregroundMark x1="28308" y1="41162" x2="42769" y2="60101"/>
                        <a14:foregroundMark x1="42769" y1="60101" x2="49846" y2="52020"/>
                        <a14:foregroundMark x1="49846" y1="52020" x2="50308" y2="51010"/>
                        <a14:backgroundMark x1="74923" y1="28535" x2="74308" y2="31313"/>
                        <a14:backgroundMark x1="74923" y1="30051" x2="79385" y2="28535"/>
                        <a14:backgroundMark x1="74462" y1="28283" x2="80615" y2="30303"/>
                        <a14:backgroundMark x1="74769" y1="27020" x2="75692" y2="31566"/>
                        <a14:backgroundMark x1="73846" y1="27525" x2="75692" y2="31566"/>
                        <a14:backgroundMark x1="73846" y1="27020" x2="74769" y2="27778"/>
                        <a14:backgroundMark x1="73077" y1="26515" x2="74769" y2="27020"/>
                        <a14:backgroundMark x1="72615" y1="26263" x2="74769" y2="27020"/>
                      </a14:backgroundRemoval>
                    </a14:imgEffect>
                  </a14:imgLayer>
                </a14:imgProps>
              </a:ext>
              <a:ext uri="{28A0092B-C50C-407E-A947-70E740481C1C}">
                <a14:useLocalDpi xmlns:a14="http://schemas.microsoft.com/office/drawing/2010/main" val="0"/>
              </a:ext>
            </a:extLst>
          </a:blip>
          <a:stretch>
            <a:fillRect/>
          </a:stretch>
        </p:blipFill>
        <p:spPr>
          <a:xfrm>
            <a:off x="255584" y="4151126"/>
            <a:ext cx="3919854" cy="2388096"/>
          </a:xfrm>
          <a:prstGeom prst="rect">
            <a:avLst/>
          </a:prstGeom>
        </p:spPr>
      </p:pic>
      <p:cxnSp>
        <p:nvCxnSpPr>
          <p:cNvPr id="40" name="Straight Connector 39">
            <a:extLst>
              <a:ext uri="{FF2B5EF4-FFF2-40B4-BE49-F238E27FC236}">
                <a16:creationId xmlns:a16="http://schemas.microsoft.com/office/drawing/2014/main" id="{CF6E7BBE-8A54-79AD-80CF-A3AF5BE22BEE}"/>
              </a:ext>
            </a:extLst>
          </p:cNvPr>
          <p:cNvCxnSpPr>
            <a:cxnSpLocks/>
          </p:cNvCxnSpPr>
          <p:nvPr/>
        </p:nvCxnSpPr>
        <p:spPr>
          <a:xfrm>
            <a:off x="5082337" y="1566041"/>
            <a:ext cx="0" cy="4893906"/>
          </a:xfrm>
          <a:prstGeom prst="line">
            <a:avLst/>
          </a:prstGeom>
          <a:ln>
            <a:solidFill>
              <a:srgbClr val="03045E"/>
            </a:solidFill>
          </a:ln>
        </p:spPr>
        <p:style>
          <a:lnRef idx="3">
            <a:schemeClr val="dk1"/>
          </a:lnRef>
          <a:fillRef idx="0">
            <a:schemeClr val="dk1"/>
          </a:fillRef>
          <a:effectRef idx="2">
            <a:schemeClr val="dk1"/>
          </a:effectRef>
          <a:fontRef idx="minor">
            <a:schemeClr val="tx1"/>
          </a:fontRef>
        </p:style>
      </p:cxnSp>
      <p:grpSp>
        <p:nvGrpSpPr>
          <p:cNvPr id="52" name="Group 51">
            <a:extLst>
              <a:ext uri="{FF2B5EF4-FFF2-40B4-BE49-F238E27FC236}">
                <a16:creationId xmlns:a16="http://schemas.microsoft.com/office/drawing/2014/main" id="{A4E72587-B500-52A9-662C-89FC7761A1E2}"/>
              </a:ext>
            </a:extLst>
          </p:cNvPr>
          <p:cNvGrpSpPr/>
          <p:nvPr/>
        </p:nvGrpSpPr>
        <p:grpSpPr>
          <a:xfrm>
            <a:off x="4971980" y="1504452"/>
            <a:ext cx="6628970" cy="1161728"/>
            <a:chOff x="585039" y="1504452"/>
            <a:chExt cx="6628970" cy="1161728"/>
          </a:xfrm>
        </p:grpSpPr>
        <p:sp>
          <p:nvSpPr>
            <p:cNvPr id="53" name="Oval 52">
              <a:extLst>
                <a:ext uri="{FF2B5EF4-FFF2-40B4-BE49-F238E27FC236}">
                  <a16:creationId xmlns:a16="http://schemas.microsoft.com/office/drawing/2014/main" id="{FB7A783E-A4AF-9F67-1FD1-6597988CD217}"/>
                </a:ext>
              </a:extLst>
            </p:cNvPr>
            <p:cNvSpPr/>
            <p:nvPr/>
          </p:nvSpPr>
          <p:spPr>
            <a:xfrm>
              <a:off x="585039" y="1828800"/>
              <a:ext cx="220714" cy="231228"/>
            </a:xfrm>
            <a:prstGeom prst="ellipse">
              <a:avLst/>
            </a:prstGeom>
            <a:solidFill>
              <a:srgbClr val="F0F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GB"/>
            </a:p>
          </p:txBody>
        </p:sp>
        <p:sp>
          <p:nvSpPr>
            <p:cNvPr id="54" name="TextBox 53">
              <a:extLst>
                <a:ext uri="{FF2B5EF4-FFF2-40B4-BE49-F238E27FC236}">
                  <a16:creationId xmlns:a16="http://schemas.microsoft.com/office/drawing/2014/main" id="{82781EC8-280C-131C-7705-9549BAE0F704}"/>
                </a:ext>
              </a:extLst>
            </p:cNvPr>
            <p:cNvSpPr txBox="1"/>
            <p:nvPr/>
          </p:nvSpPr>
          <p:spPr>
            <a:xfrm>
              <a:off x="916110" y="1504452"/>
              <a:ext cx="6297899" cy="1161728"/>
            </a:xfrm>
            <a:prstGeom prst="rect">
              <a:avLst/>
            </a:prstGeom>
            <a:noFill/>
          </p:spPr>
          <p:txBody>
            <a:bodyPr wrap="square">
              <a:spAutoFit/>
            </a:bodyPr>
            <a:lstStyle/>
            <a:p>
              <a:pPr>
                <a:lnSpc>
                  <a:spcPct val="150000"/>
                </a:lnSpc>
              </a:pPr>
              <a:r>
                <a:rPr lang="en-US" sz="1600" dirty="0">
                  <a:solidFill>
                    <a:srgbClr val="03045E"/>
                  </a:solidFill>
                  <a:latin typeface="Futura Medium" panose="00000400000000000000" pitchFamily="2" charset="0"/>
                </a:rPr>
                <a:t>CodeX a German beverage company that has recently entered the Indian market. With a focus on quality and taste, they have successfully launched their energizing drink in 10 cities across India. </a:t>
              </a:r>
              <a:endParaRPr lang="en-GB" sz="1600" dirty="0">
                <a:solidFill>
                  <a:srgbClr val="03045E"/>
                </a:solidFill>
              </a:endParaRPr>
            </a:p>
          </p:txBody>
        </p:sp>
      </p:grpSp>
      <p:grpSp>
        <p:nvGrpSpPr>
          <p:cNvPr id="55" name="Group 54">
            <a:extLst>
              <a:ext uri="{FF2B5EF4-FFF2-40B4-BE49-F238E27FC236}">
                <a16:creationId xmlns:a16="http://schemas.microsoft.com/office/drawing/2014/main" id="{889129BF-9492-29AC-5F1C-FA5CD7B15792}"/>
              </a:ext>
            </a:extLst>
          </p:cNvPr>
          <p:cNvGrpSpPr/>
          <p:nvPr/>
        </p:nvGrpSpPr>
        <p:grpSpPr>
          <a:xfrm>
            <a:off x="4975286" y="2884484"/>
            <a:ext cx="6628970" cy="1161729"/>
            <a:chOff x="585039" y="2509149"/>
            <a:chExt cx="6557412" cy="1161728"/>
          </a:xfrm>
        </p:grpSpPr>
        <p:sp>
          <p:nvSpPr>
            <p:cNvPr id="56" name="Oval 55">
              <a:extLst>
                <a:ext uri="{FF2B5EF4-FFF2-40B4-BE49-F238E27FC236}">
                  <a16:creationId xmlns:a16="http://schemas.microsoft.com/office/drawing/2014/main" id="{353D67A5-2FE4-11C4-E10B-FDA5C8A7E30F}"/>
                </a:ext>
              </a:extLst>
            </p:cNvPr>
            <p:cNvSpPr/>
            <p:nvPr/>
          </p:nvSpPr>
          <p:spPr>
            <a:xfrm>
              <a:off x="585039" y="2833496"/>
              <a:ext cx="220714" cy="231228"/>
            </a:xfrm>
            <a:prstGeom prst="ellipse">
              <a:avLst/>
            </a:prstGeom>
            <a:solidFill>
              <a:srgbClr val="F0F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GB"/>
            </a:p>
          </p:txBody>
        </p:sp>
        <p:sp>
          <p:nvSpPr>
            <p:cNvPr id="57" name="TextBox 56">
              <a:extLst>
                <a:ext uri="{FF2B5EF4-FFF2-40B4-BE49-F238E27FC236}">
                  <a16:creationId xmlns:a16="http://schemas.microsoft.com/office/drawing/2014/main" id="{A21C62F4-51F4-4438-92A3-62804AF1AA9C}"/>
                </a:ext>
              </a:extLst>
            </p:cNvPr>
            <p:cNvSpPr txBox="1"/>
            <p:nvPr/>
          </p:nvSpPr>
          <p:spPr>
            <a:xfrm>
              <a:off x="916111" y="2509149"/>
              <a:ext cx="6226340" cy="1161728"/>
            </a:xfrm>
            <a:prstGeom prst="rect">
              <a:avLst/>
            </a:prstGeom>
            <a:noFill/>
          </p:spPr>
          <p:txBody>
            <a:bodyPr wrap="square">
              <a:spAutoFit/>
            </a:bodyPr>
            <a:lstStyle/>
            <a:p>
              <a:pPr>
                <a:lnSpc>
                  <a:spcPct val="150000"/>
                </a:lnSpc>
              </a:pPr>
              <a:r>
                <a:rPr lang="en-US" sz="1600" dirty="0">
                  <a:solidFill>
                    <a:srgbClr val="03045E"/>
                  </a:solidFill>
                  <a:latin typeface="Futura Medium" panose="00000400000000000000" pitchFamily="2" charset="0"/>
                </a:rPr>
                <a:t>It is known for its innovative product development and commitment to customer satisfaction. They use premium ingredients to create unique and captivating flavors. </a:t>
              </a:r>
              <a:endParaRPr lang="en-GB" sz="1600" dirty="0">
                <a:solidFill>
                  <a:srgbClr val="03045E"/>
                </a:solidFill>
              </a:endParaRPr>
            </a:p>
          </p:txBody>
        </p:sp>
      </p:grpSp>
      <p:grpSp>
        <p:nvGrpSpPr>
          <p:cNvPr id="58" name="Group 57">
            <a:extLst>
              <a:ext uri="{FF2B5EF4-FFF2-40B4-BE49-F238E27FC236}">
                <a16:creationId xmlns:a16="http://schemas.microsoft.com/office/drawing/2014/main" id="{B116486B-3B1C-7FE9-EC75-8CD456A02DDC}"/>
              </a:ext>
            </a:extLst>
          </p:cNvPr>
          <p:cNvGrpSpPr/>
          <p:nvPr/>
        </p:nvGrpSpPr>
        <p:grpSpPr>
          <a:xfrm>
            <a:off x="4971980" y="4265342"/>
            <a:ext cx="6625358" cy="792396"/>
            <a:chOff x="585039" y="3695607"/>
            <a:chExt cx="6625358" cy="792396"/>
          </a:xfrm>
        </p:grpSpPr>
        <p:sp>
          <p:nvSpPr>
            <p:cNvPr id="59" name="Oval 58">
              <a:extLst>
                <a:ext uri="{FF2B5EF4-FFF2-40B4-BE49-F238E27FC236}">
                  <a16:creationId xmlns:a16="http://schemas.microsoft.com/office/drawing/2014/main" id="{1D403C90-F191-4538-B6DD-14B43C74FC86}"/>
                </a:ext>
              </a:extLst>
            </p:cNvPr>
            <p:cNvSpPr/>
            <p:nvPr/>
          </p:nvSpPr>
          <p:spPr>
            <a:xfrm>
              <a:off x="585039" y="3877289"/>
              <a:ext cx="220714" cy="231228"/>
            </a:xfrm>
            <a:prstGeom prst="ellipse">
              <a:avLst/>
            </a:prstGeom>
            <a:solidFill>
              <a:srgbClr val="F0F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GB"/>
            </a:p>
          </p:txBody>
        </p:sp>
        <p:sp>
          <p:nvSpPr>
            <p:cNvPr id="60" name="TextBox 59">
              <a:extLst>
                <a:ext uri="{FF2B5EF4-FFF2-40B4-BE49-F238E27FC236}">
                  <a16:creationId xmlns:a16="http://schemas.microsoft.com/office/drawing/2014/main" id="{C2BD5B3F-F69A-C78E-49DD-EEB2DC4F8509}"/>
                </a:ext>
              </a:extLst>
            </p:cNvPr>
            <p:cNvSpPr txBox="1"/>
            <p:nvPr/>
          </p:nvSpPr>
          <p:spPr>
            <a:xfrm>
              <a:off x="916111" y="3695607"/>
              <a:ext cx="6294286" cy="792396"/>
            </a:xfrm>
            <a:prstGeom prst="rect">
              <a:avLst/>
            </a:prstGeom>
            <a:noFill/>
          </p:spPr>
          <p:txBody>
            <a:bodyPr wrap="square">
              <a:spAutoFit/>
            </a:bodyPr>
            <a:lstStyle/>
            <a:p>
              <a:pPr>
                <a:lnSpc>
                  <a:spcPct val="150000"/>
                </a:lnSpc>
              </a:pPr>
              <a:r>
                <a:rPr lang="en-US" sz="1600" dirty="0">
                  <a:solidFill>
                    <a:srgbClr val="03045E"/>
                  </a:solidFill>
                  <a:latin typeface="Futura Medium" panose="00000400000000000000" pitchFamily="2" charset="0"/>
                </a:rPr>
                <a:t>The company also prioritizes environmental sustainability and aims to reduce its carbon footprint. </a:t>
              </a:r>
              <a:endParaRPr lang="en-GB" sz="1600" dirty="0">
                <a:solidFill>
                  <a:srgbClr val="03045E"/>
                </a:solidFill>
              </a:endParaRPr>
            </a:p>
          </p:txBody>
        </p:sp>
      </p:grpSp>
      <p:grpSp>
        <p:nvGrpSpPr>
          <p:cNvPr id="61" name="Group 60">
            <a:extLst>
              <a:ext uri="{FF2B5EF4-FFF2-40B4-BE49-F238E27FC236}">
                <a16:creationId xmlns:a16="http://schemas.microsoft.com/office/drawing/2014/main" id="{141ABB20-1C93-9172-1297-8A6ECC4171B8}"/>
              </a:ext>
            </a:extLst>
          </p:cNvPr>
          <p:cNvGrpSpPr/>
          <p:nvPr/>
        </p:nvGrpSpPr>
        <p:grpSpPr>
          <a:xfrm>
            <a:off x="4975284" y="5324947"/>
            <a:ext cx="6628972" cy="792396"/>
            <a:chOff x="585039" y="4571094"/>
            <a:chExt cx="6628972" cy="792396"/>
          </a:xfrm>
        </p:grpSpPr>
        <p:sp>
          <p:nvSpPr>
            <p:cNvPr id="62" name="Oval 61">
              <a:extLst>
                <a:ext uri="{FF2B5EF4-FFF2-40B4-BE49-F238E27FC236}">
                  <a16:creationId xmlns:a16="http://schemas.microsoft.com/office/drawing/2014/main" id="{5F2671C2-2555-284F-6669-FE9C9561DAA7}"/>
                </a:ext>
              </a:extLst>
            </p:cNvPr>
            <p:cNvSpPr/>
            <p:nvPr/>
          </p:nvSpPr>
          <p:spPr>
            <a:xfrm>
              <a:off x="585039" y="4895441"/>
              <a:ext cx="220714" cy="231228"/>
            </a:xfrm>
            <a:prstGeom prst="ellipse">
              <a:avLst/>
            </a:prstGeom>
            <a:solidFill>
              <a:srgbClr val="F0F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GB"/>
            </a:p>
          </p:txBody>
        </p:sp>
        <p:sp>
          <p:nvSpPr>
            <p:cNvPr id="63" name="TextBox 62">
              <a:extLst>
                <a:ext uri="{FF2B5EF4-FFF2-40B4-BE49-F238E27FC236}">
                  <a16:creationId xmlns:a16="http://schemas.microsoft.com/office/drawing/2014/main" id="{65C70EE1-B345-F361-C596-6396E9DD75C3}"/>
                </a:ext>
              </a:extLst>
            </p:cNvPr>
            <p:cNvSpPr txBox="1"/>
            <p:nvPr/>
          </p:nvSpPr>
          <p:spPr>
            <a:xfrm>
              <a:off x="916111" y="4571094"/>
              <a:ext cx="6297900" cy="792396"/>
            </a:xfrm>
            <a:prstGeom prst="rect">
              <a:avLst/>
            </a:prstGeom>
            <a:noFill/>
          </p:spPr>
          <p:txBody>
            <a:bodyPr wrap="square">
              <a:spAutoFit/>
            </a:bodyPr>
            <a:lstStyle/>
            <a:p>
              <a:pPr>
                <a:lnSpc>
                  <a:spcPct val="150000"/>
                </a:lnSpc>
              </a:pPr>
              <a:r>
                <a:rPr lang="en-US" sz="1600" dirty="0">
                  <a:solidFill>
                    <a:srgbClr val="03045E"/>
                  </a:solidFill>
                  <a:latin typeface="Futura Medium" panose="00000400000000000000" pitchFamily="2" charset="0"/>
                </a:rPr>
                <a:t>CodeX aims to establish a strong connection with Indian consumers through innovative marketing strategies. </a:t>
              </a:r>
              <a:endParaRPr lang="en-GB" sz="1600" dirty="0">
                <a:solidFill>
                  <a:srgbClr val="03045E"/>
                </a:solidFill>
              </a:endParaRPr>
            </a:p>
          </p:txBody>
        </p:sp>
      </p:grpSp>
      <p:pic>
        <p:nvPicPr>
          <p:cNvPr id="26" name="Picture 25">
            <a:extLst>
              <a:ext uri="{FF2B5EF4-FFF2-40B4-BE49-F238E27FC236}">
                <a16:creationId xmlns:a16="http://schemas.microsoft.com/office/drawing/2014/main" id="{6A1F32CA-1F05-4A5B-BBC0-1196AB4EEC88}"/>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10000" b="90000" l="10000" r="90000">
                        <a14:foregroundMark x1="57031" y1="39509" x2="57031" y2="39509"/>
                        <a14:backgroundMark x1="41797" y1="72433" x2="41797" y2="72433"/>
                        <a14:backgroundMark x1="43516" y1="73103" x2="43516" y2="73103"/>
                        <a14:backgroundMark x1="43672" y1="73326" x2="54844" y2="74107"/>
                        <a14:backgroundMark x1="54844" y1="74107" x2="57500" y2="72991"/>
                        <a14:backgroundMark x1="43750" y1="73438" x2="55625" y2="73884"/>
                        <a14:backgroundMark x1="55625" y1="73884" x2="56719" y2="73326"/>
                      </a14:backgroundRemoval>
                    </a14:imgEffect>
                  </a14:imgLayer>
                </a14:imgProps>
              </a:ext>
              <a:ext uri="{28A0092B-C50C-407E-A947-70E740481C1C}">
                <a14:useLocalDpi xmlns:a14="http://schemas.microsoft.com/office/drawing/2010/main" val="0"/>
              </a:ext>
            </a:extLst>
          </a:blip>
          <a:stretch>
            <a:fillRect/>
          </a:stretch>
        </p:blipFill>
        <p:spPr>
          <a:xfrm>
            <a:off x="2710236" y="-4758909"/>
            <a:ext cx="5199470" cy="3639629"/>
          </a:xfrm>
          <a:prstGeom prst="rect">
            <a:avLst/>
          </a:prstGeom>
          <a:effectLst>
            <a:outerShdw blurRad="50800" dist="38100" dir="8100000" algn="tr" rotWithShape="0">
              <a:prstClr val="black">
                <a:alpha val="40000"/>
              </a:prstClr>
            </a:outerShdw>
          </a:effectLst>
        </p:spPr>
      </p:pic>
      <p:pic>
        <p:nvPicPr>
          <p:cNvPr id="27" name="Picture 26">
            <a:extLst>
              <a:ext uri="{FF2B5EF4-FFF2-40B4-BE49-F238E27FC236}">
                <a16:creationId xmlns:a16="http://schemas.microsoft.com/office/drawing/2014/main" id="{89BC7940-3030-CC9B-BB5A-CA8578519CE2}"/>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10000" b="90000" l="10000" r="90000">
                        <a14:foregroundMark x1="38136" y1="79907" x2="29661" y2="84112"/>
                        <a14:backgroundMark x1="38559" y1="46729" x2="38559" y2="46729"/>
                        <a14:backgroundMark x1="38559" y1="46729" x2="52542" y2="47196"/>
                        <a14:backgroundMark x1="33051" y1="42056" x2="38983" y2="45093"/>
                        <a14:backgroundMark x1="31780" y1="53972" x2="30720" y2="56776"/>
                        <a14:backgroundMark x1="29237" y1="32710" x2="30297" y2="33178"/>
                        <a14:backgroundMark x1="45339" y1="21963" x2="49576" y2="34813"/>
                        <a14:backgroundMark x1="52331" y1="52336" x2="52331" y2="52336"/>
                        <a14:backgroundMark x1="52331" y1="52804" x2="50636" y2="52336"/>
                        <a14:backgroundMark x1="51483" y1="52336" x2="51483" y2="52336"/>
                        <a14:backgroundMark x1="51483" y1="52336" x2="51483" y2="51402"/>
                        <a14:backgroundMark x1="54237" y1="52570" x2="51271" y2="54206"/>
                        <a14:backgroundMark x1="67797" y1="56075" x2="68856" y2="62383"/>
                        <a14:backgroundMark x1="64831" y1="72897" x2="64831" y2="72196"/>
                        <a14:backgroundMark x1="56780" y1="62150" x2="52542" y2="67991"/>
                        <a14:backgroundMark x1="63559" y1="73832" x2="68432" y2="71262"/>
                        <a14:backgroundMark x1="70127" y1="76636" x2="63983" y2="77103"/>
                        <a14:backgroundMark x1="62924" y1="78972" x2="64831" y2="79439"/>
                        <a14:backgroundMark x1="38347" y1="66355" x2="41737" y2="66822"/>
                      </a14:backgroundRemoval>
                    </a14:imgEffect>
                  </a14:imgLayer>
                </a14:imgProps>
              </a:ext>
            </a:extLst>
          </a:blip>
          <a:stretch>
            <a:fillRect/>
          </a:stretch>
        </p:blipFill>
        <p:spPr>
          <a:xfrm rot="19169553" flipH="1">
            <a:off x="19091796" y="718268"/>
            <a:ext cx="3312314" cy="3003540"/>
          </a:xfrm>
          <a:prstGeom prst="rect">
            <a:avLst/>
          </a:prstGeom>
        </p:spPr>
      </p:pic>
      <p:pic>
        <p:nvPicPr>
          <p:cNvPr id="28" name="Picture 27">
            <a:extLst>
              <a:ext uri="{FF2B5EF4-FFF2-40B4-BE49-F238E27FC236}">
                <a16:creationId xmlns:a16="http://schemas.microsoft.com/office/drawing/2014/main" id="{8B4E0491-5957-3383-1AAA-4FD98938A049}"/>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10000" b="90000" l="10000" r="90000">
                        <a14:foregroundMark x1="38136" y1="79907" x2="29661" y2="84112"/>
                        <a14:backgroundMark x1="38559" y1="46729" x2="38559" y2="46729"/>
                        <a14:backgroundMark x1="38559" y1="46729" x2="52542" y2="47196"/>
                        <a14:backgroundMark x1="33051" y1="42056" x2="38983" y2="45093"/>
                        <a14:backgroundMark x1="31780" y1="53972" x2="30720" y2="56776"/>
                        <a14:backgroundMark x1="29237" y1="32710" x2="30297" y2="33178"/>
                        <a14:backgroundMark x1="45339" y1="21963" x2="49576" y2="34813"/>
                        <a14:backgroundMark x1="52331" y1="52336" x2="52331" y2="52336"/>
                        <a14:backgroundMark x1="52331" y1="52804" x2="50636" y2="52336"/>
                        <a14:backgroundMark x1="51483" y1="52336" x2="51483" y2="52336"/>
                        <a14:backgroundMark x1="51483" y1="52336" x2="51483" y2="51402"/>
                        <a14:backgroundMark x1="54237" y1="52570" x2="51271" y2="54206"/>
                        <a14:backgroundMark x1="67797" y1="56075" x2="68856" y2="62383"/>
                        <a14:backgroundMark x1="64831" y1="72897" x2="64831" y2="72196"/>
                        <a14:backgroundMark x1="56780" y1="62150" x2="52542" y2="67991"/>
                        <a14:backgroundMark x1="63559" y1="73832" x2="68432" y2="71262"/>
                        <a14:backgroundMark x1="70127" y1="76636" x2="63983" y2="77103"/>
                        <a14:backgroundMark x1="62924" y1="78972" x2="64831" y2="79439"/>
                        <a14:backgroundMark x1="38347" y1="66355" x2="41737" y2="66822"/>
                      </a14:backgroundRemoval>
                    </a14:imgEffect>
                  </a14:imgLayer>
                </a14:imgProps>
              </a:ext>
            </a:extLst>
          </a:blip>
          <a:stretch>
            <a:fillRect/>
          </a:stretch>
        </p:blipFill>
        <p:spPr>
          <a:xfrm rot="21221190" flipH="1">
            <a:off x="19021804" y="7740992"/>
            <a:ext cx="2067256" cy="1874546"/>
          </a:xfrm>
          <a:prstGeom prst="rect">
            <a:avLst/>
          </a:prstGeom>
        </p:spPr>
      </p:pic>
      <p:pic>
        <p:nvPicPr>
          <p:cNvPr id="29" name="Picture 28">
            <a:extLst>
              <a:ext uri="{FF2B5EF4-FFF2-40B4-BE49-F238E27FC236}">
                <a16:creationId xmlns:a16="http://schemas.microsoft.com/office/drawing/2014/main" id="{03CD2A3D-022B-3D75-667F-0204CC5A523F}"/>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10000" b="90000" l="10000" r="90000">
                        <a14:foregroundMark x1="38136" y1="79907" x2="29661" y2="84112"/>
                        <a14:backgroundMark x1="38559" y1="46729" x2="38559" y2="46729"/>
                        <a14:backgroundMark x1="38559" y1="46729" x2="52542" y2="47196"/>
                        <a14:backgroundMark x1="33051" y1="42056" x2="38983" y2="45093"/>
                        <a14:backgroundMark x1="31780" y1="53972" x2="30720" y2="56776"/>
                        <a14:backgroundMark x1="29237" y1="32710" x2="30297" y2="33178"/>
                        <a14:backgroundMark x1="45339" y1="21963" x2="49576" y2="34813"/>
                        <a14:backgroundMark x1="52331" y1="52336" x2="52331" y2="52336"/>
                        <a14:backgroundMark x1="52331" y1="52804" x2="50636" y2="52336"/>
                        <a14:backgroundMark x1="51483" y1="52336" x2="51483" y2="52336"/>
                        <a14:backgroundMark x1="51483" y1="52336" x2="51483" y2="51402"/>
                        <a14:backgroundMark x1="54237" y1="52570" x2="51271" y2="54206"/>
                        <a14:backgroundMark x1="67797" y1="56075" x2="68856" y2="62383"/>
                        <a14:backgroundMark x1="64831" y1="72897" x2="64831" y2="72196"/>
                        <a14:backgroundMark x1="56780" y1="62150" x2="52542" y2="67991"/>
                        <a14:backgroundMark x1="63559" y1="73832" x2="68432" y2="71262"/>
                        <a14:backgroundMark x1="70127" y1="76636" x2="63983" y2="77103"/>
                        <a14:backgroundMark x1="62924" y1="78972" x2="64831" y2="79439"/>
                        <a14:backgroundMark x1="38347" y1="66355" x2="41737" y2="66822"/>
                      </a14:backgroundRemoval>
                    </a14:imgEffect>
                  </a14:imgLayer>
                </a14:imgProps>
              </a:ext>
            </a:extLst>
          </a:blip>
          <a:stretch>
            <a:fillRect/>
          </a:stretch>
        </p:blipFill>
        <p:spPr>
          <a:xfrm rot="20074339">
            <a:off x="-4231750" y="7383629"/>
            <a:ext cx="1583611" cy="1435987"/>
          </a:xfrm>
          <a:prstGeom prst="rect">
            <a:avLst/>
          </a:prstGeom>
        </p:spPr>
      </p:pic>
      <p:pic>
        <p:nvPicPr>
          <p:cNvPr id="30" name="Picture 29">
            <a:extLst>
              <a:ext uri="{FF2B5EF4-FFF2-40B4-BE49-F238E27FC236}">
                <a16:creationId xmlns:a16="http://schemas.microsoft.com/office/drawing/2014/main" id="{D153FD88-0907-227F-1921-51723DA45412}"/>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10000" b="90000" l="10000" r="90000">
                        <a14:foregroundMark x1="38136" y1="79907" x2="29661" y2="84112"/>
                        <a14:backgroundMark x1="38559" y1="46729" x2="38559" y2="46729"/>
                        <a14:backgroundMark x1="38559" y1="46729" x2="52542" y2="47196"/>
                        <a14:backgroundMark x1="33051" y1="42056" x2="38983" y2="45093"/>
                        <a14:backgroundMark x1="31780" y1="53972" x2="30720" y2="56776"/>
                        <a14:backgroundMark x1="29237" y1="32710" x2="30297" y2="33178"/>
                        <a14:backgroundMark x1="45339" y1="21963" x2="49576" y2="34813"/>
                        <a14:backgroundMark x1="52331" y1="52336" x2="52331" y2="52336"/>
                        <a14:backgroundMark x1="52331" y1="52804" x2="50636" y2="52336"/>
                        <a14:backgroundMark x1="51483" y1="52336" x2="51483" y2="52336"/>
                        <a14:backgroundMark x1="51483" y1="52336" x2="51483" y2="51402"/>
                        <a14:backgroundMark x1="54237" y1="52570" x2="51271" y2="54206"/>
                        <a14:backgroundMark x1="67797" y1="56075" x2="68856" y2="62383"/>
                        <a14:backgroundMark x1="64831" y1="72897" x2="64831" y2="72196"/>
                        <a14:backgroundMark x1="56780" y1="62150" x2="52542" y2="67991"/>
                        <a14:backgroundMark x1="63559" y1="73832" x2="68432" y2="71262"/>
                        <a14:backgroundMark x1="70127" y1="76636" x2="63983" y2="77103"/>
                        <a14:backgroundMark x1="62924" y1="78972" x2="64831" y2="79439"/>
                        <a14:backgroundMark x1="38347" y1="66355" x2="41737" y2="66822"/>
                      </a14:backgroundRemoval>
                    </a14:imgEffect>
                  </a14:imgLayer>
                </a14:imgProps>
              </a:ext>
            </a:extLst>
          </a:blip>
          <a:stretch>
            <a:fillRect/>
          </a:stretch>
        </p:blipFill>
        <p:spPr>
          <a:xfrm rot="2430447">
            <a:off x="-5167361" y="375818"/>
            <a:ext cx="2012452" cy="1824851"/>
          </a:xfrm>
          <a:prstGeom prst="rect">
            <a:avLst/>
          </a:prstGeom>
        </p:spPr>
      </p:pic>
    </p:spTree>
    <p:extLst>
      <p:ext uri="{BB962C8B-B14F-4D97-AF65-F5344CB8AC3E}">
        <p14:creationId xmlns:p14="http://schemas.microsoft.com/office/powerpoint/2010/main" val="409645246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pic>
        <p:nvPicPr>
          <p:cNvPr id="12" name="Picture 11" descr="A graph of energy and energy&#10;&#10;Description automatically generated">
            <a:extLst>
              <a:ext uri="{FF2B5EF4-FFF2-40B4-BE49-F238E27FC236}">
                <a16:creationId xmlns:a16="http://schemas.microsoft.com/office/drawing/2014/main" id="{AD0C9452-C282-288A-87B0-AF02FA05FD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1932" y="1800250"/>
            <a:ext cx="4434523" cy="2797161"/>
          </a:xfrm>
          <a:prstGeom prst="rect">
            <a:avLst/>
          </a:prstGeom>
        </p:spPr>
      </p:pic>
      <p:grpSp>
        <p:nvGrpSpPr>
          <p:cNvPr id="6" name="Group 5">
            <a:extLst>
              <a:ext uri="{FF2B5EF4-FFF2-40B4-BE49-F238E27FC236}">
                <a16:creationId xmlns:a16="http://schemas.microsoft.com/office/drawing/2014/main" id="{7CFDC3CD-E2DB-EE6D-B3FC-BD81227C5D1B}"/>
              </a:ext>
            </a:extLst>
          </p:cNvPr>
          <p:cNvGrpSpPr/>
          <p:nvPr/>
        </p:nvGrpSpPr>
        <p:grpSpPr>
          <a:xfrm>
            <a:off x="-6303" y="398053"/>
            <a:ext cx="9932734" cy="801140"/>
            <a:chOff x="-6303" y="398053"/>
            <a:chExt cx="9932734" cy="801140"/>
          </a:xfrm>
        </p:grpSpPr>
        <p:sp>
          <p:nvSpPr>
            <p:cNvPr id="2" name="Rectangle 1">
              <a:extLst>
                <a:ext uri="{FF2B5EF4-FFF2-40B4-BE49-F238E27FC236}">
                  <a16:creationId xmlns:a16="http://schemas.microsoft.com/office/drawing/2014/main" id="{E9746A55-B8CE-F121-AB8B-1B02098B18CF}"/>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3" name="Parallelogram 2">
              <a:extLst>
                <a:ext uri="{FF2B5EF4-FFF2-40B4-BE49-F238E27FC236}">
                  <a16:creationId xmlns:a16="http://schemas.microsoft.com/office/drawing/2014/main" id="{6078DEA1-D536-45C8-5066-EA8553BCEF2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4" name="Parallelogram 3">
              <a:extLst>
                <a:ext uri="{FF2B5EF4-FFF2-40B4-BE49-F238E27FC236}">
                  <a16:creationId xmlns:a16="http://schemas.microsoft.com/office/drawing/2014/main" id="{C183121D-AB5E-1095-B356-75D16C644F7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5" name="TextBox 4">
              <a:extLst>
                <a:ext uri="{FF2B5EF4-FFF2-40B4-BE49-F238E27FC236}">
                  <a16:creationId xmlns:a16="http://schemas.microsoft.com/office/drawing/2014/main" id="{8592E562-B7F4-E49E-022E-FA9113824335}"/>
                </a:ext>
              </a:extLst>
            </p:cNvPr>
            <p:cNvSpPr txBox="1"/>
            <p:nvPr/>
          </p:nvSpPr>
          <p:spPr>
            <a:xfrm>
              <a:off x="485545" y="517699"/>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Purchase Behavior</a:t>
              </a:r>
              <a:endParaRPr lang="en-GB" sz="3200" b="1" dirty="0">
                <a:solidFill>
                  <a:srgbClr val="F1D00A"/>
                </a:solidFill>
                <a:latin typeface="Futura Bold" panose="00000900000000000000" pitchFamily="2" charset="0"/>
              </a:endParaRPr>
            </a:p>
          </p:txBody>
        </p:sp>
      </p:grpSp>
      <p:sp>
        <p:nvSpPr>
          <p:cNvPr id="8" name="TextBox 7">
            <a:extLst>
              <a:ext uri="{FF2B5EF4-FFF2-40B4-BE49-F238E27FC236}">
                <a16:creationId xmlns:a16="http://schemas.microsoft.com/office/drawing/2014/main" id="{565E890B-0940-DFDC-6219-A0B10742044F}"/>
              </a:ext>
            </a:extLst>
          </p:cNvPr>
          <p:cNvSpPr txBox="1"/>
          <p:nvPr/>
        </p:nvSpPr>
        <p:spPr>
          <a:xfrm>
            <a:off x="485545" y="1441578"/>
            <a:ext cx="11433186" cy="965519"/>
          </a:xfrm>
          <a:prstGeom prst="rect">
            <a:avLst/>
          </a:prstGeom>
          <a:noFill/>
        </p:spPr>
        <p:txBody>
          <a:bodyPr wrap="square">
            <a:spAutoFit/>
          </a:bodyPr>
          <a:lstStyle/>
          <a:p>
            <a:pPr>
              <a:lnSpc>
                <a:spcPct val="150000"/>
              </a:lnSpc>
            </a:pPr>
            <a:r>
              <a:rPr lang="en-GB" sz="2000" dirty="0">
                <a:solidFill>
                  <a:srgbClr val="03045E"/>
                </a:solidFill>
                <a:latin typeface="Futura Medium" panose="00000400000000000000" pitchFamily="2" charset="0"/>
              </a:rPr>
              <a:t>c) </a:t>
            </a:r>
            <a:r>
              <a:rPr lang="en-US" sz="2000" dirty="0">
                <a:solidFill>
                  <a:srgbClr val="03045E"/>
                </a:solidFill>
                <a:latin typeface="Futura Medium" panose="00000400000000000000" pitchFamily="2" charset="0"/>
              </a:rPr>
              <a:t>What factors influence respondents' purchase decisions, such as price range and limited edition packaging?</a:t>
            </a:r>
          </a:p>
        </p:txBody>
      </p:sp>
      <p:pic>
        <p:nvPicPr>
          <p:cNvPr id="7" name="Picture 6" descr="A graph of different colored squares&#10;&#10;Description automatically generated">
            <a:extLst>
              <a:ext uri="{FF2B5EF4-FFF2-40B4-BE49-F238E27FC236}">
                <a16:creationId xmlns:a16="http://schemas.microsoft.com/office/drawing/2014/main" id="{953CB58A-39B7-E9BA-B983-C1BF56E7AB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1932" y="4544861"/>
            <a:ext cx="3781795" cy="2270281"/>
          </a:xfrm>
          <a:prstGeom prst="rect">
            <a:avLst/>
          </a:prstGeom>
        </p:spPr>
      </p:pic>
      <p:sp>
        <p:nvSpPr>
          <p:cNvPr id="10" name="TextBox 9">
            <a:extLst>
              <a:ext uri="{FF2B5EF4-FFF2-40B4-BE49-F238E27FC236}">
                <a16:creationId xmlns:a16="http://schemas.microsoft.com/office/drawing/2014/main" id="{40B73762-ED76-ABCD-84DB-BB5A54C8FAD4}"/>
              </a:ext>
            </a:extLst>
          </p:cNvPr>
          <p:cNvSpPr txBox="1"/>
          <p:nvPr/>
        </p:nvSpPr>
        <p:spPr>
          <a:xfrm>
            <a:off x="-8099655" y="2788628"/>
            <a:ext cx="5515862" cy="1427250"/>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latin typeface="Futura Medium" panose="00000400000000000000" pitchFamily="2" charset="0"/>
              </a:rPr>
              <a:t>The primary reason for consuming energy drinks, as reported by the respondents, is to </a:t>
            </a:r>
            <a:r>
              <a:rPr lang="en-GB" sz="2000" dirty="0">
                <a:solidFill>
                  <a:srgbClr val="03045E"/>
                </a:solidFill>
                <a:highlight>
                  <a:srgbClr val="F1D00A"/>
                </a:highlight>
                <a:latin typeface="Futura Medium" panose="00000400000000000000" pitchFamily="2" charset="0"/>
              </a:rPr>
              <a:t>enhance energy levels</a:t>
            </a:r>
            <a:r>
              <a:rPr lang="en-GB" sz="2000" dirty="0">
                <a:solidFill>
                  <a:srgbClr val="03045E"/>
                </a:solidFill>
                <a:latin typeface="Futura Medium" panose="00000400000000000000" pitchFamily="2" charset="0"/>
              </a:rPr>
              <a:t> and </a:t>
            </a:r>
            <a:r>
              <a:rPr lang="en-GB" sz="2000" dirty="0">
                <a:solidFill>
                  <a:srgbClr val="03045E"/>
                </a:solidFill>
                <a:highlight>
                  <a:srgbClr val="F1D00A"/>
                </a:highlight>
                <a:latin typeface="Futura Medium" panose="00000400000000000000" pitchFamily="2" charset="0"/>
              </a:rPr>
              <a:t>improve focus</a:t>
            </a:r>
            <a:r>
              <a:rPr lang="en-GB" sz="2000" dirty="0">
                <a:solidFill>
                  <a:srgbClr val="03045E"/>
                </a:solidFill>
                <a:latin typeface="Futura Medium" panose="00000400000000000000" pitchFamily="2" charset="0"/>
              </a:rPr>
              <a:t>.</a:t>
            </a:r>
          </a:p>
        </p:txBody>
      </p:sp>
      <p:pic>
        <p:nvPicPr>
          <p:cNvPr id="21" name="Graphic 20" descr="Arrow: Rotate left outline">
            <a:extLst>
              <a:ext uri="{FF2B5EF4-FFF2-40B4-BE49-F238E27FC236}">
                <a16:creationId xmlns:a16="http://schemas.microsoft.com/office/drawing/2014/main" id="{290755DC-5AF3-BFB5-A679-9A0E9B6AB3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983744">
            <a:off x="-2964837" y="2366466"/>
            <a:ext cx="1664725" cy="1664725"/>
          </a:xfrm>
          <a:prstGeom prst="rect">
            <a:avLst/>
          </a:prstGeom>
        </p:spPr>
      </p:pic>
      <p:grpSp>
        <p:nvGrpSpPr>
          <p:cNvPr id="24" name="Group 23">
            <a:extLst>
              <a:ext uri="{FF2B5EF4-FFF2-40B4-BE49-F238E27FC236}">
                <a16:creationId xmlns:a16="http://schemas.microsoft.com/office/drawing/2014/main" id="{26C575A0-07FC-52D1-EA1D-03CECF2E5489}"/>
              </a:ext>
            </a:extLst>
          </p:cNvPr>
          <p:cNvGrpSpPr/>
          <p:nvPr/>
        </p:nvGrpSpPr>
        <p:grpSpPr>
          <a:xfrm>
            <a:off x="-13765832" y="387168"/>
            <a:ext cx="6646575" cy="777766"/>
            <a:chOff x="-6303" y="398053"/>
            <a:chExt cx="9932734" cy="801140"/>
          </a:xfrm>
        </p:grpSpPr>
        <p:sp>
          <p:nvSpPr>
            <p:cNvPr id="25" name="Rectangle 1">
              <a:extLst>
                <a:ext uri="{FF2B5EF4-FFF2-40B4-BE49-F238E27FC236}">
                  <a16:creationId xmlns:a16="http://schemas.microsoft.com/office/drawing/2014/main" id="{F56AF394-DF80-7959-28C9-1E2BFCE0E723}"/>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26" name="Parallelogram 25">
              <a:extLst>
                <a:ext uri="{FF2B5EF4-FFF2-40B4-BE49-F238E27FC236}">
                  <a16:creationId xmlns:a16="http://schemas.microsoft.com/office/drawing/2014/main" id="{FA2D1284-6A17-A8CC-4D71-1C904555676C}"/>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27" name="Parallelogram 26">
              <a:extLst>
                <a:ext uri="{FF2B5EF4-FFF2-40B4-BE49-F238E27FC236}">
                  <a16:creationId xmlns:a16="http://schemas.microsoft.com/office/drawing/2014/main" id="{BBC54B44-33C2-1A99-0054-F119EC6E59BB}"/>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28" name="TextBox 27">
              <a:extLst>
                <a:ext uri="{FF2B5EF4-FFF2-40B4-BE49-F238E27FC236}">
                  <a16:creationId xmlns:a16="http://schemas.microsoft.com/office/drawing/2014/main" id="{156F8E57-0103-4A89-AA0D-1E5CE8D5AF59}"/>
                </a:ext>
              </a:extLst>
            </p:cNvPr>
            <p:cNvSpPr txBox="1"/>
            <p:nvPr/>
          </p:nvSpPr>
          <p:spPr>
            <a:xfrm>
              <a:off x="485545" y="517699"/>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Product Development</a:t>
              </a:r>
              <a:endParaRPr lang="en-GB" sz="3200" b="1" dirty="0">
                <a:solidFill>
                  <a:srgbClr val="F1D00A"/>
                </a:solidFill>
                <a:latin typeface="Futura Bold" panose="00000900000000000000" pitchFamily="2" charset="0"/>
              </a:endParaRPr>
            </a:p>
          </p:txBody>
        </p:sp>
      </p:grpSp>
    </p:spTree>
    <p:extLst>
      <p:ext uri="{BB962C8B-B14F-4D97-AF65-F5344CB8AC3E}">
        <p14:creationId xmlns:p14="http://schemas.microsoft.com/office/powerpoint/2010/main" val="420105591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pic>
        <p:nvPicPr>
          <p:cNvPr id="12" name="Picture 11" descr="A graph of energy and energy&#10;&#10;Description automatically generated">
            <a:extLst>
              <a:ext uri="{FF2B5EF4-FFF2-40B4-BE49-F238E27FC236}">
                <a16:creationId xmlns:a16="http://schemas.microsoft.com/office/drawing/2014/main" id="{AD0C9452-C282-288A-87B0-AF02FA05FD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1932" y="1800250"/>
            <a:ext cx="4434523" cy="2797161"/>
          </a:xfrm>
          <a:prstGeom prst="rect">
            <a:avLst/>
          </a:prstGeom>
        </p:spPr>
      </p:pic>
      <p:grpSp>
        <p:nvGrpSpPr>
          <p:cNvPr id="6" name="Group 5">
            <a:extLst>
              <a:ext uri="{FF2B5EF4-FFF2-40B4-BE49-F238E27FC236}">
                <a16:creationId xmlns:a16="http://schemas.microsoft.com/office/drawing/2014/main" id="{7CFDC3CD-E2DB-EE6D-B3FC-BD81227C5D1B}"/>
              </a:ext>
            </a:extLst>
          </p:cNvPr>
          <p:cNvGrpSpPr/>
          <p:nvPr/>
        </p:nvGrpSpPr>
        <p:grpSpPr>
          <a:xfrm>
            <a:off x="-6303" y="398053"/>
            <a:ext cx="9932734" cy="801140"/>
            <a:chOff x="-6303" y="398053"/>
            <a:chExt cx="9932734" cy="801140"/>
          </a:xfrm>
        </p:grpSpPr>
        <p:sp>
          <p:nvSpPr>
            <p:cNvPr id="2" name="Rectangle 1">
              <a:extLst>
                <a:ext uri="{FF2B5EF4-FFF2-40B4-BE49-F238E27FC236}">
                  <a16:creationId xmlns:a16="http://schemas.microsoft.com/office/drawing/2014/main" id="{E9746A55-B8CE-F121-AB8B-1B02098B18CF}"/>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3" name="Parallelogram 2">
              <a:extLst>
                <a:ext uri="{FF2B5EF4-FFF2-40B4-BE49-F238E27FC236}">
                  <a16:creationId xmlns:a16="http://schemas.microsoft.com/office/drawing/2014/main" id="{6078DEA1-D536-45C8-5066-EA8553BCEF2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4" name="Parallelogram 3">
              <a:extLst>
                <a:ext uri="{FF2B5EF4-FFF2-40B4-BE49-F238E27FC236}">
                  <a16:creationId xmlns:a16="http://schemas.microsoft.com/office/drawing/2014/main" id="{C183121D-AB5E-1095-B356-75D16C644F7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5" name="TextBox 4">
              <a:extLst>
                <a:ext uri="{FF2B5EF4-FFF2-40B4-BE49-F238E27FC236}">
                  <a16:creationId xmlns:a16="http://schemas.microsoft.com/office/drawing/2014/main" id="{8592E562-B7F4-E49E-022E-FA9113824335}"/>
                </a:ext>
              </a:extLst>
            </p:cNvPr>
            <p:cNvSpPr txBox="1"/>
            <p:nvPr/>
          </p:nvSpPr>
          <p:spPr>
            <a:xfrm>
              <a:off x="485545" y="517699"/>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Purchase Behavior</a:t>
              </a:r>
              <a:endParaRPr lang="en-GB" sz="3200" b="1" dirty="0">
                <a:solidFill>
                  <a:srgbClr val="F1D00A"/>
                </a:solidFill>
                <a:latin typeface="Futura Bold" panose="00000900000000000000" pitchFamily="2" charset="0"/>
              </a:endParaRPr>
            </a:p>
          </p:txBody>
        </p:sp>
      </p:grpSp>
      <p:sp>
        <p:nvSpPr>
          <p:cNvPr id="8" name="TextBox 7">
            <a:extLst>
              <a:ext uri="{FF2B5EF4-FFF2-40B4-BE49-F238E27FC236}">
                <a16:creationId xmlns:a16="http://schemas.microsoft.com/office/drawing/2014/main" id="{565E890B-0940-DFDC-6219-A0B10742044F}"/>
              </a:ext>
            </a:extLst>
          </p:cNvPr>
          <p:cNvSpPr txBox="1"/>
          <p:nvPr/>
        </p:nvSpPr>
        <p:spPr>
          <a:xfrm>
            <a:off x="485545" y="1441578"/>
            <a:ext cx="11433186" cy="965519"/>
          </a:xfrm>
          <a:prstGeom prst="rect">
            <a:avLst/>
          </a:prstGeom>
          <a:noFill/>
        </p:spPr>
        <p:txBody>
          <a:bodyPr wrap="square">
            <a:spAutoFit/>
          </a:bodyPr>
          <a:lstStyle/>
          <a:p>
            <a:pPr>
              <a:lnSpc>
                <a:spcPct val="150000"/>
              </a:lnSpc>
            </a:pPr>
            <a:r>
              <a:rPr lang="en-GB" sz="2000" dirty="0">
                <a:solidFill>
                  <a:srgbClr val="03045E"/>
                </a:solidFill>
                <a:latin typeface="Futura Medium" panose="00000400000000000000" pitchFamily="2" charset="0"/>
              </a:rPr>
              <a:t>c) </a:t>
            </a:r>
            <a:r>
              <a:rPr lang="en-US" sz="2000" dirty="0">
                <a:solidFill>
                  <a:srgbClr val="03045E"/>
                </a:solidFill>
                <a:latin typeface="Futura Medium" panose="00000400000000000000" pitchFamily="2" charset="0"/>
              </a:rPr>
              <a:t>What factors influence respondents' purchase decisions, such as price range and limited edition packaging?</a:t>
            </a:r>
          </a:p>
        </p:txBody>
      </p:sp>
      <p:pic>
        <p:nvPicPr>
          <p:cNvPr id="7" name="Picture 6" descr="A graph of different colored squares&#10;&#10;Description automatically generated">
            <a:extLst>
              <a:ext uri="{FF2B5EF4-FFF2-40B4-BE49-F238E27FC236}">
                <a16:creationId xmlns:a16="http://schemas.microsoft.com/office/drawing/2014/main" id="{953CB58A-39B7-E9BA-B983-C1BF56E7AB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1932" y="4544861"/>
            <a:ext cx="3781795" cy="2270281"/>
          </a:xfrm>
          <a:prstGeom prst="rect">
            <a:avLst/>
          </a:prstGeom>
        </p:spPr>
      </p:pic>
      <p:sp>
        <p:nvSpPr>
          <p:cNvPr id="10" name="TextBox 9">
            <a:extLst>
              <a:ext uri="{FF2B5EF4-FFF2-40B4-BE49-F238E27FC236}">
                <a16:creationId xmlns:a16="http://schemas.microsoft.com/office/drawing/2014/main" id="{40B73762-ED76-ABCD-84DB-BB5A54C8FAD4}"/>
              </a:ext>
            </a:extLst>
          </p:cNvPr>
          <p:cNvSpPr txBox="1"/>
          <p:nvPr/>
        </p:nvSpPr>
        <p:spPr>
          <a:xfrm>
            <a:off x="485545" y="2788628"/>
            <a:ext cx="5515862" cy="1427250"/>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latin typeface="Futura Medium" panose="00000400000000000000" pitchFamily="2" charset="0"/>
              </a:rPr>
              <a:t>The primary reason for consuming energy drinks, as reported by the respondents, is to </a:t>
            </a:r>
            <a:r>
              <a:rPr lang="en-GB" sz="2000" dirty="0">
                <a:solidFill>
                  <a:srgbClr val="03045E"/>
                </a:solidFill>
                <a:highlight>
                  <a:srgbClr val="F1D00A"/>
                </a:highlight>
                <a:latin typeface="Futura Medium" panose="00000400000000000000" pitchFamily="2" charset="0"/>
              </a:rPr>
              <a:t>enhance energy levels</a:t>
            </a:r>
            <a:r>
              <a:rPr lang="en-GB" sz="2000" dirty="0">
                <a:solidFill>
                  <a:srgbClr val="03045E"/>
                </a:solidFill>
                <a:latin typeface="Futura Medium" panose="00000400000000000000" pitchFamily="2" charset="0"/>
              </a:rPr>
              <a:t> and </a:t>
            </a:r>
            <a:r>
              <a:rPr lang="en-GB" sz="2000" dirty="0">
                <a:solidFill>
                  <a:srgbClr val="03045E"/>
                </a:solidFill>
                <a:highlight>
                  <a:srgbClr val="F1D00A"/>
                </a:highlight>
                <a:latin typeface="Futura Medium" panose="00000400000000000000" pitchFamily="2" charset="0"/>
              </a:rPr>
              <a:t>improve focus</a:t>
            </a:r>
            <a:r>
              <a:rPr lang="en-GB" sz="2000" dirty="0">
                <a:solidFill>
                  <a:srgbClr val="03045E"/>
                </a:solidFill>
                <a:latin typeface="Futura Medium" panose="00000400000000000000" pitchFamily="2" charset="0"/>
              </a:rPr>
              <a:t>.</a:t>
            </a:r>
          </a:p>
        </p:txBody>
      </p:sp>
      <p:sp>
        <p:nvSpPr>
          <p:cNvPr id="13" name="TextBox 12">
            <a:extLst>
              <a:ext uri="{FF2B5EF4-FFF2-40B4-BE49-F238E27FC236}">
                <a16:creationId xmlns:a16="http://schemas.microsoft.com/office/drawing/2014/main" id="{80D69ADA-6868-3F42-E239-FA4930E560A9}"/>
              </a:ext>
            </a:extLst>
          </p:cNvPr>
          <p:cNvSpPr txBox="1"/>
          <p:nvPr/>
        </p:nvSpPr>
        <p:spPr>
          <a:xfrm>
            <a:off x="-8353655" y="4597409"/>
            <a:ext cx="6133659" cy="1427250"/>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latin typeface="Futura Medium" panose="00000400000000000000" pitchFamily="2" charset="0"/>
              </a:rPr>
              <a:t>In addition, a significant majority of the respondents expressed a preference for energy drink prices ranging between </a:t>
            </a:r>
            <a:r>
              <a:rPr lang="en-GB" sz="2000" dirty="0">
                <a:solidFill>
                  <a:srgbClr val="03045E"/>
                </a:solidFill>
                <a:highlight>
                  <a:srgbClr val="F1D00A"/>
                </a:highlight>
                <a:latin typeface="Futura Medium" panose="00000400000000000000" pitchFamily="2" charset="0"/>
              </a:rPr>
              <a:t>Rs 50-90</a:t>
            </a:r>
            <a:r>
              <a:rPr lang="en-GB" sz="2000" dirty="0">
                <a:solidFill>
                  <a:srgbClr val="03045E"/>
                </a:solidFill>
                <a:latin typeface="Futura Medium" panose="00000400000000000000" pitchFamily="2" charset="0"/>
              </a:rPr>
              <a:t>. </a:t>
            </a:r>
          </a:p>
        </p:txBody>
      </p:sp>
      <p:pic>
        <p:nvPicPr>
          <p:cNvPr id="21" name="Graphic 20" descr="Arrow: Rotate left outline">
            <a:extLst>
              <a:ext uri="{FF2B5EF4-FFF2-40B4-BE49-F238E27FC236}">
                <a16:creationId xmlns:a16="http://schemas.microsoft.com/office/drawing/2014/main" id="{290755DC-5AF3-BFB5-A679-9A0E9B6AB3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983744">
            <a:off x="5620363" y="2366466"/>
            <a:ext cx="1664725" cy="1664725"/>
          </a:xfrm>
          <a:prstGeom prst="rect">
            <a:avLst/>
          </a:prstGeom>
        </p:spPr>
      </p:pic>
      <p:pic>
        <p:nvPicPr>
          <p:cNvPr id="23" name="Graphic 22" descr="Arrow: Slight curve outline">
            <a:extLst>
              <a:ext uri="{FF2B5EF4-FFF2-40B4-BE49-F238E27FC236}">
                <a16:creationId xmlns:a16="http://schemas.microsoft.com/office/drawing/2014/main" id="{86E1F625-30D9-39D9-A6B7-77E77579567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66403" y="5002194"/>
            <a:ext cx="1699135" cy="1699135"/>
          </a:xfrm>
          <a:prstGeom prst="rect">
            <a:avLst/>
          </a:prstGeom>
        </p:spPr>
      </p:pic>
      <p:grpSp>
        <p:nvGrpSpPr>
          <p:cNvPr id="24" name="Group 23">
            <a:extLst>
              <a:ext uri="{FF2B5EF4-FFF2-40B4-BE49-F238E27FC236}">
                <a16:creationId xmlns:a16="http://schemas.microsoft.com/office/drawing/2014/main" id="{26C575A0-07FC-52D1-EA1D-03CECF2E5489}"/>
              </a:ext>
            </a:extLst>
          </p:cNvPr>
          <p:cNvGrpSpPr/>
          <p:nvPr/>
        </p:nvGrpSpPr>
        <p:grpSpPr>
          <a:xfrm>
            <a:off x="-13765832" y="387168"/>
            <a:ext cx="6646575" cy="777766"/>
            <a:chOff x="-6303" y="398053"/>
            <a:chExt cx="9932734" cy="801140"/>
          </a:xfrm>
        </p:grpSpPr>
        <p:sp>
          <p:nvSpPr>
            <p:cNvPr id="25" name="Rectangle 1">
              <a:extLst>
                <a:ext uri="{FF2B5EF4-FFF2-40B4-BE49-F238E27FC236}">
                  <a16:creationId xmlns:a16="http://schemas.microsoft.com/office/drawing/2014/main" id="{F56AF394-DF80-7959-28C9-1E2BFCE0E723}"/>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26" name="Parallelogram 25">
              <a:extLst>
                <a:ext uri="{FF2B5EF4-FFF2-40B4-BE49-F238E27FC236}">
                  <a16:creationId xmlns:a16="http://schemas.microsoft.com/office/drawing/2014/main" id="{FA2D1284-6A17-A8CC-4D71-1C904555676C}"/>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27" name="Parallelogram 26">
              <a:extLst>
                <a:ext uri="{FF2B5EF4-FFF2-40B4-BE49-F238E27FC236}">
                  <a16:creationId xmlns:a16="http://schemas.microsoft.com/office/drawing/2014/main" id="{BBC54B44-33C2-1A99-0054-F119EC6E59BB}"/>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28" name="TextBox 27">
              <a:extLst>
                <a:ext uri="{FF2B5EF4-FFF2-40B4-BE49-F238E27FC236}">
                  <a16:creationId xmlns:a16="http://schemas.microsoft.com/office/drawing/2014/main" id="{156F8E57-0103-4A89-AA0D-1E5CE8D5AF59}"/>
                </a:ext>
              </a:extLst>
            </p:cNvPr>
            <p:cNvSpPr txBox="1"/>
            <p:nvPr/>
          </p:nvSpPr>
          <p:spPr>
            <a:xfrm>
              <a:off x="485545" y="517699"/>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Product Development</a:t>
              </a:r>
              <a:endParaRPr lang="en-GB" sz="3200" b="1" dirty="0">
                <a:solidFill>
                  <a:srgbClr val="F1D00A"/>
                </a:solidFill>
                <a:latin typeface="Futura Bold" panose="00000900000000000000" pitchFamily="2" charset="0"/>
              </a:endParaRPr>
            </a:p>
          </p:txBody>
        </p:sp>
      </p:grpSp>
    </p:spTree>
    <p:extLst>
      <p:ext uri="{BB962C8B-B14F-4D97-AF65-F5344CB8AC3E}">
        <p14:creationId xmlns:p14="http://schemas.microsoft.com/office/powerpoint/2010/main" val="18649303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pic>
        <p:nvPicPr>
          <p:cNvPr id="12" name="Picture 11" descr="A graph of energy and energy&#10;&#10;Description automatically generated">
            <a:extLst>
              <a:ext uri="{FF2B5EF4-FFF2-40B4-BE49-F238E27FC236}">
                <a16:creationId xmlns:a16="http://schemas.microsoft.com/office/drawing/2014/main" id="{AD0C9452-C282-288A-87B0-AF02FA05FD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1932" y="1800250"/>
            <a:ext cx="4434523" cy="2797161"/>
          </a:xfrm>
          <a:prstGeom prst="rect">
            <a:avLst/>
          </a:prstGeom>
        </p:spPr>
      </p:pic>
      <p:grpSp>
        <p:nvGrpSpPr>
          <p:cNvPr id="6" name="Group 5">
            <a:extLst>
              <a:ext uri="{FF2B5EF4-FFF2-40B4-BE49-F238E27FC236}">
                <a16:creationId xmlns:a16="http://schemas.microsoft.com/office/drawing/2014/main" id="{7CFDC3CD-E2DB-EE6D-B3FC-BD81227C5D1B}"/>
              </a:ext>
            </a:extLst>
          </p:cNvPr>
          <p:cNvGrpSpPr/>
          <p:nvPr/>
        </p:nvGrpSpPr>
        <p:grpSpPr>
          <a:xfrm>
            <a:off x="-6303" y="398053"/>
            <a:ext cx="9932734" cy="801140"/>
            <a:chOff x="-6303" y="398053"/>
            <a:chExt cx="9932734" cy="801140"/>
          </a:xfrm>
        </p:grpSpPr>
        <p:sp>
          <p:nvSpPr>
            <p:cNvPr id="2" name="Rectangle 1">
              <a:extLst>
                <a:ext uri="{FF2B5EF4-FFF2-40B4-BE49-F238E27FC236}">
                  <a16:creationId xmlns:a16="http://schemas.microsoft.com/office/drawing/2014/main" id="{E9746A55-B8CE-F121-AB8B-1B02098B18CF}"/>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3" name="Parallelogram 2">
              <a:extLst>
                <a:ext uri="{FF2B5EF4-FFF2-40B4-BE49-F238E27FC236}">
                  <a16:creationId xmlns:a16="http://schemas.microsoft.com/office/drawing/2014/main" id="{6078DEA1-D536-45C8-5066-EA8553BCEF2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4" name="Parallelogram 3">
              <a:extLst>
                <a:ext uri="{FF2B5EF4-FFF2-40B4-BE49-F238E27FC236}">
                  <a16:creationId xmlns:a16="http://schemas.microsoft.com/office/drawing/2014/main" id="{C183121D-AB5E-1095-B356-75D16C644F7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5" name="TextBox 4">
              <a:extLst>
                <a:ext uri="{FF2B5EF4-FFF2-40B4-BE49-F238E27FC236}">
                  <a16:creationId xmlns:a16="http://schemas.microsoft.com/office/drawing/2014/main" id="{8592E562-B7F4-E49E-022E-FA9113824335}"/>
                </a:ext>
              </a:extLst>
            </p:cNvPr>
            <p:cNvSpPr txBox="1"/>
            <p:nvPr/>
          </p:nvSpPr>
          <p:spPr>
            <a:xfrm>
              <a:off x="485545" y="517699"/>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Purchase Behavior</a:t>
              </a:r>
              <a:endParaRPr lang="en-GB" sz="3200" b="1" dirty="0">
                <a:solidFill>
                  <a:srgbClr val="F1D00A"/>
                </a:solidFill>
                <a:latin typeface="Futura Bold" panose="00000900000000000000" pitchFamily="2" charset="0"/>
              </a:endParaRPr>
            </a:p>
          </p:txBody>
        </p:sp>
      </p:grpSp>
      <p:sp>
        <p:nvSpPr>
          <p:cNvPr id="8" name="TextBox 7">
            <a:extLst>
              <a:ext uri="{FF2B5EF4-FFF2-40B4-BE49-F238E27FC236}">
                <a16:creationId xmlns:a16="http://schemas.microsoft.com/office/drawing/2014/main" id="{565E890B-0940-DFDC-6219-A0B10742044F}"/>
              </a:ext>
            </a:extLst>
          </p:cNvPr>
          <p:cNvSpPr txBox="1"/>
          <p:nvPr/>
        </p:nvSpPr>
        <p:spPr>
          <a:xfrm>
            <a:off x="485545" y="1441578"/>
            <a:ext cx="11433186" cy="965519"/>
          </a:xfrm>
          <a:prstGeom prst="rect">
            <a:avLst/>
          </a:prstGeom>
          <a:noFill/>
        </p:spPr>
        <p:txBody>
          <a:bodyPr wrap="square">
            <a:spAutoFit/>
          </a:bodyPr>
          <a:lstStyle/>
          <a:p>
            <a:pPr>
              <a:lnSpc>
                <a:spcPct val="150000"/>
              </a:lnSpc>
            </a:pPr>
            <a:r>
              <a:rPr lang="en-GB" sz="2000" dirty="0">
                <a:solidFill>
                  <a:srgbClr val="03045E"/>
                </a:solidFill>
                <a:latin typeface="Futura Medium" panose="00000400000000000000" pitchFamily="2" charset="0"/>
              </a:rPr>
              <a:t>c) </a:t>
            </a:r>
            <a:r>
              <a:rPr lang="en-US" sz="2000" dirty="0">
                <a:solidFill>
                  <a:srgbClr val="03045E"/>
                </a:solidFill>
                <a:latin typeface="Futura Medium" panose="00000400000000000000" pitchFamily="2" charset="0"/>
              </a:rPr>
              <a:t>What factors influence respondents' purchase decisions, such as price range and limited edition packaging?</a:t>
            </a:r>
          </a:p>
        </p:txBody>
      </p:sp>
      <p:pic>
        <p:nvPicPr>
          <p:cNvPr id="7" name="Picture 6" descr="A graph of different colored squares&#10;&#10;Description automatically generated">
            <a:extLst>
              <a:ext uri="{FF2B5EF4-FFF2-40B4-BE49-F238E27FC236}">
                <a16:creationId xmlns:a16="http://schemas.microsoft.com/office/drawing/2014/main" id="{953CB58A-39B7-E9BA-B983-C1BF56E7AB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1932" y="4544861"/>
            <a:ext cx="3781795" cy="2270281"/>
          </a:xfrm>
          <a:prstGeom prst="rect">
            <a:avLst/>
          </a:prstGeom>
        </p:spPr>
      </p:pic>
      <p:sp>
        <p:nvSpPr>
          <p:cNvPr id="10" name="TextBox 9">
            <a:extLst>
              <a:ext uri="{FF2B5EF4-FFF2-40B4-BE49-F238E27FC236}">
                <a16:creationId xmlns:a16="http://schemas.microsoft.com/office/drawing/2014/main" id="{40B73762-ED76-ABCD-84DB-BB5A54C8FAD4}"/>
              </a:ext>
            </a:extLst>
          </p:cNvPr>
          <p:cNvSpPr txBox="1"/>
          <p:nvPr/>
        </p:nvSpPr>
        <p:spPr>
          <a:xfrm>
            <a:off x="485545" y="2788628"/>
            <a:ext cx="5515862" cy="1427250"/>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latin typeface="Futura Medium" panose="00000400000000000000" pitchFamily="2" charset="0"/>
              </a:rPr>
              <a:t>The primary reason for consuming energy drinks, as reported by the respondents, is to </a:t>
            </a:r>
            <a:r>
              <a:rPr lang="en-GB" sz="2000" dirty="0">
                <a:solidFill>
                  <a:srgbClr val="03045E"/>
                </a:solidFill>
                <a:highlight>
                  <a:srgbClr val="F1D00A"/>
                </a:highlight>
                <a:latin typeface="Futura Medium" panose="00000400000000000000" pitchFamily="2" charset="0"/>
              </a:rPr>
              <a:t>enhance energy levels</a:t>
            </a:r>
            <a:r>
              <a:rPr lang="en-GB" sz="2000" dirty="0">
                <a:solidFill>
                  <a:srgbClr val="03045E"/>
                </a:solidFill>
                <a:latin typeface="Futura Medium" panose="00000400000000000000" pitchFamily="2" charset="0"/>
              </a:rPr>
              <a:t> and </a:t>
            </a:r>
            <a:r>
              <a:rPr lang="en-GB" sz="2000" dirty="0">
                <a:solidFill>
                  <a:srgbClr val="03045E"/>
                </a:solidFill>
                <a:highlight>
                  <a:srgbClr val="F1D00A"/>
                </a:highlight>
                <a:latin typeface="Futura Medium" panose="00000400000000000000" pitchFamily="2" charset="0"/>
              </a:rPr>
              <a:t>improve focus</a:t>
            </a:r>
            <a:r>
              <a:rPr lang="en-GB" sz="2000" dirty="0">
                <a:solidFill>
                  <a:srgbClr val="03045E"/>
                </a:solidFill>
                <a:latin typeface="Futura Medium" panose="00000400000000000000" pitchFamily="2" charset="0"/>
              </a:rPr>
              <a:t>.</a:t>
            </a:r>
          </a:p>
        </p:txBody>
      </p:sp>
      <p:sp>
        <p:nvSpPr>
          <p:cNvPr id="13" name="TextBox 12">
            <a:extLst>
              <a:ext uri="{FF2B5EF4-FFF2-40B4-BE49-F238E27FC236}">
                <a16:creationId xmlns:a16="http://schemas.microsoft.com/office/drawing/2014/main" id="{80D69ADA-6868-3F42-E239-FA4930E560A9}"/>
              </a:ext>
            </a:extLst>
          </p:cNvPr>
          <p:cNvSpPr txBox="1"/>
          <p:nvPr/>
        </p:nvSpPr>
        <p:spPr>
          <a:xfrm>
            <a:off x="485545" y="4597409"/>
            <a:ext cx="6133659" cy="1427250"/>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latin typeface="Futura Medium" panose="00000400000000000000" pitchFamily="2" charset="0"/>
              </a:rPr>
              <a:t>In addition, a significant majority of the respondents expressed a preference for energy drink prices ranging between </a:t>
            </a:r>
            <a:r>
              <a:rPr lang="en-GB" sz="2000" dirty="0">
                <a:solidFill>
                  <a:srgbClr val="03045E"/>
                </a:solidFill>
                <a:highlight>
                  <a:srgbClr val="F1D00A"/>
                </a:highlight>
                <a:latin typeface="Futura Medium" panose="00000400000000000000" pitchFamily="2" charset="0"/>
              </a:rPr>
              <a:t>Rs 50-90</a:t>
            </a:r>
            <a:r>
              <a:rPr lang="en-GB" sz="2000" dirty="0">
                <a:solidFill>
                  <a:srgbClr val="03045E"/>
                </a:solidFill>
                <a:latin typeface="Futura Medium" panose="00000400000000000000" pitchFamily="2" charset="0"/>
              </a:rPr>
              <a:t>. </a:t>
            </a:r>
          </a:p>
        </p:txBody>
      </p:sp>
      <p:pic>
        <p:nvPicPr>
          <p:cNvPr id="21" name="Graphic 20" descr="Arrow: Rotate left outline">
            <a:extLst>
              <a:ext uri="{FF2B5EF4-FFF2-40B4-BE49-F238E27FC236}">
                <a16:creationId xmlns:a16="http://schemas.microsoft.com/office/drawing/2014/main" id="{290755DC-5AF3-BFB5-A679-9A0E9B6AB3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983744">
            <a:off x="5620363" y="2366466"/>
            <a:ext cx="1664725" cy="1664725"/>
          </a:xfrm>
          <a:prstGeom prst="rect">
            <a:avLst/>
          </a:prstGeom>
        </p:spPr>
      </p:pic>
      <p:pic>
        <p:nvPicPr>
          <p:cNvPr id="23" name="Graphic 22" descr="Arrow: Slight curve outline">
            <a:extLst>
              <a:ext uri="{FF2B5EF4-FFF2-40B4-BE49-F238E27FC236}">
                <a16:creationId xmlns:a16="http://schemas.microsoft.com/office/drawing/2014/main" id="{86E1F625-30D9-39D9-A6B7-77E77579567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72797" y="5002194"/>
            <a:ext cx="1699135" cy="1699135"/>
          </a:xfrm>
          <a:prstGeom prst="rect">
            <a:avLst/>
          </a:prstGeom>
        </p:spPr>
      </p:pic>
      <p:grpSp>
        <p:nvGrpSpPr>
          <p:cNvPr id="24" name="Group 23">
            <a:extLst>
              <a:ext uri="{FF2B5EF4-FFF2-40B4-BE49-F238E27FC236}">
                <a16:creationId xmlns:a16="http://schemas.microsoft.com/office/drawing/2014/main" id="{26C575A0-07FC-52D1-EA1D-03CECF2E5489}"/>
              </a:ext>
            </a:extLst>
          </p:cNvPr>
          <p:cNvGrpSpPr/>
          <p:nvPr/>
        </p:nvGrpSpPr>
        <p:grpSpPr>
          <a:xfrm>
            <a:off x="-13765832" y="387168"/>
            <a:ext cx="6646575" cy="777766"/>
            <a:chOff x="-6303" y="398053"/>
            <a:chExt cx="9932734" cy="801140"/>
          </a:xfrm>
        </p:grpSpPr>
        <p:sp>
          <p:nvSpPr>
            <p:cNvPr id="25" name="Rectangle 1">
              <a:extLst>
                <a:ext uri="{FF2B5EF4-FFF2-40B4-BE49-F238E27FC236}">
                  <a16:creationId xmlns:a16="http://schemas.microsoft.com/office/drawing/2014/main" id="{F56AF394-DF80-7959-28C9-1E2BFCE0E723}"/>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26" name="Parallelogram 25">
              <a:extLst>
                <a:ext uri="{FF2B5EF4-FFF2-40B4-BE49-F238E27FC236}">
                  <a16:creationId xmlns:a16="http://schemas.microsoft.com/office/drawing/2014/main" id="{FA2D1284-6A17-A8CC-4D71-1C904555676C}"/>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27" name="Parallelogram 26">
              <a:extLst>
                <a:ext uri="{FF2B5EF4-FFF2-40B4-BE49-F238E27FC236}">
                  <a16:creationId xmlns:a16="http://schemas.microsoft.com/office/drawing/2014/main" id="{BBC54B44-33C2-1A99-0054-F119EC6E59BB}"/>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28" name="TextBox 27">
              <a:extLst>
                <a:ext uri="{FF2B5EF4-FFF2-40B4-BE49-F238E27FC236}">
                  <a16:creationId xmlns:a16="http://schemas.microsoft.com/office/drawing/2014/main" id="{156F8E57-0103-4A89-AA0D-1E5CE8D5AF59}"/>
                </a:ext>
              </a:extLst>
            </p:cNvPr>
            <p:cNvSpPr txBox="1"/>
            <p:nvPr/>
          </p:nvSpPr>
          <p:spPr>
            <a:xfrm>
              <a:off x="485545" y="517699"/>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Product Development</a:t>
              </a:r>
              <a:endParaRPr lang="en-GB" sz="3200" b="1" dirty="0">
                <a:solidFill>
                  <a:srgbClr val="F1D00A"/>
                </a:solidFill>
                <a:latin typeface="Futura Bold" panose="00000900000000000000" pitchFamily="2" charset="0"/>
              </a:endParaRPr>
            </a:p>
          </p:txBody>
        </p:sp>
      </p:grpSp>
    </p:spTree>
    <p:extLst>
      <p:ext uri="{BB962C8B-B14F-4D97-AF65-F5344CB8AC3E}">
        <p14:creationId xmlns:p14="http://schemas.microsoft.com/office/powerpoint/2010/main" val="242145493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CFDC3CD-E2DB-EE6D-B3FC-BD81227C5D1B}"/>
              </a:ext>
            </a:extLst>
          </p:cNvPr>
          <p:cNvGrpSpPr/>
          <p:nvPr/>
        </p:nvGrpSpPr>
        <p:grpSpPr>
          <a:xfrm>
            <a:off x="-6303" y="398053"/>
            <a:ext cx="9932734" cy="801140"/>
            <a:chOff x="-6303" y="398053"/>
            <a:chExt cx="9932734" cy="801140"/>
          </a:xfrm>
        </p:grpSpPr>
        <p:sp>
          <p:nvSpPr>
            <p:cNvPr id="2" name="Rectangle 1">
              <a:extLst>
                <a:ext uri="{FF2B5EF4-FFF2-40B4-BE49-F238E27FC236}">
                  <a16:creationId xmlns:a16="http://schemas.microsoft.com/office/drawing/2014/main" id="{E9746A55-B8CE-F121-AB8B-1B02098B18CF}"/>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3" name="Parallelogram 2">
              <a:extLst>
                <a:ext uri="{FF2B5EF4-FFF2-40B4-BE49-F238E27FC236}">
                  <a16:creationId xmlns:a16="http://schemas.microsoft.com/office/drawing/2014/main" id="{6078DEA1-D536-45C8-5066-EA8553BCEF2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4" name="Parallelogram 3">
              <a:extLst>
                <a:ext uri="{FF2B5EF4-FFF2-40B4-BE49-F238E27FC236}">
                  <a16:creationId xmlns:a16="http://schemas.microsoft.com/office/drawing/2014/main" id="{C183121D-AB5E-1095-B356-75D16C644F7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5" name="TextBox 4">
              <a:extLst>
                <a:ext uri="{FF2B5EF4-FFF2-40B4-BE49-F238E27FC236}">
                  <a16:creationId xmlns:a16="http://schemas.microsoft.com/office/drawing/2014/main" id="{8592E562-B7F4-E49E-022E-FA9113824335}"/>
                </a:ext>
              </a:extLst>
            </p:cNvPr>
            <p:cNvSpPr txBox="1"/>
            <p:nvPr/>
          </p:nvSpPr>
          <p:spPr>
            <a:xfrm>
              <a:off x="485545" y="517699"/>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Product Development</a:t>
              </a:r>
              <a:endParaRPr lang="en-GB" sz="3200" b="1" dirty="0">
                <a:solidFill>
                  <a:srgbClr val="F1D00A"/>
                </a:solidFill>
                <a:latin typeface="Futura Bold" panose="00000900000000000000" pitchFamily="2" charset="0"/>
              </a:endParaRPr>
            </a:p>
          </p:txBody>
        </p:sp>
      </p:grpSp>
      <p:sp>
        <p:nvSpPr>
          <p:cNvPr id="8" name="TextBox 7">
            <a:extLst>
              <a:ext uri="{FF2B5EF4-FFF2-40B4-BE49-F238E27FC236}">
                <a16:creationId xmlns:a16="http://schemas.microsoft.com/office/drawing/2014/main" id="{565E890B-0940-DFDC-6219-A0B10742044F}"/>
              </a:ext>
            </a:extLst>
          </p:cNvPr>
          <p:cNvSpPr txBox="1"/>
          <p:nvPr/>
        </p:nvSpPr>
        <p:spPr>
          <a:xfrm>
            <a:off x="485545" y="1441578"/>
            <a:ext cx="8569839" cy="503921"/>
          </a:xfrm>
          <a:prstGeom prst="rect">
            <a:avLst/>
          </a:prstGeom>
          <a:noFill/>
        </p:spPr>
        <p:txBody>
          <a:bodyPr wrap="square">
            <a:spAutoFit/>
          </a:bodyPr>
          <a:lstStyle/>
          <a:p>
            <a:pPr>
              <a:lnSpc>
                <a:spcPct val="150000"/>
              </a:lnSpc>
            </a:pPr>
            <a:r>
              <a:rPr lang="en-GB" sz="2000" dirty="0">
                <a:solidFill>
                  <a:srgbClr val="03045E"/>
                </a:solidFill>
                <a:latin typeface="Futura Medium" panose="00000400000000000000" pitchFamily="2" charset="0"/>
              </a:rPr>
              <a:t>a) </a:t>
            </a:r>
            <a:r>
              <a:rPr lang="en-US" sz="2000" dirty="0">
                <a:solidFill>
                  <a:srgbClr val="03045E"/>
                </a:solidFill>
                <a:latin typeface="Futura Medium" panose="00000400000000000000" pitchFamily="2" charset="0"/>
              </a:rPr>
              <a:t>Which area of business should we focus more on our product development? </a:t>
            </a:r>
          </a:p>
        </p:txBody>
      </p:sp>
      <p:pic>
        <p:nvPicPr>
          <p:cNvPr id="14" name="Picture 13" descr="A graph of a number of different colored bars&#10;&#10;Description automatically generated">
            <a:extLst>
              <a:ext uri="{FF2B5EF4-FFF2-40B4-BE49-F238E27FC236}">
                <a16:creationId xmlns:a16="http://schemas.microsoft.com/office/drawing/2014/main" id="{4137EA67-3C89-E87A-FBA1-4F5CC8D789DD}"/>
              </a:ext>
            </a:extLst>
          </p:cNvPr>
          <p:cNvPicPr>
            <a:picLocks noChangeAspect="1"/>
          </p:cNvPicPr>
          <p:nvPr/>
        </p:nvPicPr>
        <p:blipFill rotWithShape="1">
          <a:blip r:embed="rId3">
            <a:extLst>
              <a:ext uri="{28A0092B-C50C-407E-A947-70E740481C1C}">
                <a14:useLocalDpi xmlns:a14="http://schemas.microsoft.com/office/drawing/2010/main" val="0"/>
              </a:ext>
            </a:extLst>
          </a:blip>
          <a:srcRect l="3462" t="17471" r="6267" b="8114"/>
          <a:stretch/>
        </p:blipFill>
        <p:spPr>
          <a:xfrm>
            <a:off x="277637" y="2020395"/>
            <a:ext cx="4662225" cy="2158438"/>
          </a:xfrm>
          <a:prstGeom prst="rect">
            <a:avLst/>
          </a:prstGeom>
        </p:spPr>
      </p:pic>
      <p:sp>
        <p:nvSpPr>
          <p:cNvPr id="9" name="TextBox 8">
            <a:extLst>
              <a:ext uri="{FF2B5EF4-FFF2-40B4-BE49-F238E27FC236}">
                <a16:creationId xmlns:a16="http://schemas.microsoft.com/office/drawing/2014/main" id="{363CE241-4313-0A8F-5020-CF8FA4556685}"/>
              </a:ext>
            </a:extLst>
          </p:cNvPr>
          <p:cNvSpPr txBox="1"/>
          <p:nvPr/>
        </p:nvSpPr>
        <p:spPr>
          <a:xfrm>
            <a:off x="13132676" y="2157026"/>
            <a:ext cx="6101254" cy="1427250"/>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latin typeface="Futura Medium" panose="00000400000000000000" pitchFamily="2" charset="0"/>
              </a:rPr>
              <a:t>By reducing sugar content, adding more natural ingredients, and offering a wide range of flavors, CodeX can create a healthier option for consumers.</a:t>
            </a:r>
          </a:p>
        </p:txBody>
      </p:sp>
      <p:pic>
        <p:nvPicPr>
          <p:cNvPr id="12" name="Graphic 11" descr="Bubbles with solid fill">
            <a:extLst>
              <a:ext uri="{FF2B5EF4-FFF2-40B4-BE49-F238E27FC236}">
                <a16:creationId xmlns:a16="http://schemas.microsoft.com/office/drawing/2014/main" id="{CD38F5B3-6D04-4E29-9A2C-B004114442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904803">
            <a:off x="15699187" y="648771"/>
            <a:ext cx="1855824" cy="1855824"/>
          </a:xfrm>
          <a:prstGeom prst="rect">
            <a:avLst/>
          </a:prstGeom>
        </p:spPr>
      </p:pic>
      <p:grpSp>
        <p:nvGrpSpPr>
          <p:cNvPr id="13" name="Group 12">
            <a:extLst>
              <a:ext uri="{FF2B5EF4-FFF2-40B4-BE49-F238E27FC236}">
                <a16:creationId xmlns:a16="http://schemas.microsoft.com/office/drawing/2014/main" id="{EB824CB0-52C4-7B13-AE47-2C10CE69693F}"/>
              </a:ext>
            </a:extLst>
          </p:cNvPr>
          <p:cNvGrpSpPr/>
          <p:nvPr/>
        </p:nvGrpSpPr>
        <p:grpSpPr>
          <a:xfrm>
            <a:off x="-15072116" y="387167"/>
            <a:ext cx="8050830" cy="812025"/>
            <a:chOff x="-6303" y="398053"/>
            <a:chExt cx="9932734" cy="801140"/>
          </a:xfrm>
        </p:grpSpPr>
        <p:sp>
          <p:nvSpPr>
            <p:cNvPr id="17" name="Rectangle 1">
              <a:extLst>
                <a:ext uri="{FF2B5EF4-FFF2-40B4-BE49-F238E27FC236}">
                  <a16:creationId xmlns:a16="http://schemas.microsoft.com/office/drawing/2014/main" id="{37DDFC41-CB27-E23C-1F23-036F727F6B1C}"/>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18" name="Parallelogram 17">
              <a:extLst>
                <a:ext uri="{FF2B5EF4-FFF2-40B4-BE49-F238E27FC236}">
                  <a16:creationId xmlns:a16="http://schemas.microsoft.com/office/drawing/2014/main" id="{61920505-697E-7CD9-0247-73B588775E72}"/>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19" name="Parallelogram 18">
              <a:extLst>
                <a:ext uri="{FF2B5EF4-FFF2-40B4-BE49-F238E27FC236}">
                  <a16:creationId xmlns:a16="http://schemas.microsoft.com/office/drawing/2014/main" id="{5522B25B-AC34-6977-A1FE-9EB93CA052A1}"/>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20" name="TextBox 19">
              <a:extLst>
                <a:ext uri="{FF2B5EF4-FFF2-40B4-BE49-F238E27FC236}">
                  <a16:creationId xmlns:a16="http://schemas.microsoft.com/office/drawing/2014/main" id="{25041866-6B3C-BDE1-6824-3C898491760C}"/>
                </a:ext>
              </a:extLst>
            </p:cNvPr>
            <p:cNvSpPr txBox="1"/>
            <p:nvPr/>
          </p:nvSpPr>
          <p:spPr>
            <a:xfrm>
              <a:off x="485545" y="517699"/>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Secondary Insights</a:t>
              </a:r>
              <a:endParaRPr lang="en-GB" sz="2400" dirty="0">
                <a:solidFill>
                  <a:srgbClr val="F1D00A"/>
                </a:solidFill>
                <a:latin typeface="Futura Bold" panose="00000900000000000000" pitchFamily="2" charset="0"/>
              </a:endParaRPr>
            </a:p>
          </p:txBody>
        </p:sp>
      </p:grpSp>
    </p:spTree>
    <p:extLst>
      <p:ext uri="{BB962C8B-B14F-4D97-AF65-F5344CB8AC3E}">
        <p14:creationId xmlns:p14="http://schemas.microsoft.com/office/powerpoint/2010/main" val="85480306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CFDC3CD-E2DB-EE6D-B3FC-BD81227C5D1B}"/>
              </a:ext>
            </a:extLst>
          </p:cNvPr>
          <p:cNvGrpSpPr/>
          <p:nvPr/>
        </p:nvGrpSpPr>
        <p:grpSpPr>
          <a:xfrm>
            <a:off x="-6303" y="398053"/>
            <a:ext cx="9932734" cy="801140"/>
            <a:chOff x="-6303" y="398053"/>
            <a:chExt cx="9932734" cy="801140"/>
          </a:xfrm>
        </p:grpSpPr>
        <p:sp>
          <p:nvSpPr>
            <p:cNvPr id="2" name="Rectangle 1">
              <a:extLst>
                <a:ext uri="{FF2B5EF4-FFF2-40B4-BE49-F238E27FC236}">
                  <a16:creationId xmlns:a16="http://schemas.microsoft.com/office/drawing/2014/main" id="{E9746A55-B8CE-F121-AB8B-1B02098B18CF}"/>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3" name="Parallelogram 2">
              <a:extLst>
                <a:ext uri="{FF2B5EF4-FFF2-40B4-BE49-F238E27FC236}">
                  <a16:creationId xmlns:a16="http://schemas.microsoft.com/office/drawing/2014/main" id="{6078DEA1-D536-45C8-5066-EA8553BCEF2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4" name="Parallelogram 3">
              <a:extLst>
                <a:ext uri="{FF2B5EF4-FFF2-40B4-BE49-F238E27FC236}">
                  <a16:creationId xmlns:a16="http://schemas.microsoft.com/office/drawing/2014/main" id="{C183121D-AB5E-1095-B356-75D16C644F7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5" name="TextBox 4">
              <a:extLst>
                <a:ext uri="{FF2B5EF4-FFF2-40B4-BE49-F238E27FC236}">
                  <a16:creationId xmlns:a16="http://schemas.microsoft.com/office/drawing/2014/main" id="{8592E562-B7F4-E49E-022E-FA9113824335}"/>
                </a:ext>
              </a:extLst>
            </p:cNvPr>
            <p:cNvSpPr txBox="1"/>
            <p:nvPr/>
          </p:nvSpPr>
          <p:spPr>
            <a:xfrm>
              <a:off x="485545" y="517699"/>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Product Development</a:t>
              </a:r>
              <a:endParaRPr lang="en-GB" sz="3200" b="1" dirty="0">
                <a:solidFill>
                  <a:srgbClr val="F1D00A"/>
                </a:solidFill>
                <a:latin typeface="Futura Bold" panose="00000900000000000000" pitchFamily="2" charset="0"/>
              </a:endParaRPr>
            </a:p>
          </p:txBody>
        </p:sp>
      </p:grpSp>
      <p:sp>
        <p:nvSpPr>
          <p:cNvPr id="8" name="TextBox 7">
            <a:extLst>
              <a:ext uri="{FF2B5EF4-FFF2-40B4-BE49-F238E27FC236}">
                <a16:creationId xmlns:a16="http://schemas.microsoft.com/office/drawing/2014/main" id="{565E890B-0940-DFDC-6219-A0B10742044F}"/>
              </a:ext>
            </a:extLst>
          </p:cNvPr>
          <p:cNvSpPr txBox="1"/>
          <p:nvPr/>
        </p:nvSpPr>
        <p:spPr>
          <a:xfrm>
            <a:off x="485545" y="1441578"/>
            <a:ext cx="8569839" cy="503921"/>
          </a:xfrm>
          <a:prstGeom prst="rect">
            <a:avLst/>
          </a:prstGeom>
          <a:noFill/>
        </p:spPr>
        <p:txBody>
          <a:bodyPr wrap="square">
            <a:spAutoFit/>
          </a:bodyPr>
          <a:lstStyle/>
          <a:p>
            <a:pPr>
              <a:lnSpc>
                <a:spcPct val="150000"/>
              </a:lnSpc>
            </a:pPr>
            <a:r>
              <a:rPr lang="en-GB" sz="2000" dirty="0">
                <a:solidFill>
                  <a:srgbClr val="03045E"/>
                </a:solidFill>
                <a:latin typeface="Futura Medium" panose="00000400000000000000" pitchFamily="2" charset="0"/>
              </a:rPr>
              <a:t>a) </a:t>
            </a:r>
            <a:r>
              <a:rPr lang="en-US" sz="2000" dirty="0">
                <a:solidFill>
                  <a:srgbClr val="03045E"/>
                </a:solidFill>
                <a:latin typeface="Futura Medium" panose="00000400000000000000" pitchFamily="2" charset="0"/>
              </a:rPr>
              <a:t>Which area of business should we focus more on our product development? </a:t>
            </a:r>
          </a:p>
        </p:txBody>
      </p:sp>
      <p:pic>
        <p:nvPicPr>
          <p:cNvPr id="14" name="Picture 13" descr="A graph of a number of different colored bars&#10;&#10;Description automatically generated">
            <a:extLst>
              <a:ext uri="{FF2B5EF4-FFF2-40B4-BE49-F238E27FC236}">
                <a16:creationId xmlns:a16="http://schemas.microsoft.com/office/drawing/2014/main" id="{4137EA67-3C89-E87A-FBA1-4F5CC8D789DD}"/>
              </a:ext>
            </a:extLst>
          </p:cNvPr>
          <p:cNvPicPr>
            <a:picLocks noChangeAspect="1"/>
          </p:cNvPicPr>
          <p:nvPr/>
        </p:nvPicPr>
        <p:blipFill rotWithShape="1">
          <a:blip r:embed="rId3">
            <a:extLst>
              <a:ext uri="{28A0092B-C50C-407E-A947-70E740481C1C}">
                <a14:useLocalDpi xmlns:a14="http://schemas.microsoft.com/office/drawing/2010/main" val="0"/>
              </a:ext>
            </a:extLst>
          </a:blip>
          <a:srcRect l="3462" t="17471" r="6267" b="8114"/>
          <a:stretch/>
        </p:blipFill>
        <p:spPr>
          <a:xfrm>
            <a:off x="277637" y="2020395"/>
            <a:ext cx="4662225" cy="2158438"/>
          </a:xfrm>
          <a:prstGeom prst="rect">
            <a:avLst/>
          </a:prstGeom>
        </p:spPr>
      </p:pic>
      <p:pic>
        <p:nvPicPr>
          <p:cNvPr id="16" name="Picture 15" descr="A blue circle with white text&#10;&#10;Description automatically generated">
            <a:extLst>
              <a:ext uri="{FF2B5EF4-FFF2-40B4-BE49-F238E27FC236}">
                <a16:creationId xmlns:a16="http://schemas.microsoft.com/office/drawing/2014/main" id="{FB3A1BA7-C346-E082-3097-4A40D74B7DED}"/>
              </a:ext>
            </a:extLst>
          </p:cNvPr>
          <p:cNvPicPr>
            <a:picLocks noChangeAspect="1"/>
          </p:cNvPicPr>
          <p:nvPr/>
        </p:nvPicPr>
        <p:blipFill rotWithShape="1">
          <a:blip r:embed="rId4">
            <a:extLst>
              <a:ext uri="{28A0092B-C50C-407E-A947-70E740481C1C}">
                <a14:useLocalDpi xmlns:a14="http://schemas.microsoft.com/office/drawing/2010/main" val="0"/>
              </a:ext>
            </a:extLst>
          </a:blip>
          <a:srcRect l="31206" t="16582" r="2422" b="6217"/>
          <a:stretch/>
        </p:blipFill>
        <p:spPr>
          <a:xfrm>
            <a:off x="15850761" y="4385528"/>
            <a:ext cx="2364828" cy="2065944"/>
          </a:xfrm>
          <a:prstGeom prst="rect">
            <a:avLst/>
          </a:prstGeom>
        </p:spPr>
      </p:pic>
      <p:pic>
        <p:nvPicPr>
          <p:cNvPr id="15" name="Picture 14" descr="A blue circle with white text&#10;&#10;Description automatically generated">
            <a:extLst>
              <a:ext uri="{FF2B5EF4-FFF2-40B4-BE49-F238E27FC236}">
                <a16:creationId xmlns:a16="http://schemas.microsoft.com/office/drawing/2014/main" id="{2CF4FC48-91FF-AEF3-4E39-D86C05EEFEB3}"/>
              </a:ext>
            </a:extLst>
          </p:cNvPr>
          <p:cNvPicPr>
            <a:picLocks noChangeAspect="1"/>
          </p:cNvPicPr>
          <p:nvPr/>
        </p:nvPicPr>
        <p:blipFill rotWithShape="1">
          <a:blip r:embed="rId4">
            <a:extLst>
              <a:ext uri="{28A0092B-C50C-407E-A947-70E740481C1C}">
                <a14:useLocalDpi xmlns:a14="http://schemas.microsoft.com/office/drawing/2010/main" val="0"/>
              </a:ext>
            </a:extLst>
          </a:blip>
          <a:srcRect l="-1085" t="29495" r="74574" b="26376"/>
          <a:stretch/>
        </p:blipFill>
        <p:spPr>
          <a:xfrm>
            <a:off x="17957788" y="4400935"/>
            <a:ext cx="1316691" cy="1646131"/>
          </a:xfrm>
          <a:prstGeom prst="rect">
            <a:avLst/>
          </a:prstGeom>
        </p:spPr>
      </p:pic>
      <p:sp>
        <p:nvSpPr>
          <p:cNvPr id="9" name="TextBox 8">
            <a:extLst>
              <a:ext uri="{FF2B5EF4-FFF2-40B4-BE49-F238E27FC236}">
                <a16:creationId xmlns:a16="http://schemas.microsoft.com/office/drawing/2014/main" id="{363CE241-4313-0A8F-5020-CF8FA4556685}"/>
              </a:ext>
            </a:extLst>
          </p:cNvPr>
          <p:cNvSpPr txBox="1"/>
          <p:nvPr/>
        </p:nvSpPr>
        <p:spPr>
          <a:xfrm>
            <a:off x="5436476" y="2157026"/>
            <a:ext cx="6101254" cy="1427250"/>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latin typeface="Futura Medium" panose="00000400000000000000" pitchFamily="2" charset="0"/>
              </a:rPr>
              <a:t>By reducing </a:t>
            </a:r>
            <a:r>
              <a:rPr lang="en-GB" sz="2000" dirty="0">
                <a:solidFill>
                  <a:srgbClr val="03045E"/>
                </a:solidFill>
                <a:highlight>
                  <a:srgbClr val="F1D00A"/>
                </a:highlight>
                <a:latin typeface="Futura Medium" panose="00000400000000000000" pitchFamily="2" charset="0"/>
              </a:rPr>
              <a:t>sugar</a:t>
            </a:r>
            <a:r>
              <a:rPr lang="en-GB" sz="2000" dirty="0">
                <a:solidFill>
                  <a:srgbClr val="03045E"/>
                </a:solidFill>
                <a:latin typeface="Futura Medium" panose="00000400000000000000" pitchFamily="2" charset="0"/>
              </a:rPr>
              <a:t> content, adding more </a:t>
            </a:r>
            <a:r>
              <a:rPr lang="en-GB" sz="2000" dirty="0">
                <a:solidFill>
                  <a:srgbClr val="03045E"/>
                </a:solidFill>
                <a:highlight>
                  <a:srgbClr val="F1D00A"/>
                </a:highlight>
                <a:latin typeface="Futura Medium" panose="00000400000000000000" pitchFamily="2" charset="0"/>
              </a:rPr>
              <a:t>natural ingredients</a:t>
            </a:r>
            <a:r>
              <a:rPr lang="en-GB" sz="2000" dirty="0">
                <a:solidFill>
                  <a:srgbClr val="03045E"/>
                </a:solidFill>
                <a:latin typeface="Futura Medium" panose="00000400000000000000" pitchFamily="2" charset="0"/>
              </a:rPr>
              <a:t>, and offering a wide range of flavors, CodeX can create a healthier option for consumers.</a:t>
            </a:r>
          </a:p>
        </p:txBody>
      </p:sp>
      <p:sp>
        <p:nvSpPr>
          <p:cNvPr id="11" name="TextBox 10">
            <a:extLst>
              <a:ext uri="{FF2B5EF4-FFF2-40B4-BE49-F238E27FC236}">
                <a16:creationId xmlns:a16="http://schemas.microsoft.com/office/drawing/2014/main" id="{B1B08AC8-96FB-DB5D-40F5-A8CACB40555E}"/>
              </a:ext>
            </a:extLst>
          </p:cNvPr>
          <p:cNvSpPr txBox="1"/>
          <p:nvPr/>
        </p:nvSpPr>
        <p:spPr>
          <a:xfrm>
            <a:off x="-9191854" y="4289865"/>
            <a:ext cx="7796016" cy="2350580"/>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latin typeface="Futura Medium" panose="00000400000000000000" pitchFamily="2" charset="0"/>
              </a:rPr>
              <a:t>60%, expressed concern about the health impacts of energy drinks, while 40% did not share the same level of concern. This highlights the importance of addressing consumer apprehensions and ensuring transparency regarding the health effects of CodeX's energizing drink.</a:t>
            </a:r>
          </a:p>
        </p:txBody>
      </p:sp>
      <p:pic>
        <p:nvPicPr>
          <p:cNvPr id="12" name="Graphic 11" descr="Bubbles with solid fill">
            <a:extLst>
              <a:ext uri="{FF2B5EF4-FFF2-40B4-BE49-F238E27FC236}">
                <a16:creationId xmlns:a16="http://schemas.microsoft.com/office/drawing/2014/main" id="{CD38F5B3-6D04-4E29-9A2C-B0041144427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8904803">
            <a:off x="15699187" y="648771"/>
            <a:ext cx="1855824" cy="1855824"/>
          </a:xfrm>
          <a:prstGeom prst="rect">
            <a:avLst/>
          </a:prstGeom>
        </p:spPr>
      </p:pic>
      <p:grpSp>
        <p:nvGrpSpPr>
          <p:cNvPr id="13" name="Group 12">
            <a:extLst>
              <a:ext uri="{FF2B5EF4-FFF2-40B4-BE49-F238E27FC236}">
                <a16:creationId xmlns:a16="http://schemas.microsoft.com/office/drawing/2014/main" id="{EB824CB0-52C4-7B13-AE47-2C10CE69693F}"/>
              </a:ext>
            </a:extLst>
          </p:cNvPr>
          <p:cNvGrpSpPr/>
          <p:nvPr/>
        </p:nvGrpSpPr>
        <p:grpSpPr>
          <a:xfrm>
            <a:off x="-15072116" y="387167"/>
            <a:ext cx="8050830" cy="812025"/>
            <a:chOff x="-6303" y="398053"/>
            <a:chExt cx="9932734" cy="801140"/>
          </a:xfrm>
        </p:grpSpPr>
        <p:sp>
          <p:nvSpPr>
            <p:cNvPr id="17" name="Rectangle 1">
              <a:extLst>
                <a:ext uri="{FF2B5EF4-FFF2-40B4-BE49-F238E27FC236}">
                  <a16:creationId xmlns:a16="http://schemas.microsoft.com/office/drawing/2014/main" id="{37DDFC41-CB27-E23C-1F23-036F727F6B1C}"/>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18" name="Parallelogram 17">
              <a:extLst>
                <a:ext uri="{FF2B5EF4-FFF2-40B4-BE49-F238E27FC236}">
                  <a16:creationId xmlns:a16="http://schemas.microsoft.com/office/drawing/2014/main" id="{61920505-697E-7CD9-0247-73B588775E72}"/>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19" name="Parallelogram 18">
              <a:extLst>
                <a:ext uri="{FF2B5EF4-FFF2-40B4-BE49-F238E27FC236}">
                  <a16:creationId xmlns:a16="http://schemas.microsoft.com/office/drawing/2014/main" id="{5522B25B-AC34-6977-A1FE-9EB93CA052A1}"/>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20" name="TextBox 19">
              <a:extLst>
                <a:ext uri="{FF2B5EF4-FFF2-40B4-BE49-F238E27FC236}">
                  <a16:creationId xmlns:a16="http://schemas.microsoft.com/office/drawing/2014/main" id="{25041866-6B3C-BDE1-6824-3C898491760C}"/>
                </a:ext>
              </a:extLst>
            </p:cNvPr>
            <p:cNvSpPr txBox="1"/>
            <p:nvPr/>
          </p:nvSpPr>
          <p:spPr>
            <a:xfrm>
              <a:off x="485545" y="517699"/>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Secondary Insights</a:t>
              </a:r>
              <a:endParaRPr lang="en-GB" sz="2400" dirty="0">
                <a:solidFill>
                  <a:srgbClr val="F1D00A"/>
                </a:solidFill>
                <a:latin typeface="Futura Bold" panose="00000900000000000000" pitchFamily="2" charset="0"/>
              </a:endParaRPr>
            </a:p>
          </p:txBody>
        </p:sp>
      </p:grpSp>
    </p:spTree>
    <p:extLst>
      <p:ext uri="{BB962C8B-B14F-4D97-AF65-F5344CB8AC3E}">
        <p14:creationId xmlns:p14="http://schemas.microsoft.com/office/powerpoint/2010/main" val="331005543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CFDC3CD-E2DB-EE6D-B3FC-BD81227C5D1B}"/>
              </a:ext>
            </a:extLst>
          </p:cNvPr>
          <p:cNvGrpSpPr/>
          <p:nvPr/>
        </p:nvGrpSpPr>
        <p:grpSpPr>
          <a:xfrm>
            <a:off x="-6303" y="398053"/>
            <a:ext cx="9932734" cy="801140"/>
            <a:chOff x="-6303" y="398053"/>
            <a:chExt cx="9932734" cy="801140"/>
          </a:xfrm>
        </p:grpSpPr>
        <p:sp>
          <p:nvSpPr>
            <p:cNvPr id="2" name="Rectangle 1">
              <a:extLst>
                <a:ext uri="{FF2B5EF4-FFF2-40B4-BE49-F238E27FC236}">
                  <a16:creationId xmlns:a16="http://schemas.microsoft.com/office/drawing/2014/main" id="{E9746A55-B8CE-F121-AB8B-1B02098B18CF}"/>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3" name="Parallelogram 2">
              <a:extLst>
                <a:ext uri="{FF2B5EF4-FFF2-40B4-BE49-F238E27FC236}">
                  <a16:creationId xmlns:a16="http://schemas.microsoft.com/office/drawing/2014/main" id="{6078DEA1-D536-45C8-5066-EA8553BCEF2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4" name="Parallelogram 3">
              <a:extLst>
                <a:ext uri="{FF2B5EF4-FFF2-40B4-BE49-F238E27FC236}">
                  <a16:creationId xmlns:a16="http://schemas.microsoft.com/office/drawing/2014/main" id="{C183121D-AB5E-1095-B356-75D16C644F7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5" name="TextBox 4">
              <a:extLst>
                <a:ext uri="{FF2B5EF4-FFF2-40B4-BE49-F238E27FC236}">
                  <a16:creationId xmlns:a16="http://schemas.microsoft.com/office/drawing/2014/main" id="{8592E562-B7F4-E49E-022E-FA9113824335}"/>
                </a:ext>
              </a:extLst>
            </p:cNvPr>
            <p:cNvSpPr txBox="1"/>
            <p:nvPr/>
          </p:nvSpPr>
          <p:spPr>
            <a:xfrm>
              <a:off x="485545" y="517699"/>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Product Development</a:t>
              </a:r>
              <a:endParaRPr lang="en-GB" sz="3200" b="1" dirty="0">
                <a:solidFill>
                  <a:srgbClr val="F1D00A"/>
                </a:solidFill>
                <a:latin typeface="Futura Bold" panose="00000900000000000000" pitchFamily="2" charset="0"/>
              </a:endParaRPr>
            </a:p>
          </p:txBody>
        </p:sp>
      </p:grpSp>
      <p:sp>
        <p:nvSpPr>
          <p:cNvPr id="8" name="TextBox 7">
            <a:extLst>
              <a:ext uri="{FF2B5EF4-FFF2-40B4-BE49-F238E27FC236}">
                <a16:creationId xmlns:a16="http://schemas.microsoft.com/office/drawing/2014/main" id="{565E890B-0940-DFDC-6219-A0B10742044F}"/>
              </a:ext>
            </a:extLst>
          </p:cNvPr>
          <p:cNvSpPr txBox="1"/>
          <p:nvPr/>
        </p:nvSpPr>
        <p:spPr>
          <a:xfrm>
            <a:off x="485545" y="1441578"/>
            <a:ext cx="8569839" cy="503921"/>
          </a:xfrm>
          <a:prstGeom prst="rect">
            <a:avLst/>
          </a:prstGeom>
          <a:noFill/>
        </p:spPr>
        <p:txBody>
          <a:bodyPr wrap="square">
            <a:spAutoFit/>
          </a:bodyPr>
          <a:lstStyle/>
          <a:p>
            <a:pPr>
              <a:lnSpc>
                <a:spcPct val="150000"/>
              </a:lnSpc>
            </a:pPr>
            <a:r>
              <a:rPr lang="en-GB" sz="2000" dirty="0">
                <a:solidFill>
                  <a:srgbClr val="03045E"/>
                </a:solidFill>
                <a:latin typeface="Futura Medium" panose="00000400000000000000" pitchFamily="2" charset="0"/>
              </a:rPr>
              <a:t>a) </a:t>
            </a:r>
            <a:r>
              <a:rPr lang="en-US" sz="2000" dirty="0">
                <a:solidFill>
                  <a:srgbClr val="03045E"/>
                </a:solidFill>
                <a:latin typeface="Futura Medium" panose="00000400000000000000" pitchFamily="2" charset="0"/>
              </a:rPr>
              <a:t>Which area of business should we focus more on our product development? </a:t>
            </a:r>
          </a:p>
        </p:txBody>
      </p:sp>
      <p:pic>
        <p:nvPicPr>
          <p:cNvPr id="14" name="Picture 13" descr="A graph of a number of different colored bars&#10;&#10;Description automatically generated">
            <a:extLst>
              <a:ext uri="{FF2B5EF4-FFF2-40B4-BE49-F238E27FC236}">
                <a16:creationId xmlns:a16="http://schemas.microsoft.com/office/drawing/2014/main" id="{4137EA67-3C89-E87A-FBA1-4F5CC8D789DD}"/>
              </a:ext>
            </a:extLst>
          </p:cNvPr>
          <p:cNvPicPr>
            <a:picLocks noChangeAspect="1"/>
          </p:cNvPicPr>
          <p:nvPr/>
        </p:nvPicPr>
        <p:blipFill rotWithShape="1">
          <a:blip r:embed="rId3">
            <a:extLst>
              <a:ext uri="{28A0092B-C50C-407E-A947-70E740481C1C}">
                <a14:useLocalDpi xmlns:a14="http://schemas.microsoft.com/office/drawing/2010/main" val="0"/>
              </a:ext>
            </a:extLst>
          </a:blip>
          <a:srcRect l="3462" t="17471" r="6267" b="8114"/>
          <a:stretch/>
        </p:blipFill>
        <p:spPr>
          <a:xfrm>
            <a:off x="277637" y="2020395"/>
            <a:ext cx="4662225" cy="2158438"/>
          </a:xfrm>
          <a:prstGeom prst="rect">
            <a:avLst/>
          </a:prstGeom>
        </p:spPr>
      </p:pic>
      <p:pic>
        <p:nvPicPr>
          <p:cNvPr id="16" name="Picture 15" descr="A blue circle with white text&#10;&#10;Description automatically generated">
            <a:extLst>
              <a:ext uri="{FF2B5EF4-FFF2-40B4-BE49-F238E27FC236}">
                <a16:creationId xmlns:a16="http://schemas.microsoft.com/office/drawing/2014/main" id="{FB3A1BA7-C346-E082-3097-4A40D74B7DED}"/>
              </a:ext>
            </a:extLst>
          </p:cNvPr>
          <p:cNvPicPr>
            <a:picLocks noChangeAspect="1"/>
          </p:cNvPicPr>
          <p:nvPr/>
        </p:nvPicPr>
        <p:blipFill rotWithShape="1">
          <a:blip r:embed="rId4">
            <a:extLst>
              <a:ext uri="{28A0092B-C50C-407E-A947-70E740481C1C}">
                <a14:useLocalDpi xmlns:a14="http://schemas.microsoft.com/office/drawing/2010/main" val="0"/>
              </a:ext>
            </a:extLst>
          </a:blip>
          <a:srcRect l="31206" t="16582" r="2422" b="6217"/>
          <a:stretch/>
        </p:blipFill>
        <p:spPr>
          <a:xfrm>
            <a:off x="8281561" y="4385528"/>
            <a:ext cx="2364828" cy="2065944"/>
          </a:xfrm>
          <a:prstGeom prst="rect">
            <a:avLst/>
          </a:prstGeom>
        </p:spPr>
      </p:pic>
      <p:pic>
        <p:nvPicPr>
          <p:cNvPr id="15" name="Picture 14" descr="A blue circle with white text&#10;&#10;Description automatically generated">
            <a:extLst>
              <a:ext uri="{FF2B5EF4-FFF2-40B4-BE49-F238E27FC236}">
                <a16:creationId xmlns:a16="http://schemas.microsoft.com/office/drawing/2014/main" id="{2CF4FC48-91FF-AEF3-4E39-D86C05EEFEB3}"/>
              </a:ext>
            </a:extLst>
          </p:cNvPr>
          <p:cNvPicPr>
            <a:picLocks noChangeAspect="1"/>
          </p:cNvPicPr>
          <p:nvPr/>
        </p:nvPicPr>
        <p:blipFill rotWithShape="1">
          <a:blip r:embed="rId4">
            <a:extLst>
              <a:ext uri="{28A0092B-C50C-407E-A947-70E740481C1C}">
                <a14:useLocalDpi xmlns:a14="http://schemas.microsoft.com/office/drawing/2010/main" val="0"/>
              </a:ext>
            </a:extLst>
          </a:blip>
          <a:srcRect l="-1085" t="29495" r="74574" b="26376"/>
          <a:stretch/>
        </p:blipFill>
        <p:spPr>
          <a:xfrm>
            <a:off x="10388588" y="4400935"/>
            <a:ext cx="1316691" cy="1646131"/>
          </a:xfrm>
          <a:prstGeom prst="rect">
            <a:avLst/>
          </a:prstGeom>
        </p:spPr>
      </p:pic>
      <p:sp>
        <p:nvSpPr>
          <p:cNvPr id="9" name="TextBox 8">
            <a:extLst>
              <a:ext uri="{FF2B5EF4-FFF2-40B4-BE49-F238E27FC236}">
                <a16:creationId xmlns:a16="http://schemas.microsoft.com/office/drawing/2014/main" id="{363CE241-4313-0A8F-5020-CF8FA4556685}"/>
              </a:ext>
            </a:extLst>
          </p:cNvPr>
          <p:cNvSpPr txBox="1"/>
          <p:nvPr/>
        </p:nvSpPr>
        <p:spPr>
          <a:xfrm>
            <a:off x="5436476" y="2157026"/>
            <a:ext cx="6101254" cy="1427250"/>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latin typeface="Futura Medium" panose="00000400000000000000" pitchFamily="2" charset="0"/>
              </a:rPr>
              <a:t>By reducing </a:t>
            </a:r>
            <a:r>
              <a:rPr lang="en-GB" sz="2000" dirty="0">
                <a:solidFill>
                  <a:srgbClr val="03045E"/>
                </a:solidFill>
                <a:highlight>
                  <a:srgbClr val="F1D00A"/>
                </a:highlight>
                <a:latin typeface="Futura Medium" panose="00000400000000000000" pitchFamily="2" charset="0"/>
              </a:rPr>
              <a:t>sugar</a:t>
            </a:r>
            <a:r>
              <a:rPr lang="en-GB" sz="2000" dirty="0">
                <a:solidFill>
                  <a:srgbClr val="03045E"/>
                </a:solidFill>
                <a:latin typeface="Futura Medium" panose="00000400000000000000" pitchFamily="2" charset="0"/>
              </a:rPr>
              <a:t> content, adding more </a:t>
            </a:r>
            <a:r>
              <a:rPr lang="en-GB" sz="2000" dirty="0">
                <a:solidFill>
                  <a:srgbClr val="03045E"/>
                </a:solidFill>
                <a:highlight>
                  <a:srgbClr val="F1D00A"/>
                </a:highlight>
                <a:latin typeface="Futura Medium" panose="00000400000000000000" pitchFamily="2" charset="0"/>
              </a:rPr>
              <a:t>natural ingredients</a:t>
            </a:r>
            <a:r>
              <a:rPr lang="en-GB" sz="2000" dirty="0">
                <a:solidFill>
                  <a:srgbClr val="03045E"/>
                </a:solidFill>
                <a:latin typeface="Futura Medium" panose="00000400000000000000" pitchFamily="2" charset="0"/>
              </a:rPr>
              <a:t>, and offering a wide range of flavors, CodeX can create a healthier option for consumers.</a:t>
            </a:r>
          </a:p>
        </p:txBody>
      </p:sp>
      <p:sp>
        <p:nvSpPr>
          <p:cNvPr id="11" name="TextBox 10">
            <a:extLst>
              <a:ext uri="{FF2B5EF4-FFF2-40B4-BE49-F238E27FC236}">
                <a16:creationId xmlns:a16="http://schemas.microsoft.com/office/drawing/2014/main" id="{B1B08AC8-96FB-DB5D-40F5-A8CACB40555E}"/>
              </a:ext>
            </a:extLst>
          </p:cNvPr>
          <p:cNvSpPr txBox="1"/>
          <p:nvPr/>
        </p:nvSpPr>
        <p:spPr>
          <a:xfrm>
            <a:off x="485546" y="4289865"/>
            <a:ext cx="7796016" cy="2350580"/>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highlight>
                  <a:srgbClr val="F1D00A"/>
                </a:highlight>
                <a:latin typeface="Futura Medium" panose="00000400000000000000" pitchFamily="2" charset="0"/>
              </a:rPr>
              <a:t>60%</a:t>
            </a:r>
            <a:r>
              <a:rPr lang="en-GB" sz="2000" dirty="0">
                <a:solidFill>
                  <a:srgbClr val="03045E"/>
                </a:solidFill>
                <a:latin typeface="Futura Medium" panose="00000400000000000000" pitchFamily="2" charset="0"/>
              </a:rPr>
              <a:t>, expressed concern about the </a:t>
            </a:r>
            <a:r>
              <a:rPr lang="en-GB" sz="2000" dirty="0">
                <a:solidFill>
                  <a:srgbClr val="03045E"/>
                </a:solidFill>
                <a:highlight>
                  <a:srgbClr val="F1D00A"/>
                </a:highlight>
                <a:latin typeface="Futura Medium" panose="00000400000000000000" pitchFamily="2" charset="0"/>
              </a:rPr>
              <a:t>health impacts</a:t>
            </a:r>
            <a:r>
              <a:rPr lang="en-GB" sz="2000" dirty="0">
                <a:solidFill>
                  <a:srgbClr val="03045E"/>
                </a:solidFill>
                <a:latin typeface="Futura Medium" panose="00000400000000000000" pitchFamily="2" charset="0"/>
              </a:rPr>
              <a:t> of energy drinks, while </a:t>
            </a:r>
            <a:r>
              <a:rPr lang="en-GB" sz="2000" dirty="0">
                <a:solidFill>
                  <a:srgbClr val="03045E"/>
                </a:solidFill>
                <a:highlight>
                  <a:srgbClr val="F1D00A"/>
                </a:highlight>
                <a:latin typeface="Futura Medium" panose="00000400000000000000" pitchFamily="2" charset="0"/>
              </a:rPr>
              <a:t>40%</a:t>
            </a:r>
            <a:r>
              <a:rPr lang="en-GB" sz="2000" dirty="0">
                <a:solidFill>
                  <a:srgbClr val="03045E"/>
                </a:solidFill>
                <a:latin typeface="Futura Medium" panose="00000400000000000000" pitchFamily="2" charset="0"/>
              </a:rPr>
              <a:t> did not share the same level of concern. This highlights the importance of addressing consumer apprehensions and ensuring transparency regarding the </a:t>
            </a:r>
            <a:r>
              <a:rPr lang="en-GB" sz="2000" dirty="0">
                <a:solidFill>
                  <a:srgbClr val="03045E"/>
                </a:solidFill>
                <a:highlight>
                  <a:srgbClr val="F1D00A"/>
                </a:highlight>
                <a:latin typeface="Futura Medium" panose="00000400000000000000" pitchFamily="2" charset="0"/>
              </a:rPr>
              <a:t>health effects of CodeX's </a:t>
            </a:r>
            <a:r>
              <a:rPr lang="en-GB" sz="2000" dirty="0">
                <a:solidFill>
                  <a:srgbClr val="03045E"/>
                </a:solidFill>
                <a:latin typeface="Futura Medium" panose="00000400000000000000" pitchFamily="2" charset="0"/>
              </a:rPr>
              <a:t>energizing drink.</a:t>
            </a:r>
          </a:p>
        </p:txBody>
      </p:sp>
      <p:pic>
        <p:nvPicPr>
          <p:cNvPr id="12" name="Graphic 11" descr="Bubbles with solid fill">
            <a:extLst>
              <a:ext uri="{FF2B5EF4-FFF2-40B4-BE49-F238E27FC236}">
                <a16:creationId xmlns:a16="http://schemas.microsoft.com/office/drawing/2014/main" id="{CD38F5B3-6D04-4E29-9A2C-B0041144427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8904803">
            <a:off x="15699187" y="648771"/>
            <a:ext cx="1855824" cy="1855824"/>
          </a:xfrm>
          <a:prstGeom prst="rect">
            <a:avLst/>
          </a:prstGeom>
        </p:spPr>
      </p:pic>
      <p:grpSp>
        <p:nvGrpSpPr>
          <p:cNvPr id="13" name="Group 12">
            <a:extLst>
              <a:ext uri="{FF2B5EF4-FFF2-40B4-BE49-F238E27FC236}">
                <a16:creationId xmlns:a16="http://schemas.microsoft.com/office/drawing/2014/main" id="{EB824CB0-52C4-7B13-AE47-2C10CE69693F}"/>
              </a:ext>
            </a:extLst>
          </p:cNvPr>
          <p:cNvGrpSpPr/>
          <p:nvPr/>
        </p:nvGrpSpPr>
        <p:grpSpPr>
          <a:xfrm>
            <a:off x="-15072116" y="387167"/>
            <a:ext cx="8050830" cy="812025"/>
            <a:chOff x="-6303" y="398053"/>
            <a:chExt cx="9932734" cy="801140"/>
          </a:xfrm>
        </p:grpSpPr>
        <p:sp>
          <p:nvSpPr>
            <p:cNvPr id="17" name="Rectangle 1">
              <a:extLst>
                <a:ext uri="{FF2B5EF4-FFF2-40B4-BE49-F238E27FC236}">
                  <a16:creationId xmlns:a16="http://schemas.microsoft.com/office/drawing/2014/main" id="{37DDFC41-CB27-E23C-1F23-036F727F6B1C}"/>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18" name="Parallelogram 17">
              <a:extLst>
                <a:ext uri="{FF2B5EF4-FFF2-40B4-BE49-F238E27FC236}">
                  <a16:creationId xmlns:a16="http://schemas.microsoft.com/office/drawing/2014/main" id="{61920505-697E-7CD9-0247-73B588775E72}"/>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19" name="Parallelogram 18">
              <a:extLst>
                <a:ext uri="{FF2B5EF4-FFF2-40B4-BE49-F238E27FC236}">
                  <a16:creationId xmlns:a16="http://schemas.microsoft.com/office/drawing/2014/main" id="{5522B25B-AC34-6977-A1FE-9EB93CA052A1}"/>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20" name="TextBox 19">
              <a:extLst>
                <a:ext uri="{FF2B5EF4-FFF2-40B4-BE49-F238E27FC236}">
                  <a16:creationId xmlns:a16="http://schemas.microsoft.com/office/drawing/2014/main" id="{25041866-6B3C-BDE1-6824-3C898491760C}"/>
                </a:ext>
              </a:extLst>
            </p:cNvPr>
            <p:cNvSpPr txBox="1"/>
            <p:nvPr/>
          </p:nvSpPr>
          <p:spPr>
            <a:xfrm>
              <a:off x="485545" y="517699"/>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Secondary Insights</a:t>
              </a:r>
              <a:endParaRPr lang="en-GB" sz="2400" dirty="0">
                <a:solidFill>
                  <a:srgbClr val="F1D00A"/>
                </a:solidFill>
                <a:latin typeface="Futura Bold" panose="00000900000000000000" pitchFamily="2" charset="0"/>
              </a:endParaRPr>
            </a:p>
          </p:txBody>
        </p:sp>
      </p:grpSp>
    </p:spTree>
    <p:extLst>
      <p:ext uri="{BB962C8B-B14F-4D97-AF65-F5344CB8AC3E}">
        <p14:creationId xmlns:p14="http://schemas.microsoft.com/office/powerpoint/2010/main" val="208247281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CFDC3CD-E2DB-EE6D-B3FC-BD81227C5D1B}"/>
              </a:ext>
            </a:extLst>
          </p:cNvPr>
          <p:cNvGrpSpPr/>
          <p:nvPr/>
        </p:nvGrpSpPr>
        <p:grpSpPr>
          <a:xfrm>
            <a:off x="-6303" y="398053"/>
            <a:ext cx="9932734" cy="801140"/>
            <a:chOff x="-6303" y="398053"/>
            <a:chExt cx="9932734" cy="801140"/>
          </a:xfrm>
        </p:grpSpPr>
        <p:sp>
          <p:nvSpPr>
            <p:cNvPr id="2" name="Rectangle 1">
              <a:extLst>
                <a:ext uri="{FF2B5EF4-FFF2-40B4-BE49-F238E27FC236}">
                  <a16:creationId xmlns:a16="http://schemas.microsoft.com/office/drawing/2014/main" id="{E9746A55-B8CE-F121-AB8B-1B02098B18CF}"/>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3" name="Parallelogram 2">
              <a:extLst>
                <a:ext uri="{FF2B5EF4-FFF2-40B4-BE49-F238E27FC236}">
                  <a16:creationId xmlns:a16="http://schemas.microsoft.com/office/drawing/2014/main" id="{6078DEA1-D536-45C8-5066-EA8553BCEF2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4" name="Parallelogram 3">
              <a:extLst>
                <a:ext uri="{FF2B5EF4-FFF2-40B4-BE49-F238E27FC236}">
                  <a16:creationId xmlns:a16="http://schemas.microsoft.com/office/drawing/2014/main" id="{C183121D-AB5E-1095-B356-75D16C644F7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5" name="TextBox 4">
              <a:extLst>
                <a:ext uri="{FF2B5EF4-FFF2-40B4-BE49-F238E27FC236}">
                  <a16:creationId xmlns:a16="http://schemas.microsoft.com/office/drawing/2014/main" id="{8592E562-B7F4-E49E-022E-FA9113824335}"/>
                </a:ext>
              </a:extLst>
            </p:cNvPr>
            <p:cNvSpPr txBox="1"/>
            <p:nvPr/>
          </p:nvSpPr>
          <p:spPr>
            <a:xfrm>
              <a:off x="485545" y="517699"/>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Secondary Insights</a:t>
              </a:r>
              <a:endParaRPr lang="en-GB" sz="2400" dirty="0">
                <a:solidFill>
                  <a:srgbClr val="F1D00A"/>
                </a:solidFill>
                <a:latin typeface="Futura Bold" panose="00000900000000000000" pitchFamily="2" charset="0"/>
              </a:endParaRPr>
            </a:p>
          </p:txBody>
        </p:sp>
      </p:grpSp>
      <p:sp>
        <p:nvSpPr>
          <p:cNvPr id="8" name="TextBox 7">
            <a:extLst>
              <a:ext uri="{FF2B5EF4-FFF2-40B4-BE49-F238E27FC236}">
                <a16:creationId xmlns:a16="http://schemas.microsoft.com/office/drawing/2014/main" id="{565E890B-0940-DFDC-6219-A0B10742044F}"/>
              </a:ext>
            </a:extLst>
          </p:cNvPr>
          <p:cNvSpPr txBox="1"/>
          <p:nvPr/>
        </p:nvSpPr>
        <p:spPr>
          <a:xfrm>
            <a:off x="485545" y="1441578"/>
            <a:ext cx="8569839" cy="503921"/>
          </a:xfrm>
          <a:prstGeom prst="rect">
            <a:avLst/>
          </a:prstGeom>
          <a:noFill/>
        </p:spPr>
        <p:txBody>
          <a:bodyPr wrap="square">
            <a:spAutoFit/>
          </a:bodyPr>
          <a:lstStyle/>
          <a:p>
            <a:pPr>
              <a:lnSpc>
                <a:spcPct val="150000"/>
              </a:lnSpc>
            </a:pPr>
            <a:r>
              <a:rPr lang="en-GB" sz="2000" dirty="0">
                <a:solidFill>
                  <a:srgbClr val="03045E"/>
                </a:solidFill>
                <a:latin typeface="Futura Medium" panose="00000400000000000000" pitchFamily="2" charset="0"/>
              </a:rPr>
              <a:t>1) </a:t>
            </a:r>
            <a:r>
              <a:rPr lang="en-US" sz="2000" dirty="0">
                <a:solidFill>
                  <a:srgbClr val="03045E"/>
                </a:solidFill>
                <a:latin typeface="Futura Medium" panose="00000400000000000000" pitchFamily="2" charset="0"/>
              </a:rPr>
              <a:t>Which area of business should we focus more on our product development? </a:t>
            </a:r>
          </a:p>
        </p:txBody>
      </p:sp>
      <p:cxnSp>
        <p:nvCxnSpPr>
          <p:cNvPr id="10" name="Straight Connector 9">
            <a:extLst>
              <a:ext uri="{FF2B5EF4-FFF2-40B4-BE49-F238E27FC236}">
                <a16:creationId xmlns:a16="http://schemas.microsoft.com/office/drawing/2014/main" id="{4979832E-1FAB-D2DD-AF71-49D3041B58C4}"/>
              </a:ext>
            </a:extLst>
          </p:cNvPr>
          <p:cNvCxnSpPr>
            <a:cxnSpLocks/>
          </p:cNvCxnSpPr>
          <p:nvPr/>
        </p:nvCxnSpPr>
        <p:spPr>
          <a:xfrm>
            <a:off x="6449001" y="2112579"/>
            <a:ext cx="0" cy="4357881"/>
          </a:xfrm>
          <a:prstGeom prst="line">
            <a:avLst/>
          </a:prstGeom>
          <a:ln>
            <a:solidFill>
              <a:srgbClr val="03045E"/>
            </a:solidFill>
          </a:ln>
        </p:spPr>
        <p:style>
          <a:lnRef idx="3">
            <a:schemeClr val="dk1"/>
          </a:lnRef>
          <a:fillRef idx="0">
            <a:schemeClr val="dk1"/>
          </a:fillRef>
          <a:effectRef idx="2">
            <a:schemeClr val="dk1"/>
          </a:effectRef>
          <a:fontRef idx="minor">
            <a:schemeClr val="tx1"/>
          </a:fontRef>
        </p:style>
      </p:cxnSp>
      <p:sp>
        <p:nvSpPr>
          <p:cNvPr id="12" name="Oval 11">
            <a:extLst>
              <a:ext uri="{FF2B5EF4-FFF2-40B4-BE49-F238E27FC236}">
                <a16:creationId xmlns:a16="http://schemas.microsoft.com/office/drawing/2014/main" id="{A399A2A4-2CB4-E5DA-F914-C5851B3BF31C}"/>
              </a:ext>
            </a:extLst>
          </p:cNvPr>
          <p:cNvSpPr/>
          <p:nvPr/>
        </p:nvSpPr>
        <p:spPr>
          <a:xfrm>
            <a:off x="6338644" y="2648607"/>
            <a:ext cx="220714" cy="231228"/>
          </a:xfrm>
          <a:prstGeom prst="ellipse">
            <a:avLst/>
          </a:prstGeom>
          <a:solidFill>
            <a:srgbClr val="F0F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GB"/>
          </a:p>
        </p:txBody>
      </p:sp>
      <p:sp>
        <p:nvSpPr>
          <p:cNvPr id="14" name="Oval 13">
            <a:extLst>
              <a:ext uri="{FF2B5EF4-FFF2-40B4-BE49-F238E27FC236}">
                <a16:creationId xmlns:a16="http://schemas.microsoft.com/office/drawing/2014/main" id="{9349B330-930D-6C24-26C7-49FEBD57AF3D}"/>
              </a:ext>
            </a:extLst>
          </p:cNvPr>
          <p:cNvSpPr/>
          <p:nvPr/>
        </p:nvSpPr>
        <p:spPr>
          <a:xfrm>
            <a:off x="6338644" y="3926575"/>
            <a:ext cx="220714" cy="231228"/>
          </a:xfrm>
          <a:prstGeom prst="ellipse">
            <a:avLst/>
          </a:prstGeom>
          <a:solidFill>
            <a:srgbClr val="F0F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GB"/>
          </a:p>
        </p:txBody>
      </p:sp>
      <p:sp>
        <p:nvSpPr>
          <p:cNvPr id="15" name="Oval 14">
            <a:extLst>
              <a:ext uri="{FF2B5EF4-FFF2-40B4-BE49-F238E27FC236}">
                <a16:creationId xmlns:a16="http://schemas.microsoft.com/office/drawing/2014/main" id="{A8931ED3-E389-1295-CDD4-642027278201}"/>
              </a:ext>
            </a:extLst>
          </p:cNvPr>
          <p:cNvSpPr/>
          <p:nvPr/>
        </p:nvSpPr>
        <p:spPr>
          <a:xfrm>
            <a:off x="6338644" y="5464351"/>
            <a:ext cx="220714" cy="231228"/>
          </a:xfrm>
          <a:prstGeom prst="ellipse">
            <a:avLst/>
          </a:prstGeom>
          <a:solidFill>
            <a:srgbClr val="F0F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GB"/>
          </a:p>
        </p:txBody>
      </p:sp>
      <p:pic>
        <p:nvPicPr>
          <p:cNvPr id="16" name="Graphic 15" descr="Bubbles with solid fill">
            <a:extLst>
              <a:ext uri="{FF2B5EF4-FFF2-40B4-BE49-F238E27FC236}">
                <a16:creationId xmlns:a16="http://schemas.microsoft.com/office/drawing/2014/main" id="{F8941DFB-83E0-3AE8-C0AF-F8E1A6964F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904803">
            <a:off x="9372338" y="1365427"/>
            <a:ext cx="5316160" cy="5316160"/>
          </a:xfrm>
          <a:prstGeom prst="rect">
            <a:avLst/>
          </a:prstGeom>
        </p:spPr>
      </p:pic>
      <p:sp>
        <p:nvSpPr>
          <p:cNvPr id="21" name="TextBox 20">
            <a:extLst>
              <a:ext uri="{FF2B5EF4-FFF2-40B4-BE49-F238E27FC236}">
                <a16:creationId xmlns:a16="http://schemas.microsoft.com/office/drawing/2014/main" id="{288CBFC3-89EE-DCBE-FFFB-B9BF0E5F117D}"/>
              </a:ext>
            </a:extLst>
          </p:cNvPr>
          <p:cNvSpPr txBox="1"/>
          <p:nvPr/>
        </p:nvSpPr>
        <p:spPr>
          <a:xfrm>
            <a:off x="6669715" y="2563809"/>
            <a:ext cx="2594232" cy="400110"/>
          </a:xfrm>
          <a:prstGeom prst="rect">
            <a:avLst/>
          </a:prstGeom>
          <a:noFill/>
        </p:spPr>
        <p:txBody>
          <a:bodyPr wrap="square" rtlCol="0">
            <a:spAutoFit/>
          </a:bodyPr>
          <a:lstStyle>
            <a:defPPr>
              <a:defRPr lang="en-US"/>
            </a:defPPr>
          </a:lstStyle>
          <a:p>
            <a:r>
              <a:rPr lang="en-GB" sz="2000" b="1" dirty="0">
                <a:solidFill>
                  <a:srgbClr val="03045E"/>
                </a:solidFill>
                <a:latin typeface="Futura Medium" panose="00000400000000000000" pitchFamily="2" charset="0"/>
              </a:rPr>
              <a:t>Flavour Enhancement</a:t>
            </a:r>
          </a:p>
        </p:txBody>
      </p:sp>
      <p:pic>
        <p:nvPicPr>
          <p:cNvPr id="23" name="Picture 22">
            <a:extLst>
              <a:ext uri="{FF2B5EF4-FFF2-40B4-BE49-F238E27FC236}">
                <a16:creationId xmlns:a16="http://schemas.microsoft.com/office/drawing/2014/main" id="{AD73BC7C-98D4-F6B6-427B-CB345B233D43}"/>
              </a:ext>
            </a:extLst>
          </p:cNvPr>
          <p:cNvPicPr>
            <a:picLocks noChangeAspect="1"/>
          </p:cNvPicPr>
          <p:nvPr/>
        </p:nvPicPr>
        <p:blipFill rotWithShape="1">
          <a:blip r:embed="rId5"/>
          <a:srcRect l="5620" t="10296" r="7287" b="5848"/>
          <a:stretch/>
        </p:blipFill>
        <p:spPr>
          <a:xfrm>
            <a:off x="239891" y="2648607"/>
            <a:ext cx="5629018" cy="2658089"/>
          </a:xfrm>
          <a:prstGeom prst="rect">
            <a:avLst/>
          </a:prstGeom>
        </p:spPr>
      </p:pic>
      <p:sp>
        <p:nvSpPr>
          <p:cNvPr id="25" name="TextBox 24">
            <a:extLst>
              <a:ext uri="{FF2B5EF4-FFF2-40B4-BE49-F238E27FC236}">
                <a16:creationId xmlns:a16="http://schemas.microsoft.com/office/drawing/2014/main" id="{C0580D38-3365-5A99-83B2-7B7E45A5BE15}"/>
              </a:ext>
            </a:extLst>
          </p:cNvPr>
          <p:cNvSpPr txBox="1"/>
          <p:nvPr/>
        </p:nvSpPr>
        <p:spPr>
          <a:xfrm>
            <a:off x="6669715" y="3462062"/>
            <a:ext cx="5629018" cy="1160254"/>
          </a:xfrm>
          <a:prstGeom prst="rect">
            <a:avLst/>
          </a:prstGeom>
          <a:noFill/>
          <a:effectLst>
            <a:outerShdw blurRad="50800" dist="50800" dir="5400000" algn="ctr" rotWithShape="0">
              <a:srgbClr val="000000">
                <a:alpha val="0"/>
              </a:srgbClr>
            </a:outerShdw>
          </a:effectLst>
        </p:spPr>
        <p:txBody>
          <a:bodyPr wrap="square">
            <a:spAutoFit/>
          </a:bodyPr>
          <a:lstStyle/>
          <a:p>
            <a:pPr>
              <a:lnSpc>
                <a:spcPct val="150000"/>
              </a:lnSpc>
            </a:pPr>
            <a:r>
              <a:rPr lang="en-GB" sz="1600" dirty="0">
                <a:solidFill>
                  <a:srgbClr val="03045E"/>
                </a:solidFill>
                <a:latin typeface="Futura Medium" panose="00000400000000000000" pitchFamily="2" charset="0"/>
              </a:rPr>
              <a:t>As per feedback regarding taste preferences and consider introducing new flavor variants or refining the existing ones based on consumer preferences.</a:t>
            </a:r>
          </a:p>
        </p:txBody>
      </p:sp>
      <p:sp>
        <p:nvSpPr>
          <p:cNvPr id="27" name="TextBox 26">
            <a:extLst>
              <a:ext uri="{FF2B5EF4-FFF2-40B4-BE49-F238E27FC236}">
                <a16:creationId xmlns:a16="http://schemas.microsoft.com/office/drawing/2014/main" id="{FBAB06BE-C084-7FD6-DFFF-3B621CAB799C}"/>
              </a:ext>
            </a:extLst>
          </p:cNvPr>
          <p:cNvSpPr txBox="1"/>
          <p:nvPr/>
        </p:nvSpPr>
        <p:spPr>
          <a:xfrm>
            <a:off x="6669716" y="4932254"/>
            <a:ext cx="5364630" cy="1161728"/>
          </a:xfrm>
          <a:prstGeom prst="rect">
            <a:avLst/>
          </a:prstGeom>
          <a:noFill/>
        </p:spPr>
        <p:txBody>
          <a:bodyPr wrap="square">
            <a:spAutoFit/>
          </a:bodyPr>
          <a:lstStyle/>
          <a:p>
            <a:pPr>
              <a:lnSpc>
                <a:spcPct val="150000"/>
              </a:lnSpc>
            </a:pPr>
            <a:r>
              <a:rPr lang="en-US" sz="1600" dirty="0">
                <a:solidFill>
                  <a:srgbClr val="03045E"/>
                </a:solidFill>
                <a:latin typeface="Futura Medium" panose="00000400000000000000" pitchFamily="2" charset="0"/>
              </a:rPr>
              <a:t>The addition of citrus flavors can provide a tangy and uplifting twist to the beverage, making it even more appealing as a revitalizing and energizing option</a:t>
            </a:r>
            <a:r>
              <a:rPr lang="en-US" sz="1600" b="0" i="0" dirty="0">
                <a:solidFill>
                  <a:srgbClr val="D1D5DB"/>
                </a:solidFill>
                <a:effectLst/>
                <a:latin typeface="Söhne"/>
              </a:rPr>
              <a:t>.</a:t>
            </a:r>
            <a:endParaRPr lang="en-GB" sz="1600" dirty="0"/>
          </a:p>
        </p:txBody>
      </p:sp>
    </p:spTree>
    <p:extLst>
      <p:ext uri="{BB962C8B-B14F-4D97-AF65-F5344CB8AC3E}">
        <p14:creationId xmlns:p14="http://schemas.microsoft.com/office/powerpoint/2010/main" val="46953047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pic>
        <p:nvPicPr>
          <p:cNvPr id="13" name="Picture 12" descr="A blue pie chart with white text&#10;&#10;Description automatically generated">
            <a:extLst>
              <a:ext uri="{FF2B5EF4-FFF2-40B4-BE49-F238E27FC236}">
                <a16:creationId xmlns:a16="http://schemas.microsoft.com/office/drawing/2014/main" id="{980FFFC9-3743-9475-7097-D1B70D9DC441}"/>
              </a:ext>
            </a:extLst>
          </p:cNvPr>
          <p:cNvPicPr>
            <a:picLocks noChangeAspect="1"/>
          </p:cNvPicPr>
          <p:nvPr/>
        </p:nvPicPr>
        <p:blipFill rotWithShape="1">
          <a:blip r:embed="rId3">
            <a:extLst>
              <a:ext uri="{28A0092B-C50C-407E-A947-70E740481C1C}">
                <a14:useLocalDpi xmlns:a14="http://schemas.microsoft.com/office/drawing/2010/main" val="0"/>
              </a:ext>
            </a:extLst>
          </a:blip>
          <a:srcRect l="37322" t="16666" r="15658" b="11606"/>
          <a:stretch/>
        </p:blipFill>
        <p:spPr>
          <a:xfrm>
            <a:off x="2086903" y="2390969"/>
            <a:ext cx="4030355" cy="3932482"/>
          </a:xfrm>
          <a:prstGeom prst="rect">
            <a:avLst/>
          </a:prstGeom>
        </p:spPr>
      </p:pic>
      <p:grpSp>
        <p:nvGrpSpPr>
          <p:cNvPr id="6" name="Group 5">
            <a:extLst>
              <a:ext uri="{FF2B5EF4-FFF2-40B4-BE49-F238E27FC236}">
                <a16:creationId xmlns:a16="http://schemas.microsoft.com/office/drawing/2014/main" id="{7CFDC3CD-E2DB-EE6D-B3FC-BD81227C5D1B}"/>
              </a:ext>
            </a:extLst>
          </p:cNvPr>
          <p:cNvGrpSpPr/>
          <p:nvPr/>
        </p:nvGrpSpPr>
        <p:grpSpPr>
          <a:xfrm>
            <a:off x="-6303" y="398053"/>
            <a:ext cx="9932734" cy="801140"/>
            <a:chOff x="-6303" y="398053"/>
            <a:chExt cx="9932734" cy="801140"/>
          </a:xfrm>
        </p:grpSpPr>
        <p:sp>
          <p:nvSpPr>
            <p:cNvPr id="2" name="Rectangle 1">
              <a:extLst>
                <a:ext uri="{FF2B5EF4-FFF2-40B4-BE49-F238E27FC236}">
                  <a16:creationId xmlns:a16="http://schemas.microsoft.com/office/drawing/2014/main" id="{E9746A55-B8CE-F121-AB8B-1B02098B18CF}"/>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3" name="Parallelogram 2">
              <a:extLst>
                <a:ext uri="{FF2B5EF4-FFF2-40B4-BE49-F238E27FC236}">
                  <a16:creationId xmlns:a16="http://schemas.microsoft.com/office/drawing/2014/main" id="{6078DEA1-D536-45C8-5066-EA8553BCEF2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4" name="Parallelogram 3">
              <a:extLst>
                <a:ext uri="{FF2B5EF4-FFF2-40B4-BE49-F238E27FC236}">
                  <a16:creationId xmlns:a16="http://schemas.microsoft.com/office/drawing/2014/main" id="{C183121D-AB5E-1095-B356-75D16C644F7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5" name="TextBox 4">
              <a:extLst>
                <a:ext uri="{FF2B5EF4-FFF2-40B4-BE49-F238E27FC236}">
                  <a16:creationId xmlns:a16="http://schemas.microsoft.com/office/drawing/2014/main" id="{8592E562-B7F4-E49E-022E-FA9113824335}"/>
                </a:ext>
              </a:extLst>
            </p:cNvPr>
            <p:cNvSpPr txBox="1"/>
            <p:nvPr/>
          </p:nvSpPr>
          <p:spPr>
            <a:xfrm>
              <a:off x="485545" y="517699"/>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Secondary Insights</a:t>
              </a:r>
              <a:endParaRPr lang="en-GB" sz="2400" dirty="0">
                <a:solidFill>
                  <a:srgbClr val="F1D00A"/>
                </a:solidFill>
                <a:latin typeface="Futura Bold" panose="00000900000000000000" pitchFamily="2" charset="0"/>
              </a:endParaRPr>
            </a:p>
          </p:txBody>
        </p:sp>
      </p:grpSp>
      <p:sp>
        <p:nvSpPr>
          <p:cNvPr id="8" name="TextBox 7">
            <a:extLst>
              <a:ext uri="{FF2B5EF4-FFF2-40B4-BE49-F238E27FC236}">
                <a16:creationId xmlns:a16="http://schemas.microsoft.com/office/drawing/2014/main" id="{565E890B-0940-DFDC-6219-A0B10742044F}"/>
              </a:ext>
            </a:extLst>
          </p:cNvPr>
          <p:cNvSpPr txBox="1"/>
          <p:nvPr/>
        </p:nvSpPr>
        <p:spPr>
          <a:xfrm>
            <a:off x="485545" y="1441578"/>
            <a:ext cx="8569839" cy="503921"/>
          </a:xfrm>
          <a:prstGeom prst="rect">
            <a:avLst/>
          </a:prstGeom>
          <a:noFill/>
        </p:spPr>
        <p:txBody>
          <a:bodyPr wrap="square">
            <a:spAutoFit/>
          </a:bodyPr>
          <a:lstStyle/>
          <a:p>
            <a:pPr>
              <a:lnSpc>
                <a:spcPct val="150000"/>
              </a:lnSpc>
            </a:pPr>
            <a:r>
              <a:rPr lang="en-GB" sz="2000" dirty="0">
                <a:solidFill>
                  <a:srgbClr val="03045E"/>
                </a:solidFill>
                <a:latin typeface="Futura Medium" panose="00000400000000000000" pitchFamily="2" charset="0"/>
              </a:rPr>
              <a:t>1) </a:t>
            </a:r>
            <a:r>
              <a:rPr lang="en-US" sz="2000" dirty="0">
                <a:solidFill>
                  <a:srgbClr val="03045E"/>
                </a:solidFill>
                <a:latin typeface="Futura Medium" panose="00000400000000000000" pitchFamily="2" charset="0"/>
              </a:rPr>
              <a:t>Which area of business should we focus more on our product development? </a:t>
            </a:r>
          </a:p>
        </p:txBody>
      </p:sp>
      <p:cxnSp>
        <p:nvCxnSpPr>
          <p:cNvPr id="10" name="Straight Connector 9">
            <a:extLst>
              <a:ext uri="{FF2B5EF4-FFF2-40B4-BE49-F238E27FC236}">
                <a16:creationId xmlns:a16="http://schemas.microsoft.com/office/drawing/2014/main" id="{4979832E-1FAB-D2DD-AF71-49D3041B58C4}"/>
              </a:ext>
            </a:extLst>
          </p:cNvPr>
          <p:cNvCxnSpPr>
            <a:cxnSpLocks/>
          </p:cNvCxnSpPr>
          <p:nvPr/>
        </p:nvCxnSpPr>
        <p:spPr>
          <a:xfrm>
            <a:off x="6449001" y="2112579"/>
            <a:ext cx="0" cy="4357881"/>
          </a:xfrm>
          <a:prstGeom prst="line">
            <a:avLst/>
          </a:prstGeom>
          <a:ln>
            <a:solidFill>
              <a:srgbClr val="03045E"/>
            </a:solidFill>
          </a:ln>
        </p:spPr>
        <p:style>
          <a:lnRef idx="3">
            <a:schemeClr val="dk1"/>
          </a:lnRef>
          <a:fillRef idx="0">
            <a:schemeClr val="dk1"/>
          </a:fillRef>
          <a:effectRef idx="2">
            <a:schemeClr val="dk1"/>
          </a:effectRef>
          <a:fontRef idx="minor">
            <a:schemeClr val="tx1"/>
          </a:fontRef>
        </p:style>
      </p:cxnSp>
      <p:sp>
        <p:nvSpPr>
          <p:cNvPr id="12" name="Oval 11">
            <a:extLst>
              <a:ext uri="{FF2B5EF4-FFF2-40B4-BE49-F238E27FC236}">
                <a16:creationId xmlns:a16="http://schemas.microsoft.com/office/drawing/2014/main" id="{A399A2A4-2CB4-E5DA-F914-C5851B3BF31C}"/>
              </a:ext>
            </a:extLst>
          </p:cNvPr>
          <p:cNvSpPr/>
          <p:nvPr/>
        </p:nvSpPr>
        <p:spPr>
          <a:xfrm>
            <a:off x="6338644" y="2280748"/>
            <a:ext cx="220714" cy="231228"/>
          </a:xfrm>
          <a:prstGeom prst="ellipse">
            <a:avLst/>
          </a:prstGeom>
          <a:solidFill>
            <a:srgbClr val="F0F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GB"/>
          </a:p>
        </p:txBody>
      </p:sp>
      <p:sp>
        <p:nvSpPr>
          <p:cNvPr id="14" name="Oval 13">
            <a:extLst>
              <a:ext uri="{FF2B5EF4-FFF2-40B4-BE49-F238E27FC236}">
                <a16:creationId xmlns:a16="http://schemas.microsoft.com/office/drawing/2014/main" id="{9349B330-930D-6C24-26C7-49FEBD57AF3D}"/>
              </a:ext>
            </a:extLst>
          </p:cNvPr>
          <p:cNvSpPr/>
          <p:nvPr/>
        </p:nvSpPr>
        <p:spPr>
          <a:xfrm>
            <a:off x="6365824" y="3751228"/>
            <a:ext cx="220714" cy="231228"/>
          </a:xfrm>
          <a:prstGeom prst="ellipse">
            <a:avLst/>
          </a:prstGeom>
          <a:solidFill>
            <a:srgbClr val="F0F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GB"/>
          </a:p>
        </p:txBody>
      </p:sp>
      <p:sp>
        <p:nvSpPr>
          <p:cNvPr id="15" name="Oval 14">
            <a:extLst>
              <a:ext uri="{FF2B5EF4-FFF2-40B4-BE49-F238E27FC236}">
                <a16:creationId xmlns:a16="http://schemas.microsoft.com/office/drawing/2014/main" id="{A8931ED3-E389-1295-CDD4-642027278201}"/>
              </a:ext>
            </a:extLst>
          </p:cNvPr>
          <p:cNvSpPr/>
          <p:nvPr/>
        </p:nvSpPr>
        <p:spPr>
          <a:xfrm>
            <a:off x="6338644" y="5643026"/>
            <a:ext cx="220714" cy="231228"/>
          </a:xfrm>
          <a:prstGeom prst="ellipse">
            <a:avLst/>
          </a:prstGeom>
          <a:solidFill>
            <a:srgbClr val="F0F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GB"/>
          </a:p>
        </p:txBody>
      </p:sp>
      <p:pic>
        <p:nvPicPr>
          <p:cNvPr id="16" name="Graphic 15" descr="Bubbles with solid fill">
            <a:extLst>
              <a:ext uri="{FF2B5EF4-FFF2-40B4-BE49-F238E27FC236}">
                <a16:creationId xmlns:a16="http://schemas.microsoft.com/office/drawing/2014/main" id="{F8941DFB-83E0-3AE8-C0AF-F8E1A6964F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904803">
            <a:off x="9372338" y="1365427"/>
            <a:ext cx="5316160" cy="5316160"/>
          </a:xfrm>
          <a:prstGeom prst="rect">
            <a:avLst/>
          </a:prstGeom>
        </p:spPr>
      </p:pic>
      <p:sp>
        <p:nvSpPr>
          <p:cNvPr id="21" name="TextBox 20">
            <a:extLst>
              <a:ext uri="{FF2B5EF4-FFF2-40B4-BE49-F238E27FC236}">
                <a16:creationId xmlns:a16="http://schemas.microsoft.com/office/drawing/2014/main" id="{288CBFC3-89EE-DCBE-FFFB-B9BF0E5F117D}"/>
              </a:ext>
            </a:extLst>
          </p:cNvPr>
          <p:cNvSpPr txBox="1"/>
          <p:nvPr/>
        </p:nvSpPr>
        <p:spPr>
          <a:xfrm>
            <a:off x="6669715" y="2195950"/>
            <a:ext cx="2594232" cy="400110"/>
          </a:xfrm>
          <a:prstGeom prst="rect">
            <a:avLst/>
          </a:prstGeom>
          <a:noFill/>
        </p:spPr>
        <p:txBody>
          <a:bodyPr wrap="square" rtlCol="0">
            <a:spAutoFit/>
          </a:bodyPr>
          <a:lstStyle>
            <a:defPPr>
              <a:defRPr lang="en-US"/>
            </a:defPPr>
          </a:lstStyle>
          <a:p>
            <a:r>
              <a:rPr lang="en-US" sz="2000" b="1" dirty="0">
                <a:solidFill>
                  <a:srgbClr val="03045E"/>
                </a:solidFill>
                <a:latin typeface="Futura Medium" panose="00000400000000000000" pitchFamily="2" charset="0"/>
              </a:rPr>
              <a:t>Nutritional Value</a:t>
            </a:r>
            <a:endParaRPr lang="en-GB" sz="2000" b="1" dirty="0">
              <a:solidFill>
                <a:srgbClr val="03045E"/>
              </a:solidFill>
              <a:latin typeface="Futura Medium" panose="00000400000000000000" pitchFamily="2" charset="0"/>
            </a:endParaRPr>
          </a:p>
        </p:txBody>
      </p:sp>
      <p:sp>
        <p:nvSpPr>
          <p:cNvPr id="25" name="TextBox 24">
            <a:extLst>
              <a:ext uri="{FF2B5EF4-FFF2-40B4-BE49-F238E27FC236}">
                <a16:creationId xmlns:a16="http://schemas.microsoft.com/office/drawing/2014/main" id="{C0580D38-3365-5A99-83B2-7B7E45A5BE15}"/>
              </a:ext>
            </a:extLst>
          </p:cNvPr>
          <p:cNvSpPr txBox="1"/>
          <p:nvPr/>
        </p:nvSpPr>
        <p:spPr>
          <a:xfrm>
            <a:off x="6669715" y="5178513"/>
            <a:ext cx="5629018" cy="1160254"/>
          </a:xfrm>
          <a:prstGeom prst="rect">
            <a:avLst/>
          </a:prstGeom>
          <a:noFill/>
          <a:effectLst>
            <a:outerShdw blurRad="50800" dist="50800" dir="5400000" algn="ctr" rotWithShape="0">
              <a:srgbClr val="000000">
                <a:alpha val="0"/>
              </a:srgbClr>
            </a:outerShdw>
          </a:effectLst>
        </p:spPr>
        <p:txBody>
          <a:bodyPr wrap="square">
            <a:spAutoFit/>
          </a:bodyPr>
          <a:lstStyle/>
          <a:p>
            <a:pPr>
              <a:lnSpc>
                <a:spcPct val="150000"/>
              </a:lnSpc>
            </a:pPr>
            <a:r>
              <a:rPr lang="en-US" sz="1600" dirty="0">
                <a:solidFill>
                  <a:srgbClr val="03045E"/>
                </a:solidFill>
                <a:latin typeface="Futura Medium" panose="00000400000000000000" pitchFamily="2" charset="0"/>
              </a:rPr>
              <a:t>Consider </a:t>
            </a:r>
            <a:r>
              <a:rPr lang="en-US" sz="1600" b="1" dirty="0">
                <a:solidFill>
                  <a:srgbClr val="03045E"/>
                </a:solidFill>
                <a:latin typeface="Futura Medium" panose="00000400000000000000" pitchFamily="2" charset="0"/>
              </a:rPr>
              <a:t>Nutritional aspects, </a:t>
            </a:r>
            <a:r>
              <a:rPr lang="en-US" sz="1600" dirty="0">
                <a:solidFill>
                  <a:srgbClr val="03045E"/>
                </a:solidFill>
                <a:latin typeface="Futura Medium" panose="00000400000000000000" pitchFamily="2" charset="0"/>
              </a:rPr>
              <a:t>incorporating additional health benefits, such as natural ingredients, reduced sugar content, or fortifying the drink with vitamins and minerals.</a:t>
            </a:r>
            <a:endParaRPr lang="en-GB" sz="1600" dirty="0">
              <a:solidFill>
                <a:srgbClr val="03045E"/>
              </a:solidFill>
              <a:latin typeface="Futura Medium" panose="00000400000000000000" pitchFamily="2" charset="0"/>
            </a:endParaRPr>
          </a:p>
        </p:txBody>
      </p:sp>
      <p:sp>
        <p:nvSpPr>
          <p:cNvPr id="7" name="TextBox 6">
            <a:extLst>
              <a:ext uri="{FF2B5EF4-FFF2-40B4-BE49-F238E27FC236}">
                <a16:creationId xmlns:a16="http://schemas.microsoft.com/office/drawing/2014/main" id="{36BD29F1-F983-D75B-DC27-298014B4F94F}"/>
              </a:ext>
            </a:extLst>
          </p:cNvPr>
          <p:cNvSpPr txBox="1"/>
          <p:nvPr/>
        </p:nvSpPr>
        <p:spPr>
          <a:xfrm>
            <a:off x="6649466" y="2917383"/>
            <a:ext cx="5629018" cy="1898918"/>
          </a:xfrm>
          <a:prstGeom prst="rect">
            <a:avLst/>
          </a:prstGeom>
          <a:noFill/>
          <a:effectLst>
            <a:outerShdw blurRad="50800" dist="50800" dir="5400000" algn="ctr" rotWithShape="0">
              <a:srgbClr val="000000">
                <a:alpha val="0"/>
              </a:srgbClr>
            </a:outerShdw>
          </a:effectLst>
        </p:spPr>
        <p:txBody>
          <a:bodyPr wrap="square">
            <a:spAutoFit/>
          </a:bodyPr>
          <a:lstStyle/>
          <a:p>
            <a:pPr>
              <a:lnSpc>
                <a:spcPct val="150000"/>
              </a:lnSpc>
            </a:pPr>
            <a:r>
              <a:rPr lang="en-US" sz="1600" dirty="0">
                <a:solidFill>
                  <a:srgbClr val="03045E"/>
                </a:solidFill>
                <a:latin typeface="Futura Medium" panose="00000400000000000000" pitchFamily="2" charset="0"/>
              </a:rPr>
              <a:t>According to the survey results, a significant portion of consumers, approximately 22.43%, expressed a preference for healthier beverage options that provide an energy boost. This finding indicates that there is a strong demand for drinks that not only provide an energy lift but also offer health benefits.</a:t>
            </a:r>
            <a:endParaRPr lang="en-GB" sz="1600" dirty="0">
              <a:solidFill>
                <a:srgbClr val="03045E"/>
              </a:solidFill>
              <a:latin typeface="Futura Medium" panose="00000400000000000000" pitchFamily="2" charset="0"/>
            </a:endParaRPr>
          </a:p>
        </p:txBody>
      </p:sp>
      <p:pic>
        <p:nvPicPr>
          <p:cNvPr id="17" name="Picture 16" descr="A blue pie chart with white text&#10;&#10;Description automatically generated">
            <a:extLst>
              <a:ext uri="{FF2B5EF4-FFF2-40B4-BE49-F238E27FC236}">
                <a16:creationId xmlns:a16="http://schemas.microsoft.com/office/drawing/2014/main" id="{3D6FB0FF-D425-8B16-5A51-3DBDE31228D1}"/>
              </a:ext>
            </a:extLst>
          </p:cNvPr>
          <p:cNvPicPr>
            <a:picLocks noChangeAspect="1"/>
          </p:cNvPicPr>
          <p:nvPr/>
        </p:nvPicPr>
        <p:blipFill rotWithShape="1">
          <a:blip r:embed="rId3">
            <a:extLst>
              <a:ext uri="{28A0092B-C50C-407E-A947-70E740481C1C}">
                <a14:useLocalDpi xmlns:a14="http://schemas.microsoft.com/office/drawing/2010/main" val="0"/>
              </a:ext>
            </a:extLst>
          </a:blip>
          <a:srcRect l="6457" t="29567" r="65869" b="26325"/>
          <a:stretch/>
        </p:blipFill>
        <p:spPr>
          <a:xfrm>
            <a:off x="617095" y="2407819"/>
            <a:ext cx="1565258" cy="1595656"/>
          </a:xfrm>
          <a:prstGeom prst="rect">
            <a:avLst/>
          </a:prstGeom>
        </p:spPr>
      </p:pic>
    </p:spTree>
    <p:extLst>
      <p:ext uri="{BB962C8B-B14F-4D97-AF65-F5344CB8AC3E}">
        <p14:creationId xmlns:p14="http://schemas.microsoft.com/office/powerpoint/2010/main" val="237014727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CFDC3CD-E2DB-EE6D-B3FC-BD81227C5D1B}"/>
              </a:ext>
            </a:extLst>
          </p:cNvPr>
          <p:cNvGrpSpPr/>
          <p:nvPr/>
        </p:nvGrpSpPr>
        <p:grpSpPr>
          <a:xfrm>
            <a:off x="-6303" y="398053"/>
            <a:ext cx="9932734" cy="801140"/>
            <a:chOff x="-6303" y="398053"/>
            <a:chExt cx="9932734" cy="801140"/>
          </a:xfrm>
        </p:grpSpPr>
        <p:sp>
          <p:nvSpPr>
            <p:cNvPr id="2" name="Rectangle 1">
              <a:extLst>
                <a:ext uri="{FF2B5EF4-FFF2-40B4-BE49-F238E27FC236}">
                  <a16:creationId xmlns:a16="http://schemas.microsoft.com/office/drawing/2014/main" id="{E9746A55-B8CE-F121-AB8B-1B02098B18CF}"/>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3" name="Parallelogram 2">
              <a:extLst>
                <a:ext uri="{FF2B5EF4-FFF2-40B4-BE49-F238E27FC236}">
                  <a16:creationId xmlns:a16="http://schemas.microsoft.com/office/drawing/2014/main" id="{6078DEA1-D536-45C8-5066-EA8553BCEF2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4" name="Parallelogram 3">
              <a:extLst>
                <a:ext uri="{FF2B5EF4-FFF2-40B4-BE49-F238E27FC236}">
                  <a16:creationId xmlns:a16="http://schemas.microsoft.com/office/drawing/2014/main" id="{C183121D-AB5E-1095-B356-75D16C644F7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5" name="TextBox 4">
              <a:extLst>
                <a:ext uri="{FF2B5EF4-FFF2-40B4-BE49-F238E27FC236}">
                  <a16:creationId xmlns:a16="http://schemas.microsoft.com/office/drawing/2014/main" id="{8592E562-B7F4-E49E-022E-FA9113824335}"/>
                </a:ext>
              </a:extLst>
            </p:cNvPr>
            <p:cNvSpPr txBox="1"/>
            <p:nvPr/>
          </p:nvSpPr>
          <p:spPr>
            <a:xfrm>
              <a:off x="485545" y="517699"/>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Secondary Insights</a:t>
              </a:r>
              <a:endParaRPr lang="en-GB" sz="2400" dirty="0">
                <a:solidFill>
                  <a:srgbClr val="F1D00A"/>
                </a:solidFill>
                <a:latin typeface="Futura Bold" panose="00000900000000000000" pitchFamily="2" charset="0"/>
              </a:endParaRPr>
            </a:p>
          </p:txBody>
        </p:sp>
      </p:grpSp>
      <p:sp>
        <p:nvSpPr>
          <p:cNvPr id="8" name="TextBox 7">
            <a:extLst>
              <a:ext uri="{FF2B5EF4-FFF2-40B4-BE49-F238E27FC236}">
                <a16:creationId xmlns:a16="http://schemas.microsoft.com/office/drawing/2014/main" id="{565E890B-0940-DFDC-6219-A0B10742044F}"/>
              </a:ext>
            </a:extLst>
          </p:cNvPr>
          <p:cNvSpPr txBox="1"/>
          <p:nvPr/>
        </p:nvSpPr>
        <p:spPr>
          <a:xfrm>
            <a:off x="485545" y="1438315"/>
            <a:ext cx="5494840" cy="505779"/>
          </a:xfrm>
          <a:prstGeom prst="rect">
            <a:avLst/>
          </a:prstGeom>
          <a:noFill/>
        </p:spPr>
        <p:txBody>
          <a:bodyPr wrap="square">
            <a:spAutoFit/>
          </a:bodyPr>
          <a:lstStyle/>
          <a:p>
            <a:pPr>
              <a:lnSpc>
                <a:spcPct val="150000"/>
              </a:lnSpc>
            </a:pPr>
            <a:r>
              <a:rPr lang="en-GB" sz="2000" dirty="0">
                <a:solidFill>
                  <a:srgbClr val="03045E"/>
                </a:solidFill>
                <a:latin typeface="Futura Medium" panose="00000400000000000000" pitchFamily="2" charset="0"/>
              </a:rPr>
              <a:t>2) </a:t>
            </a:r>
            <a:r>
              <a:rPr lang="en-US" sz="2000" dirty="0">
                <a:solidFill>
                  <a:srgbClr val="03045E"/>
                </a:solidFill>
                <a:latin typeface="Futura Medium" panose="00000400000000000000" pitchFamily="2" charset="0"/>
              </a:rPr>
              <a:t>What should be the ideal price of our product?</a:t>
            </a:r>
          </a:p>
        </p:txBody>
      </p:sp>
      <p:cxnSp>
        <p:nvCxnSpPr>
          <p:cNvPr id="9" name="Straight Connector 8">
            <a:extLst>
              <a:ext uri="{FF2B5EF4-FFF2-40B4-BE49-F238E27FC236}">
                <a16:creationId xmlns:a16="http://schemas.microsoft.com/office/drawing/2014/main" id="{07638A50-02C7-7631-9D0C-CEBDD66072DE}"/>
              </a:ext>
            </a:extLst>
          </p:cNvPr>
          <p:cNvCxnSpPr>
            <a:cxnSpLocks/>
          </p:cNvCxnSpPr>
          <p:nvPr/>
        </p:nvCxnSpPr>
        <p:spPr>
          <a:xfrm>
            <a:off x="678819" y="2617076"/>
            <a:ext cx="0" cy="3842871"/>
          </a:xfrm>
          <a:prstGeom prst="line">
            <a:avLst/>
          </a:prstGeom>
          <a:ln>
            <a:solidFill>
              <a:srgbClr val="03045E"/>
            </a:solidFill>
          </a:ln>
        </p:spPr>
        <p:style>
          <a:lnRef idx="3">
            <a:schemeClr val="dk1"/>
          </a:lnRef>
          <a:fillRef idx="0">
            <a:schemeClr val="dk1"/>
          </a:fillRef>
          <a:effectRef idx="2">
            <a:schemeClr val="dk1"/>
          </a:effectRef>
          <a:fontRef idx="minor">
            <a:schemeClr val="tx1"/>
          </a:fontRef>
        </p:style>
      </p:cxnSp>
      <p:sp>
        <p:nvSpPr>
          <p:cNvPr id="11" name="Oval 10">
            <a:extLst>
              <a:ext uri="{FF2B5EF4-FFF2-40B4-BE49-F238E27FC236}">
                <a16:creationId xmlns:a16="http://schemas.microsoft.com/office/drawing/2014/main" id="{C8C47F1D-8060-323F-5D91-74DD4F7323F5}"/>
              </a:ext>
            </a:extLst>
          </p:cNvPr>
          <p:cNvSpPr/>
          <p:nvPr/>
        </p:nvSpPr>
        <p:spPr>
          <a:xfrm>
            <a:off x="568462" y="3090041"/>
            <a:ext cx="220714" cy="231228"/>
          </a:xfrm>
          <a:prstGeom prst="ellipse">
            <a:avLst/>
          </a:prstGeom>
          <a:solidFill>
            <a:srgbClr val="F0F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GB"/>
          </a:p>
        </p:txBody>
      </p:sp>
      <p:sp>
        <p:nvSpPr>
          <p:cNvPr id="18" name="Oval 17">
            <a:extLst>
              <a:ext uri="{FF2B5EF4-FFF2-40B4-BE49-F238E27FC236}">
                <a16:creationId xmlns:a16="http://schemas.microsoft.com/office/drawing/2014/main" id="{0B2ABE30-EF1B-278F-AFCB-88448510AF8F}"/>
              </a:ext>
            </a:extLst>
          </p:cNvPr>
          <p:cNvSpPr/>
          <p:nvPr/>
        </p:nvSpPr>
        <p:spPr>
          <a:xfrm>
            <a:off x="568462" y="4935567"/>
            <a:ext cx="220714" cy="231228"/>
          </a:xfrm>
          <a:prstGeom prst="ellipse">
            <a:avLst/>
          </a:prstGeom>
          <a:solidFill>
            <a:srgbClr val="F0F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GB"/>
          </a:p>
        </p:txBody>
      </p:sp>
      <p:pic>
        <p:nvPicPr>
          <p:cNvPr id="23" name="Picture 22" descr="A graph of different colored squares&#10;&#10;Description automatically generated">
            <a:extLst>
              <a:ext uri="{FF2B5EF4-FFF2-40B4-BE49-F238E27FC236}">
                <a16:creationId xmlns:a16="http://schemas.microsoft.com/office/drawing/2014/main" id="{F55F1DCE-0A5A-F932-4534-622A56E982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8347" y="2530934"/>
            <a:ext cx="4971256" cy="2984337"/>
          </a:xfrm>
          <a:prstGeom prst="rect">
            <a:avLst/>
          </a:prstGeom>
        </p:spPr>
      </p:pic>
      <p:sp>
        <p:nvSpPr>
          <p:cNvPr id="26" name="TextBox 25">
            <a:extLst>
              <a:ext uri="{FF2B5EF4-FFF2-40B4-BE49-F238E27FC236}">
                <a16:creationId xmlns:a16="http://schemas.microsoft.com/office/drawing/2014/main" id="{729A5192-D9AE-3691-A60E-1942AC64FB3C}"/>
              </a:ext>
            </a:extLst>
          </p:cNvPr>
          <p:cNvSpPr txBox="1"/>
          <p:nvPr/>
        </p:nvSpPr>
        <p:spPr>
          <a:xfrm>
            <a:off x="899533" y="2625528"/>
            <a:ext cx="6390811" cy="1160254"/>
          </a:xfrm>
          <a:prstGeom prst="rect">
            <a:avLst/>
          </a:prstGeom>
          <a:noFill/>
        </p:spPr>
        <p:txBody>
          <a:bodyPr wrap="square">
            <a:spAutoFit/>
          </a:bodyPr>
          <a:lstStyle/>
          <a:p>
            <a:pPr>
              <a:lnSpc>
                <a:spcPct val="150000"/>
              </a:lnSpc>
            </a:pPr>
            <a:r>
              <a:rPr lang="en-GB" sz="1600" dirty="0">
                <a:solidFill>
                  <a:srgbClr val="03045E"/>
                </a:solidFill>
                <a:latin typeface="Futura Medium" panose="00000400000000000000" pitchFamily="2" charset="0"/>
              </a:rPr>
              <a:t>Based on the survey responses, approximately 4.3K consumers are willing to accept pricing between 50 to 99 rupees, while 1K consumers are open to pricing below 50 rupees for the energizing drink.</a:t>
            </a:r>
          </a:p>
        </p:txBody>
      </p:sp>
      <p:sp>
        <p:nvSpPr>
          <p:cNvPr id="28" name="TextBox 27">
            <a:extLst>
              <a:ext uri="{FF2B5EF4-FFF2-40B4-BE49-F238E27FC236}">
                <a16:creationId xmlns:a16="http://schemas.microsoft.com/office/drawing/2014/main" id="{5A74F4E2-FCF1-2681-41ED-23AA4504A44A}"/>
              </a:ext>
            </a:extLst>
          </p:cNvPr>
          <p:cNvSpPr txBox="1"/>
          <p:nvPr/>
        </p:nvSpPr>
        <p:spPr>
          <a:xfrm>
            <a:off x="899533" y="4186723"/>
            <a:ext cx="6101254" cy="1898918"/>
          </a:xfrm>
          <a:prstGeom prst="rect">
            <a:avLst/>
          </a:prstGeom>
          <a:noFill/>
        </p:spPr>
        <p:txBody>
          <a:bodyPr wrap="square">
            <a:spAutoFit/>
          </a:bodyPr>
          <a:lstStyle/>
          <a:p>
            <a:pPr>
              <a:lnSpc>
                <a:spcPct val="150000"/>
              </a:lnSpc>
            </a:pPr>
            <a:r>
              <a:rPr lang="en-GB" sz="1600" dirty="0">
                <a:solidFill>
                  <a:srgbClr val="03045E"/>
                </a:solidFill>
                <a:latin typeface="Futura Medium" panose="00000400000000000000" pitchFamily="2" charset="0"/>
              </a:rPr>
              <a:t>These findings indicate that there is a significant portion of the target market who are open to paying a moderate price for the product. CodeX can consider pricing the energizing drink within the range of 50 to 99 rupees to align with consumer expectations and capture a larger market share.</a:t>
            </a:r>
          </a:p>
        </p:txBody>
      </p:sp>
      <p:pic>
        <p:nvPicPr>
          <p:cNvPr id="29" name="Graphic 28" descr="Bubbles with solid fill">
            <a:extLst>
              <a:ext uri="{FF2B5EF4-FFF2-40B4-BE49-F238E27FC236}">
                <a16:creationId xmlns:a16="http://schemas.microsoft.com/office/drawing/2014/main" id="{B6D4C0B3-108C-0E14-5BC4-244CA1C822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904803">
            <a:off x="9533919" y="440831"/>
            <a:ext cx="5316160" cy="5316160"/>
          </a:xfrm>
          <a:prstGeom prst="rect">
            <a:avLst/>
          </a:prstGeom>
        </p:spPr>
      </p:pic>
    </p:spTree>
    <p:extLst>
      <p:ext uri="{BB962C8B-B14F-4D97-AF65-F5344CB8AC3E}">
        <p14:creationId xmlns:p14="http://schemas.microsoft.com/office/powerpoint/2010/main" val="381315345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pic>
        <p:nvPicPr>
          <p:cNvPr id="35" name="Graphic 34" descr="Bubbles with solid fill">
            <a:extLst>
              <a:ext uri="{FF2B5EF4-FFF2-40B4-BE49-F238E27FC236}">
                <a16:creationId xmlns:a16="http://schemas.microsoft.com/office/drawing/2014/main" id="{136EA9D8-4F94-8577-A8FE-AB0E11C39A7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904803">
            <a:off x="9533919" y="440831"/>
            <a:ext cx="5316160" cy="5316160"/>
          </a:xfrm>
          <a:prstGeom prst="rect">
            <a:avLst/>
          </a:prstGeom>
        </p:spPr>
      </p:pic>
      <p:grpSp>
        <p:nvGrpSpPr>
          <p:cNvPr id="6" name="Group 5">
            <a:extLst>
              <a:ext uri="{FF2B5EF4-FFF2-40B4-BE49-F238E27FC236}">
                <a16:creationId xmlns:a16="http://schemas.microsoft.com/office/drawing/2014/main" id="{7CFDC3CD-E2DB-EE6D-B3FC-BD81227C5D1B}"/>
              </a:ext>
            </a:extLst>
          </p:cNvPr>
          <p:cNvGrpSpPr/>
          <p:nvPr/>
        </p:nvGrpSpPr>
        <p:grpSpPr>
          <a:xfrm>
            <a:off x="-6303" y="398053"/>
            <a:ext cx="9932734" cy="801140"/>
            <a:chOff x="-6303" y="398053"/>
            <a:chExt cx="9932734" cy="801140"/>
          </a:xfrm>
        </p:grpSpPr>
        <p:sp>
          <p:nvSpPr>
            <p:cNvPr id="2" name="Rectangle 1">
              <a:extLst>
                <a:ext uri="{FF2B5EF4-FFF2-40B4-BE49-F238E27FC236}">
                  <a16:creationId xmlns:a16="http://schemas.microsoft.com/office/drawing/2014/main" id="{E9746A55-B8CE-F121-AB8B-1B02098B18CF}"/>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3" name="Parallelogram 2">
              <a:extLst>
                <a:ext uri="{FF2B5EF4-FFF2-40B4-BE49-F238E27FC236}">
                  <a16:creationId xmlns:a16="http://schemas.microsoft.com/office/drawing/2014/main" id="{6078DEA1-D536-45C8-5066-EA8553BCEF2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4" name="Parallelogram 3">
              <a:extLst>
                <a:ext uri="{FF2B5EF4-FFF2-40B4-BE49-F238E27FC236}">
                  <a16:creationId xmlns:a16="http://schemas.microsoft.com/office/drawing/2014/main" id="{C183121D-AB5E-1095-B356-75D16C644F7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5" name="TextBox 4">
              <a:extLst>
                <a:ext uri="{FF2B5EF4-FFF2-40B4-BE49-F238E27FC236}">
                  <a16:creationId xmlns:a16="http://schemas.microsoft.com/office/drawing/2014/main" id="{8592E562-B7F4-E49E-022E-FA9113824335}"/>
                </a:ext>
              </a:extLst>
            </p:cNvPr>
            <p:cNvSpPr txBox="1"/>
            <p:nvPr/>
          </p:nvSpPr>
          <p:spPr>
            <a:xfrm>
              <a:off x="485545" y="517699"/>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Secondary Insights</a:t>
              </a:r>
              <a:endParaRPr lang="en-GB" sz="2400" dirty="0">
                <a:solidFill>
                  <a:srgbClr val="F1D00A"/>
                </a:solidFill>
                <a:latin typeface="Futura Bold" panose="00000900000000000000" pitchFamily="2" charset="0"/>
              </a:endParaRPr>
            </a:p>
          </p:txBody>
        </p:sp>
      </p:grpSp>
      <p:sp>
        <p:nvSpPr>
          <p:cNvPr id="8" name="TextBox 7">
            <a:extLst>
              <a:ext uri="{FF2B5EF4-FFF2-40B4-BE49-F238E27FC236}">
                <a16:creationId xmlns:a16="http://schemas.microsoft.com/office/drawing/2014/main" id="{565E890B-0940-DFDC-6219-A0B10742044F}"/>
              </a:ext>
            </a:extLst>
          </p:cNvPr>
          <p:cNvSpPr txBox="1"/>
          <p:nvPr/>
        </p:nvSpPr>
        <p:spPr>
          <a:xfrm>
            <a:off x="485545" y="1441578"/>
            <a:ext cx="8185488" cy="503921"/>
          </a:xfrm>
          <a:prstGeom prst="rect">
            <a:avLst/>
          </a:prstGeom>
          <a:noFill/>
        </p:spPr>
        <p:txBody>
          <a:bodyPr wrap="square">
            <a:spAutoFit/>
          </a:bodyPr>
          <a:lstStyle/>
          <a:p>
            <a:pPr>
              <a:lnSpc>
                <a:spcPct val="150000"/>
              </a:lnSpc>
            </a:pPr>
            <a:r>
              <a:rPr lang="en-GB" sz="2000" dirty="0">
                <a:solidFill>
                  <a:srgbClr val="03045E"/>
                </a:solidFill>
                <a:latin typeface="Futura Medium" panose="00000400000000000000" pitchFamily="2" charset="0"/>
              </a:rPr>
              <a:t>3) </a:t>
            </a:r>
            <a:r>
              <a:rPr lang="en-US" sz="2000" dirty="0">
                <a:solidFill>
                  <a:srgbClr val="03045E"/>
                </a:solidFill>
                <a:latin typeface="Futura Medium" panose="00000400000000000000" pitchFamily="2" charset="0"/>
              </a:rPr>
              <a:t>What kind of marketing campaigns, offers, and discounts we can run?</a:t>
            </a:r>
          </a:p>
        </p:txBody>
      </p:sp>
      <p:cxnSp>
        <p:nvCxnSpPr>
          <p:cNvPr id="7" name="Straight Connector 6">
            <a:extLst>
              <a:ext uri="{FF2B5EF4-FFF2-40B4-BE49-F238E27FC236}">
                <a16:creationId xmlns:a16="http://schemas.microsoft.com/office/drawing/2014/main" id="{122BAFA3-B80E-CD82-8706-00C88FADE55A}"/>
              </a:ext>
            </a:extLst>
          </p:cNvPr>
          <p:cNvCxnSpPr>
            <a:cxnSpLocks/>
          </p:cNvCxnSpPr>
          <p:nvPr/>
        </p:nvCxnSpPr>
        <p:spPr>
          <a:xfrm>
            <a:off x="678819" y="3310759"/>
            <a:ext cx="0" cy="2426262"/>
          </a:xfrm>
          <a:prstGeom prst="line">
            <a:avLst/>
          </a:prstGeom>
          <a:ln>
            <a:solidFill>
              <a:srgbClr val="03045E"/>
            </a:solidFill>
          </a:ln>
        </p:spPr>
        <p:style>
          <a:lnRef idx="3">
            <a:schemeClr val="dk1"/>
          </a:lnRef>
          <a:fillRef idx="0">
            <a:schemeClr val="dk1"/>
          </a:fillRef>
          <a:effectRef idx="2">
            <a:schemeClr val="dk1"/>
          </a:effectRef>
          <a:fontRef idx="minor">
            <a:schemeClr val="tx1"/>
          </a:fontRef>
        </p:style>
      </p:cxnSp>
      <p:sp>
        <p:nvSpPr>
          <p:cNvPr id="10" name="Oval 9">
            <a:extLst>
              <a:ext uri="{FF2B5EF4-FFF2-40B4-BE49-F238E27FC236}">
                <a16:creationId xmlns:a16="http://schemas.microsoft.com/office/drawing/2014/main" id="{68D02717-A748-982F-A0B7-7014648C26CD}"/>
              </a:ext>
            </a:extLst>
          </p:cNvPr>
          <p:cNvSpPr/>
          <p:nvPr/>
        </p:nvSpPr>
        <p:spPr>
          <a:xfrm>
            <a:off x="568462" y="4235670"/>
            <a:ext cx="220714" cy="231228"/>
          </a:xfrm>
          <a:prstGeom prst="ellipse">
            <a:avLst/>
          </a:prstGeom>
          <a:solidFill>
            <a:srgbClr val="F0F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GB"/>
          </a:p>
        </p:txBody>
      </p:sp>
      <p:sp>
        <p:nvSpPr>
          <p:cNvPr id="15" name="TextBox 14">
            <a:extLst>
              <a:ext uri="{FF2B5EF4-FFF2-40B4-BE49-F238E27FC236}">
                <a16:creationId xmlns:a16="http://schemas.microsoft.com/office/drawing/2014/main" id="{02D67597-7416-7964-5DED-0F6C50B7D483}"/>
              </a:ext>
            </a:extLst>
          </p:cNvPr>
          <p:cNvSpPr txBox="1"/>
          <p:nvPr/>
        </p:nvSpPr>
        <p:spPr>
          <a:xfrm>
            <a:off x="997893" y="3196774"/>
            <a:ext cx="5907401" cy="2540247"/>
          </a:xfrm>
          <a:prstGeom prst="rect">
            <a:avLst/>
          </a:prstGeom>
          <a:noFill/>
        </p:spPr>
        <p:txBody>
          <a:bodyPr wrap="square">
            <a:spAutoFit/>
          </a:bodyPr>
          <a:lstStyle/>
          <a:p>
            <a:pPr>
              <a:lnSpc>
                <a:spcPct val="150000"/>
              </a:lnSpc>
            </a:pPr>
            <a:r>
              <a:rPr lang="en-GB" dirty="0">
                <a:solidFill>
                  <a:srgbClr val="03045E"/>
                </a:solidFill>
                <a:highlight>
                  <a:srgbClr val="F1D00A"/>
                </a:highlight>
                <a:latin typeface="Futura Medium" panose="00000400000000000000" pitchFamily="2" charset="0"/>
              </a:rPr>
              <a:t>Online Advertising Campaigns</a:t>
            </a:r>
            <a:r>
              <a:rPr lang="en-GB" dirty="0">
                <a:solidFill>
                  <a:srgbClr val="03045E"/>
                </a:solidFill>
                <a:latin typeface="Futura Medium" panose="00000400000000000000" pitchFamily="2" charset="0"/>
              </a:rPr>
              <a:t> : Utilize targeted online advertising campaigns through platforms such as social media, search engines, or display networks. Tailor the messaging to highlight the product's unique features, health benefits, and competitive pricing to attract potential customers.</a:t>
            </a:r>
          </a:p>
        </p:txBody>
      </p:sp>
      <p:pic>
        <p:nvPicPr>
          <p:cNvPr id="24" name="Picture 23" descr="A computer screen with a megaphone and icons&#10;&#10;Description automatically generated">
            <a:extLst>
              <a:ext uri="{FF2B5EF4-FFF2-40B4-BE49-F238E27FC236}">
                <a16:creationId xmlns:a16="http://schemas.microsoft.com/office/drawing/2014/main" id="{EE3BC4B3-C9FD-CAC1-E9DB-CB1C057D92C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30000" y1="37500" x2="30000" y2="37500"/>
                        <a14:foregroundMark x1="21667" y1="49167" x2="21667" y2="49167"/>
                        <a14:foregroundMark x1="18889" y1="48056" x2="18889" y2="48056"/>
                        <a14:foregroundMark x1="18056" y1="47500" x2="19444" y2="47500"/>
                        <a14:foregroundMark x1="31944" y1="59722" x2="31944" y2="59722"/>
                        <a14:foregroundMark x1="52222" y1="63889" x2="52222" y2="63889"/>
                        <a14:foregroundMark x1="56389" y1="63056" x2="56389" y2="63056"/>
                        <a14:foregroundMark x1="52500" y1="61111" x2="52500" y2="61111"/>
                        <a14:foregroundMark x1="33056" y1="58611" x2="33056" y2="58611"/>
                        <a14:foregroundMark x1="52500" y1="60278" x2="52500" y2="60278"/>
                        <a14:foregroundMark x1="55556" y1="59722" x2="55556" y2="59722"/>
                        <a14:foregroundMark x1="67222" y1="68056" x2="65833" y2="71667"/>
                        <a14:foregroundMark x1="32778" y1="38889" x2="32778" y2="41389"/>
                        <a14:foregroundMark x1="49167" y1="41111" x2="49167" y2="41111"/>
                        <a14:foregroundMark x1="76389" y1="48889" x2="76389" y2="48889"/>
                        <a14:foregroundMark x1="76667" y1="47778" x2="76667" y2="47778"/>
                        <a14:foregroundMark x1="66944" y1="33333" x2="66944" y2="33333"/>
                        <a14:foregroundMark x1="68056" y1="32222" x2="68056" y2="32222"/>
                        <a14:foregroundMark x1="70000" y1="74444" x2="70000" y2="74444"/>
                        <a14:foregroundMark x1="68333" y1="74167" x2="68333" y2="74167"/>
                        <a14:foregroundMark x1="67778" y1="73889" x2="67778" y2="73889"/>
                        <a14:foregroundMark x1="26667" y1="53333" x2="26667" y2="67778"/>
                        <a14:foregroundMark x1="26667" y1="67778" x2="26944" y2="68056"/>
                        <a14:foregroundMark x1="24722" y1="60278" x2="24722" y2="60278"/>
                        <a14:foregroundMark x1="31667" y1="36667" x2="31389" y2="36389"/>
                        <a14:foregroundMark x1="51389" y1="59444" x2="46944" y2="53333"/>
                        <a14:foregroundMark x1="43611" y1="77778" x2="57500" y2="76944"/>
                        <a14:foregroundMark x1="57500" y1="76944" x2="57778" y2="76944"/>
                        <a14:foregroundMark x1="18333" y1="78056" x2="34722" y2="77778"/>
                        <a14:foregroundMark x1="34722" y1="77778" x2="73889" y2="77778"/>
                        <a14:foregroundMark x1="33333" y1="79722" x2="48333" y2="79444"/>
                        <a14:foregroundMark x1="48333" y1="79444" x2="85556" y2="79444"/>
                        <a14:foregroundMark x1="65000" y1="65278" x2="71111" y2="74167"/>
                        <a14:foregroundMark x1="28611" y1="56389" x2="43611" y2="60556"/>
                        <a14:foregroundMark x1="43611" y1="60556" x2="46389" y2="58611"/>
                        <a14:foregroundMark x1="31389" y1="36111" x2="31667" y2="36111"/>
                        <a14:foregroundMark x1="50000" y1="41944" x2="50000" y2="41944"/>
                        <a14:foregroundMark x1="48889" y1="43056" x2="51667" y2="40556"/>
                        <a14:foregroundMark x1="65556" y1="32222" x2="67222" y2="32222"/>
                        <a14:foregroundMark x1="18611" y1="50278" x2="22500" y2="49167"/>
                        <a14:foregroundMark x1="30278" y1="38611" x2="34444" y2="37500"/>
                        <a14:foregroundMark x1="48889" y1="60000" x2="53611" y2="64722"/>
                      </a14:backgroundRemoval>
                    </a14:imgEffect>
                  </a14:imgLayer>
                </a14:imgProps>
              </a:ext>
              <a:ext uri="{28A0092B-C50C-407E-A947-70E740481C1C}">
                <a14:useLocalDpi xmlns:a14="http://schemas.microsoft.com/office/drawing/2010/main" val="0"/>
              </a:ext>
            </a:extLst>
          </a:blip>
          <a:stretch>
            <a:fillRect/>
          </a:stretch>
        </p:blipFill>
        <p:spPr>
          <a:xfrm>
            <a:off x="5942954" y="259643"/>
            <a:ext cx="6598357" cy="6598357"/>
          </a:xfrm>
          <a:prstGeom prst="rect">
            <a:avLst/>
          </a:prstGeom>
        </p:spPr>
      </p:pic>
    </p:spTree>
    <p:extLst>
      <p:ext uri="{BB962C8B-B14F-4D97-AF65-F5344CB8AC3E}">
        <p14:creationId xmlns:p14="http://schemas.microsoft.com/office/powerpoint/2010/main" val="374573174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795C6EDC-99BC-F95C-F630-B5DAF7EE0AE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38136" y1="79907" x2="29661" y2="84112"/>
                        <a14:backgroundMark x1="38559" y1="46729" x2="38559" y2="46729"/>
                        <a14:backgroundMark x1="38559" y1="46729" x2="52542" y2="47196"/>
                        <a14:backgroundMark x1="33051" y1="42056" x2="38983" y2="45093"/>
                        <a14:backgroundMark x1="31780" y1="53972" x2="30720" y2="56776"/>
                        <a14:backgroundMark x1="29237" y1="32710" x2="30297" y2="33178"/>
                        <a14:backgroundMark x1="45339" y1="21963" x2="49576" y2="34813"/>
                        <a14:backgroundMark x1="52331" y1="52336" x2="52331" y2="52336"/>
                        <a14:backgroundMark x1="52331" y1="52804" x2="50636" y2="52336"/>
                        <a14:backgroundMark x1="51483" y1="52336" x2="51483" y2="52336"/>
                        <a14:backgroundMark x1="51483" y1="52336" x2="51483" y2="51402"/>
                        <a14:backgroundMark x1="54237" y1="52570" x2="51271" y2="54206"/>
                        <a14:backgroundMark x1="67797" y1="56075" x2="68856" y2="62383"/>
                        <a14:backgroundMark x1="64831" y1="72897" x2="64831" y2="72196"/>
                        <a14:backgroundMark x1="56780" y1="62150" x2="52542" y2="67991"/>
                        <a14:backgroundMark x1="63559" y1="73832" x2="68432" y2="71262"/>
                        <a14:backgroundMark x1="70127" y1="76636" x2="63983" y2="77103"/>
                        <a14:backgroundMark x1="62924" y1="78972" x2="64831" y2="79439"/>
                        <a14:backgroundMark x1="38347" y1="66355" x2="41737" y2="66822"/>
                      </a14:backgroundRemoval>
                    </a14:imgEffect>
                  </a14:imgLayer>
                </a14:imgProps>
              </a:ext>
            </a:extLst>
          </a:blip>
          <a:stretch>
            <a:fillRect/>
          </a:stretch>
        </p:blipFill>
        <p:spPr>
          <a:xfrm rot="19169553" flipH="1">
            <a:off x="5257877" y="415443"/>
            <a:ext cx="5933945" cy="5380782"/>
          </a:xfrm>
          <a:prstGeom prst="rect">
            <a:avLst/>
          </a:prstGeom>
        </p:spPr>
      </p:pic>
      <p:pic>
        <p:nvPicPr>
          <p:cNvPr id="34" name="Picture 33">
            <a:extLst>
              <a:ext uri="{FF2B5EF4-FFF2-40B4-BE49-F238E27FC236}">
                <a16:creationId xmlns:a16="http://schemas.microsoft.com/office/drawing/2014/main" id="{FD57EC03-95ED-E420-6C55-A90E5DD1054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38136" y1="79907" x2="29661" y2="84112"/>
                        <a14:backgroundMark x1="38559" y1="46729" x2="38559" y2="46729"/>
                        <a14:backgroundMark x1="38559" y1="46729" x2="52542" y2="47196"/>
                        <a14:backgroundMark x1="33051" y1="42056" x2="38983" y2="45093"/>
                        <a14:backgroundMark x1="31780" y1="53972" x2="30720" y2="56776"/>
                        <a14:backgroundMark x1="29237" y1="32710" x2="30297" y2="33178"/>
                        <a14:backgroundMark x1="45339" y1="21963" x2="49576" y2="34813"/>
                        <a14:backgroundMark x1="52331" y1="52336" x2="52331" y2="52336"/>
                        <a14:backgroundMark x1="52331" y1="52804" x2="50636" y2="52336"/>
                        <a14:backgroundMark x1="51483" y1="52336" x2="51483" y2="52336"/>
                        <a14:backgroundMark x1="51483" y1="52336" x2="51483" y2="51402"/>
                        <a14:backgroundMark x1="54237" y1="52570" x2="51271" y2="54206"/>
                        <a14:backgroundMark x1="67797" y1="56075" x2="68856" y2="62383"/>
                        <a14:backgroundMark x1="64831" y1="72897" x2="64831" y2="72196"/>
                        <a14:backgroundMark x1="56780" y1="62150" x2="52542" y2="67991"/>
                        <a14:backgroundMark x1="63559" y1="73832" x2="68432" y2="71262"/>
                        <a14:backgroundMark x1="70127" y1="76636" x2="63983" y2="77103"/>
                        <a14:backgroundMark x1="62924" y1="78972" x2="64831" y2="79439"/>
                        <a14:backgroundMark x1="38347" y1="66355" x2="41737" y2="66822"/>
                      </a14:backgroundRemoval>
                    </a14:imgEffect>
                  </a14:imgLayer>
                </a14:imgProps>
              </a:ext>
            </a:extLst>
          </a:blip>
          <a:stretch>
            <a:fillRect/>
          </a:stretch>
        </p:blipFill>
        <p:spPr>
          <a:xfrm rot="21221190" flipH="1">
            <a:off x="6324036" y="3307590"/>
            <a:ext cx="4145814" cy="3759341"/>
          </a:xfrm>
          <a:prstGeom prst="rect">
            <a:avLst/>
          </a:prstGeom>
        </p:spPr>
      </p:pic>
      <p:pic>
        <p:nvPicPr>
          <p:cNvPr id="31" name="Picture 30">
            <a:extLst>
              <a:ext uri="{FF2B5EF4-FFF2-40B4-BE49-F238E27FC236}">
                <a16:creationId xmlns:a16="http://schemas.microsoft.com/office/drawing/2014/main" id="{5A5A9F34-5F3C-1B9E-371D-F46D2862EEC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38136" y1="79907" x2="29661" y2="84112"/>
                        <a14:backgroundMark x1="38559" y1="46729" x2="38559" y2="46729"/>
                        <a14:backgroundMark x1="38559" y1="46729" x2="52542" y2="47196"/>
                        <a14:backgroundMark x1="33051" y1="42056" x2="38983" y2="45093"/>
                        <a14:backgroundMark x1="31780" y1="53972" x2="30720" y2="56776"/>
                        <a14:backgroundMark x1="29237" y1="32710" x2="30297" y2="33178"/>
                        <a14:backgroundMark x1="45339" y1="21963" x2="49576" y2="34813"/>
                        <a14:backgroundMark x1="52331" y1="52336" x2="52331" y2="52336"/>
                        <a14:backgroundMark x1="52331" y1="52804" x2="50636" y2="52336"/>
                        <a14:backgroundMark x1="51483" y1="52336" x2="51483" y2="52336"/>
                        <a14:backgroundMark x1="51483" y1="52336" x2="51483" y2="51402"/>
                        <a14:backgroundMark x1="54237" y1="52570" x2="51271" y2="54206"/>
                        <a14:backgroundMark x1="67797" y1="56075" x2="68856" y2="62383"/>
                        <a14:backgroundMark x1="64831" y1="72897" x2="64831" y2="72196"/>
                        <a14:backgroundMark x1="56780" y1="62150" x2="52542" y2="67991"/>
                        <a14:backgroundMark x1="63559" y1="73832" x2="68432" y2="71262"/>
                        <a14:backgroundMark x1="70127" y1="76636" x2="63983" y2="77103"/>
                        <a14:backgroundMark x1="62924" y1="78972" x2="64831" y2="79439"/>
                        <a14:backgroundMark x1="38347" y1="66355" x2="41737" y2="66822"/>
                      </a14:backgroundRemoval>
                    </a14:imgEffect>
                  </a14:imgLayer>
                </a14:imgProps>
              </a:ext>
            </a:extLst>
          </a:blip>
          <a:stretch>
            <a:fillRect/>
          </a:stretch>
        </p:blipFill>
        <p:spPr>
          <a:xfrm rot="20074339">
            <a:off x="2363798" y="3544844"/>
            <a:ext cx="3732105" cy="3384198"/>
          </a:xfrm>
          <a:prstGeom prst="rect">
            <a:avLst/>
          </a:prstGeom>
        </p:spPr>
      </p:pic>
      <p:pic>
        <p:nvPicPr>
          <p:cNvPr id="30" name="Picture 29">
            <a:extLst>
              <a:ext uri="{FF2B5EF4-FFF2-40B4-BE49-F238E27FC236}">
                <a16:creationId xmlns:a16="http://schemas.microsoft.com/office/drawing/2014/main" id="{54AD7E78-BD60-7384-8B22-1E1CA89D26C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38136" y1="79907" x2="29661" y2="84112"/>
                        <a14:backgroundMark x1="38559" y1="46729" x2="38559" y2="46729"/>
                        <a14:backgroundMark x1="38559" y1="46729" x2="52542" y2="47196"/>
                        <a14:backgroundMark x1="33051" y1="42056" x2="38983" y2="45093"/>
                        <a14:backgroundMark x1="31780" y1="53972" x2="30720" y2="56776"/>
                        <a14:backgroundMark x1="29237" y1="32710" x2="30297" y2="33178"/>
                        <a14:backgroundMark x1="45339" y1="21963" x2="49576" y2="34813"/>
                        <a14:backgroundMark x1="52331" y1="52336" x2="52331" y2="52336"/>
                        <a14:backgroundMark x1="52331" y1="52804" x2="50636" y2="52336"/>
                        <a14:backgroundMark x1="51483" y1="52336" x2="51483" y2="52336"/>
                        <a14:backgroundMark x1="51483" y1="52336" x2="51483" y2="51402"/>
                        <a14:backgroundMark x1="54237" y1="52570" x2="51271" y2="54206"/>
                        <a14:backgroundMark x1="67797" y1="56075" x2="68856" y2="62383"/>
                        <a14:backgroundMark x1="64831" y1="72897" x2="64831" y2="72196"/>
                        <a14:backgroundMark x1="56780" y1="62150" x2="52542" y2="67991"/>
                        <a14:backgroundMark x1="63559" y1="73832" x2="68432" y2="71262"/>
                        <a14:backgroundMark x1="70127" y1="76636" x2="63983" y2="77103"/>
                        <a14:backgroundMark x1="62924" y1="78972" x2="64831" y2="79439"/>
                        <a14:backgroundMark x1="38347" y1="66355" x2="41737" y2="66822"/>
                      </a14:backgroundRemoval>
                    </a14:imgEffect>
                  </a14:imgLayer>
                </a14:imgProps>
              </a:ext>
            </a:extLst>
          </a:blip>
          <a:stretch>
            <a:fillRect/>
          </a:stretch>
        </p:blipFill>
        <p:spPr>
          <a:xfrm rot="2430447">
            <a:off x="895427" y="574334"/>
            <a:ext cx="5933945" cy="5380782"/>
          </a:xfrm>
          <a:prstGeom prst="rect">
            <a:avLst/>
          </a:prstGeom>
        </p:spPr>
      </p:pic>
      <p:grpSp>
        <p:nvGrpSpPr>
          <p:cNvPr id="6" name="Group 5">
            <a:extLst>
              <a:ext uri="{FF2B5EF4-FFF2-40B4-BE49-F238E27FC236}">
                <a16:creationId xmlns:a16="http://schemas.microsoft.com/office/drawing/2014/main" id="{7CFDC3CD-E2DB-EE6D-B3FC-BD81227C5D1B}"/>
              </a:ext>
            </a:extLst>
          </p:cNvPr>
          <p:cNvGrpSpPr/>
          <p:nvPr/>
        </p:nvGrpSpPr>
        <p:grpSpPr>
          <a:xfrm>
            <a:off x="-6303" y="398053"/>
            <a:ext cx="9932734" cy="801140"/>
            <a:chOff x="-6303" y="398053"/>
            <a:chExt cx="9932734" cy="801140"/>
          </a:xfrm>
        </p:grpSpPr>
        <p:sp>
          <p:nvSpPr>
            <p:cNvPr id="2" name="Rectangle 1">
              <a:extLst>
                <a:ext uri="{FF2B5EF4-FFF2-40B4-BE49-F238E27FC236}">
                  <a16:creationId xmlns:a16="http://schemas.microsoft.com/office/drawing/2014/main" id="{E9746A55-B8CE-F121-AB8B-1B02098B18CF}"/>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3" name="Parallelogram 2">
              <a:extLst>
                <a:ext uri="{FF2B5EF4-FFF2-40B4-BE49-F238E27FC236}">
                  <a16:creationId xmlns:a16="http://schemas.microsoft.com/office/drawing/2014/main" id="{6078DEA1-D536-45C8-5066-EA8553BCEF2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4" name="Parallelogram 3">
              <a:extLst>
                <a:ext uri="{FF2B5EF4-FFF2-40B4-BE49-F238E27FC236}">
                  <a16:creationId xmlns:a16="http://schemas.microsoft.com/office/drawing/2014/main" id="{C183121D-AB5E-1095-B356-75D16C644F7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5" name="TextBox 4">
              <a:extLst>
                <a:ext uri="{FF2B5EF4-FFF2-40B4-BE49-F238E27FC236}">
                  <a16:creationId xmlns:a16="http://schemas.microsoft.com/office/drawing/2014/main" id="{8592E562-B7F4-E49E-022E-FA9113824335}"/>
                </a:ext>
              </a:extLst>
            </p:cNvPr>
            <p:cNvSpPr txBox="1"/>
            <p:nvPr/>
          </p:nvSpPr>
          <p:spPr>
            <a:xfrm>
              <a:off x="485545" y="485133"/>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Key Positive Aspects</a:t>
              </a:r>
              <a:endParaRPr lang="en-GB" sz="2400" dirty="0">
                <a:solidFill>
                  <a:srgbClr val="F1D00A"/>
                </a:solidFill>
                <a:latin typeface="Futura Bold" panose="00000900000000000000" pitchFamily="2" charset="0"/>
              </a:endParaRPr>
            </a:p>
          </p:txBody>
        </p:sp>
      </p:grpSp>
      <p:grpSp>
        <p:nvGrpSpPr>
          <p:cNvPr id="73" name="Group 72">
            <a:extLst>
              <a:ext uri="{FF2B5EF4-FFF2-40B4-BE49-F238E27FC236}">
                <a16:creationId xmlns:a16="http://schemas.microsoft.com/office/drawing/2014/main" id="{9DAEC834-C8A0-5D10-828B-FEFE6AE9E951}"/>
              </a:ext>
            </a:extLst>
          </p:cNvPr>
          <p:cNvGrpSpPr/>
          <p:nvPr/>
        </p:nvGrpSpPr>
        <p:grpSpPr>
          <a:xfrm>
            <a:off x="-9613239" y="387551"/>
            <a:ext cx="7083942" cy="811642"/>
            <a:chOff x="-6303" y="398053"/>
            <a:chExt cx="9932734" cy="801140"/>
          </a:xfrm>
        </p:grpSpPr>
        <p:sp>
          <p:nvSpPr>
            <p:cNvPr id="74" name="Rectangle 1">
              <a:extLst>
                <a:ext uri="{FF2B5EF4-FFF2-40B4-BE49-F238E27FC236}">
                  <a16:creationId xmlns:a16="http://schemas.microsoft.com/office/drawing/2014/main" id="{A320C532-F69A-20BF-3C86-5AB82BA6EE98}"/>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75" name="Parallelogram 74">
              <a:extLst>
                <a:ext uri="{FF2B5EF4-FFF2-40B4-BE49-F238E27FC236}">
                  <a16:creationId xmlns:a16="http://schemas.microsoft.com/office/drawing/2014/main" id="{90F4F36D-EF40-F8B0-37F9-14ACB4664AB7}"/>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76" name="Parallelogram 75">
              <a:extLst>
                <a:ext uri="{FF2B5EF4-FFF2-40B4-BE49-F238E27FC236}">
                  <a16:creationId xmlns:a16="http://schemas.microsoft.com/office/drawing/2014/main" id="{089AC53C-6A30-C320-4543-ED02C0CB2E9A}"/>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77" name="TextBox 76">
              <a:extLst>
                <a:ext uri="{FF2B5EF4-FFF2-40B4-BE49-F238E27FC236}">
                  <a16:creationId xmlns:a16="http://schemas.microsoft.com/office/drawing/2014/main" id="{F9A0B447-D877-F9AA-0BCB-D46F0BD9C747}"/>
                </a:ext>
              </a:extLst>
            </p:cNvPr>
            <p:cNvSpPr txBox="1"/>
            <p:nvPr/>
          </p:nvSpPr>
          <p:spPr>
            <a:xfrm>
              <a:off x="485545" y="485133"/>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Problem Statement</a:t>
              </a:r>
              <a:endParaRPr lang="en-GB" sz="2400" dirty="0">
                <a:solidFill>
                  <a:srgbClr val="F1D00A"/>
                </a:solidFill>
                <a:latin typeface="Futura Bold" panose="00000900000000000000" pitchFamily="2" charset="0"/>
              </a:endParaRPr>
            </a:p>
          </p:txBody>
        </p:sp>
      </p:grpSp>
      <p:pic>
        <p:nvPicPr>
          <p:cNvPr id="7" name="Picture 6">
            <a:extLst>
              <a:ext uri="{FF2B5EF4-FFF2-40B4-BE49-F238E27FC236}">
                <a16:creationId xmlns:a16="http://schemas.microsoft.com/office/drawing/2014/main" id="{1D00A03F-5319-8BA2-C8AB-B113E1421D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2974" y="1547485"/>
            <a:ext cx="2141124" cy="2141124"/>
          </a:xfrm>
          <a:prstGeom prst="rect">
            <a:avLst/>
          </a:prstGeom>
        </p:spPr>
      </p:pic>
      <p:sp>
        <p:nvSpPr>
          <p:cNvPr id="11" name="Rectangle 10">
            <a:extLst>
              <a:ext uri="{FF2B5EF4-FFF2-40B4-BE49-F238E27FC236}">
                <a16:creationId xmlns:a16="http://schemas.microsoft.com/office/drawing/2014/main" id="{16A10BB5-D7A0-B575-6E79-57C8BA5B4BF7}"/>
              </a:ext>
            </a:extLst>
          </p:cNvPr>
          <p:cNvSpPr/>
          <p:nvPr/>
        </p:nvSpPr>
        <p:spPr>
          <a:xfrm>
            <a:off x="2684713" y="1884275"/>
            <a:ext cx="2895600" cy="1023257"/>
          </a:xfrm>
          <a:prstGeom prst="rect">
            <a:avLst/>
          </a:prstGeom>
          <a:solidFill>
            <a:srgbClr val="F0F0F0"/>
          </a:solidFill>
          <a:ln>
            <a:solidFill>
              <a:schemeClr val="bg1"/>
            </a:solidFill>
          </a:ln>
          <a:effectLst>
            <a:outerShdw blurRad="50800" dist="38100" dir="13500000" algn="b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3" name="Rectangle 12">
            <a:extLst>
              <a:ext uri="{FF2B5EF4-FFF2-40B4-BE49-F238E27FC236}">
                <a16:creationId xmlns:a16="http://schemas.microsoft.com/office/drawing/2014/main" id="{592CC309-C1BE-A86C-AAE7-3C599DA08D2E}"/>
              </a:ext>
            </a:extLst>
          </p:cNvPr>
          <p:cNvSpPr/>
          <p:nvPr/>
        </p:nvSpPr>
        <p:spPr>
          <a:xfrm>
            <a:off x="7302548" y="2960914"/>
            <a:ext cx="2895600" cy="1023257"/>
          </a:xfrm>
          <a:prstGeom prst="rect">
            <a:avLst/>
          </a:prstGeom>
          <a:solidFill>
            <a:srgbClr val="F0F0F0"/>
          </a:solidFill>
          <a:ln>
            <a:solidFill>
              <a:schemeClr val="bg1"/>
            </a:solidFill>
          </a:ln>
          <a:effectLst>
            <a:outerShdw blurRad="50800" dist="38100" dir="13500000" algn="b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4" name="Rectangle 13">
            <a:extLst>
              <a:ext uri="{FF2B5EF4-FFF2-40B4-BE49-F238E27FC236}">
                <a16:creationId xmlns:a16="http://schemas.microsoft.com/office/drawing/2014/main" id="{0BFF64F1-85C1-6AA6-08B0-71D5BCAF5551}"/>
              </a:ext>
            </a:extLst>
          </p:cNvPr>
          <p:cNvSpPr/>
          <p:nvPr/>
        </p:nvSpPr>
        <p:spPr>
          <a:xfrm>
            <a:off x="2198915" y="4154379"/>
            <a:ext cx="2895600" cy="1023257"/>
          </a:xfrm>
          <a:prstGeom prst="rect">
            <a:avLst/>
          </a:prstGeom>
          <a:solidFill>
            <a:srgbClr val="F0F0F0"/>
          </a:solidFill>
          <a:ln>
            <a:solidFill>
              <a:schemeClr val="bg1"/>
            </a:solidFill>
          </a:ln>
          <a:effectLst>
            <a:outerShdw blurRad="50800" dist="38100" dir="13500000" algn="b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
        <p:nvSpPr>
          <p:cNvPr id="19" name="TextBox 18">
            <a:extLst>
              <a:ext uri="{FF2B5EF4-FFF2-40B4-BE49-F238E27FC236}">
                <a16:creationId xmlns:a16="http://schemas.microsoft.com/office/drawing/2014/main" id="{47F49E1C-4F5D-373F-9414-7FDC87B21DB3}"/>
              </a:ext>
            </a:extLst>
          </p:cNvPr>
          <p:cNvSpPr txBox="1"/>
          <p:nvPr/>
        </p:nvSpPr>
        <p:spPr>
          <a:xfrm>
            <a:off x="2559527" y="2043947"/>
            <a:ext cx="3145971" cy="646331"/>
          </a:xfrm>
          <a:prstGeom prst="rect">
            <a:avLst/>
          </a:prstGeom>
          <a:noFill/>
        </p:spPr>
        <p:txBody>
          <a:bodyPr wrap="square" rtlCol="0">
            <a:spAutoFit/>
          </a:bodyPr>
          <a:lstStyle/>
          <a:p>
            <a:pPr algn="ctr"/>
            <a:r>
              <a:rPr lang="en-GB" b="1" dirty="0">
                <a:solidFill>
                  <a:srgbClr val="03045E"/>
                </a:solidFill>
                <a:latin typeface="Futura Medium" panose="00000400000000000000" pitchFamily="2" charset="0"/>
              </a:rPr>
              <a:t>Refreshing and Energizing Experience</a:t>
            </a:r>
          </a:p>
        </p:txBody>
      </p:sp>
      <p:sp>
        <p:nvSpPr>
          <p:cNvPr id="20" name="TextBox 19">
            <a:extLst>
              <a:ext uri="{FF2B5EF4-FFF2-40B4-BE49-F238E27FC236}">
                <a16:creationId xmlns:a16="http://schemas.microsoft.com/office/drawing/2014/main" id="{F1A31F56-4688-6144-53F5-B1F772340E41}"/>
              </a:ext>
            </a:extLst>
          </p:cNvPr>
          <p:cNvSpPr txBox="1"/>
          <p:nvPr/>
        </p:nvSpPr>
        <p:spPr>
          <a:xfrm>
            <a:off x="2073729" y="4371633"/>
            <a:ext cx="3145971" cy="646331"/>
          </a:xfrm>
          <a:prstGeom prst="rect">
            <a:avLst/>
          </a:prstGeom>
          <a:noFill/>
        </p:spPr>
        <p:txBody>
          <a:bodyPr wrap="square" rtlCol="0">
            <a:spAutoFit/>
          </a:bodyPr>
          <a:lstStyle/>
          <a:p>
            <a:pPr algn="ctr"/>
            <a:r>
              <a:rPr lang="en-US" b="1" dirty="0">
                <a:solidFill>
                  <a:srgbClr val="03045E"/>
                </a:solidFill>
                <a:latin typeface="Futura Medium" panose="00000400000000000000" pitchFamily="2" charset="0"/>
              </a:rPr>
              <a:t>Premium Ingredients and Superior Taste</a:t>
            </a:r>
            <a:endParaRPr lang="en-GB" b="1" dirty="0">
              <a:solidFill>
                <a:srgbClr val="03045E"/>
              </a:solidFill>
              <a:latin typeface="Futura Medium" panose="00000400000000000000" pitchFamily="2" charset="0"/>
            </a:endParaRPr>
          </a:p>
        </p:txBody>
      </p:sp>
      <p:sp>
        <p:nvSpPr>
          <p:cNvPr id="21" name="TextBox 20">
            <a:extLst>
              <a:ext uri="{FF2B5EF4-FFF2-40B4-BE49-F238E27FC236}">
                <a16:creationId xmlns:a16="http://schemas.microsoft.com/office/drawing/2014/main" id="{0A71F230-473E-CF43-ACD2-76E78D9C637D}"/>
              </a:ext>
            </a:extLst>
          </p:cNvPr>
          <p:cNvSpPr txBox="1"/>
          <p:nvPr/>
        </p:nvSpPr>
        <p:spPr>
          <a:xfrm>
            <a:off x="7124319" y="3105834"/>
            <a:ext cx="3145971" cy="646331"/>
          </a:xfrm>
          <a:prstGeom prst="rect">
            <a:avLst/>
          </a:prstGeom>
          <a:noFill/>
        </p:spPr>
        <p:txBody>
          <a:bodyPr wrap="square" rtlCol="0">
            <a:spAutoFit/>
          </a:bodyPr>
          <a:lstStyle/>
          <a:p>
            <a:pPr algn="ctr"/>
            <a:r>
              <a:rPr lang="en-GB" b="1" dirty="0">
                <a:solidFill>
                  <a:srgbClr val="03045E"/>
                </a:solidFill>
                <a:latin typeface="Futura Medium" panose="00000400000000000000" pitchFamily="2" charset="0"/>
              </a:rPr>
              <a:t>Diverse and Captivating Flavors</a:t>
            </a:r>
          </a:p>
        </p:txBody>
      </p:sp>
      <p:sp>
        <p:nvSpPr>
          <p:cNvPr id="17" name="Rectangle 16">
            <a:extLst>
              <a:ext uri="{FF2B5EF4-FFF2-40B4-BE49-F238E27FC236}">
                <a16:creationId xmlns:a16="http://schemas.microsoft.com/office/drawing/2014/main" id="{4F4DDAF9-6629-53F1-FDD5-5CD73BD61FD5}"/>
              </a:ext>
            </a:extLst>
          </p:cNvPr>
          <p:cNvSpPr/>
          <p:nvPr/>
        </p:nvSpPr>
        <p:spPr>
          <a:xfrm>
            <a:off x="7377478" y="5108980"/>
            <a:ext cx="2895600" cy="1023257"/>
          </a:xfrm>
          <a:prstGeom prst="rect">
            <a:avLst/>
          </a:prstGeom>
          <a:solidFill>
            <a:srgbClr val="F0F0F0"/>
          </a:solidFill>
          <a:ln>
            <a:solidFill>
              <a:schemeClr val="bg1"/>
            </a:solidFill>
          </a:ln>
          <a:effectLst>
            <a:outerShdw blurRad="50800" dist="38100" dir="13500000" algn="b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2" name="TextBox 21">
            <a:extLst>
              <a:ext uri="{FF2B5EF4-FFF2-40B4-BE49-F238E27FC236}">
                <a16:creationId xmlns:a16="http://schemas.microsoft.com/office/drawing/2014/main" id="{38196CCA-83B1-4765-11DD-9E506A02EE18}"/>
              </a:ext>
            </a:extLst>
          </p:cNvPr>
          <p:cNvSpPr txBox="1"/>
          <p:nvPr/>
        </p:nvSpPr>
        <p:spPr>
          <a:xfrm>
            <a:off x="7241407" y="5441550"/>
            <a:ext cx="3166356" cy="369332"/>
          </a:xfrm>
          <a:prstGeom prst="rect">
            <a:avLst/>
          </a:prstGeom>
          <a:noFill/>
        </p:spPr>
        <p:txBody>
          <a:bodyPr wrap="square" rtlCol="0">
            <a:spAutoFit/>
          </a:bodyPr>
          <a:lstStyle/>
          <a:p>
            <a:pPr algn="ctr"/>
            <a:r>
              <a:rPr lang="en-GB" b="1" dirty="0">
                <a:solidFill>
                  <a:srgbClr val="03045E"/>
                </a:solidFill>
                <a:latin typeface="Futura Medium" panose="00000400000000000000" pitchFamily="2" charset="0"/>
              </a:rPr>
              <a:t>Potential Functional Benefits</a:t>
            </a:r>
          </a:p>
        </p:txBody>
      </p:sp>
      <p:pic>
        <p:nvPicPr>
          <p:cNvPr id="39" name="Picture 38">
            <a:extLst>
              <a:ext uri="{FF2B5EF4-FFF2-40B4-BE49-F238E27FC236}">
                <a16:creationId xmlns:a16="http://schemas.microsoft.com/office/drawing/2014/main" id="{EAB18D4D-1CBB-FE14-CE5B-E1B1BA7E363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57031" y1="39509" x2="57031" y2="39509"/>
                        <a14:backgroundMark x1="41797" y1="72433" x2="41797" y2="72433"/>
                        <a14:backgroundMark x1="43516" y1="73103" x2="43516" y2="73103"/>
                        <a14:backgroundMark x1="43672" y1="73326" x2="54844" y2="74107"/>
                        <a14:backgroundMark x1="54844" y1="74107" x2="57500" y2="72991"/>
                        <a14:backgroundMark x1="43750" y1="73438" x2="55625" y2="73884"/>
                        <a14:backgroundMark x1="55625" y1="73884" x2="56719" y2="73326"/>
                      </a14:backgroundRemoval>
                    </a14:imgEffect>
                  </a14:imgLayer>
                </a14:imgProps>
              </a:ext>
              <a:ext uri="{28A0092B-C50C-407E-A947-70E740481C1C}">
                <a14:useLocalDpi xmlns:a14="http://schemas.microsoft.com/office/drawing/2010/main" val="0"/>
              </a:ext>
            </a:extLst>
          </a:blip>
          <a:stretch>
            <a:fillRect/>
          </a:stretch>
        </p:blipFill>
        <p:spPr>
          <a:xfrm>
            <a:off x="-147280" y="0"/>
            <a:ext cx="12646980" cy="8852885"/>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85238657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CFDC3CD-E2DB-EE6D-B3FC-BD81227C5D1B}"/>
              </a:ext>
            </a:extLst>
          </p:cNvPr>
          <p:cNvGrpSpPr/>
          <p:nvPr/>
        </p:nvGrpSpPr>
        <p:grpSpPr>
          <a:xfrm>
            <a:off x="-6303" y="398053"/>
            <a:ext cx="9932734" cy="801140"/>
            <a:chOff x="-6303" y="398053"/>
            <a:chExt cx="9932734" cy="801140"/>
          </a:xfrm>
        </p:grpSpPr>
        <p:sp>
          <p:nvSpPr>
            <p:cNvPr id="2" name="Rectangle 1">
              <a:extLst>
                <a:ext uri="{FF2B5EF4-FFF2-40B4-BE49-F238E27FC236}">
                  <a16:creationId xmlns:a16="http://schemas.microsoft.com/office/drawing/2014/main" id="{E9746A55-B8CE-F121-AB8B-1B02098B18CF}"/>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3" name="Parallelogram 2">
              <a:extLst>
                <a:ext uri="{FF2B5EF4-FFF2-40B4-BE49-F238E27FC236}">
                  <a16:creationId xmlns:a16="http://schemas.microsoft.com/office/drawing/2014/main" id="{6078DEA1-D536-45C8-5066-EA8553BCEF2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4" name="Parallelogram 3">
              <a:extLst>
                <a:ext uri="{FF2B5EF4-FFF2-40B4-BE49-F238E27FC236}">
                  <a16:creationId xmlns:a16="http://schemas.microsoft.com/office/drawing/2014/main" id="{C183121D-AB5E-1095-B356-75D16C644F7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5" name="TextBox 4">
              <a:extLst>
                <a:ext uri="{FF2B5EF4-FFF2-40B4-BE49-F238E27FC236}">
                  <a16:creationId xmlns:a16="http://schemas.microsoft.com/office/drawing/2014/main" id="{8592E562-B7F4-E49E-022E-FA9113824335}"/>
                </a:ext>
              </a:extLst>
            </p:cNvPr>
            <p:cNvSpPr txBox="1"/>
            <p:nvPr/>
          </p:nvSpPr>
          <p:spPr>
            <a:xfrm>
              <a:off x="485545" y="517699"/>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Secondary Insights</a:t>
              </a:r>
              <a:endParaRPr lang="en-GB" sz="2400" dirty="0">
                <a:solidFill>
                  <a:srgbClr val="F1D00A"/>
                </a:solidFill>
                <a:latin typeface="Futura Bold" panose="00000900000000000000" pitchFamily="2" charset="0"/>
              </a:endParaRPr>
            </a:p>
          </p:txBody>
        </p:sp>
      </p:grpSp>
      <p:sp>
        <p:nvSpPr>
          <p:cNvPr id="8" name="TextBox 7">
            <a:extLst>
              <a:ext uri="{FF2B5EF4-FFF2-40B4-BE49-F238E27FC236}">
                <a16:creationId xmlns:a16="http://schemas.microsoft.com/office/drawing/2014/main" id="{565E890B-0940-DFDC-6219-A0B10742044F}"/>
              </a:ext>
            </a:extLst>
          </p:cNvPr>
          <p:cNvSpPr txBox="1"/>
          <p:nvPr/>
        </p:nvSpPr>
        <p:spPr>
          <a:xfrm>
            <a:off x="485545" y="1441578"/>
            <a:ext cx="8185488" cy="503921"/>
          </a:xfrm>
          <a:prstGeom prst="rect">
            <a:avLst/>
          </a:prstGeom>
          <a:noFill/>
        </p:spPr>
        <p:txBody>
          <a:bodyPr wrap="square">
            <a:spAutoFit/>
          </a:bodyPr>
          <a:lstStyle/>
          <a:p>
            <a:pPr>
              <a:lnSpc>
                <a:spcPct val="150000"/>
              </a:lnSpc>
            </a:pPr>
            <a:r>
              <a:rPr lang="en-GB" sz="2000" dirty="0">
                <a:solidFill>
                  <a:srgbClr val="03045E"/>
                </a:solidFill>
                <a:latin typeface="Futura Medium" panose="00000400000000000000" pitchFamily="2" charset="0"/>
              </a:rPr>
              <a:t>3) </a:t>
            </a:r>
            <a:r>
              <a:rPr lang="en-US" sz="2000" dirty="0">
                <a:solidFill>
                  <a:srgbClr val="03045E"/>
                </a:solidFill>
                <a:latin typeface="Futura Medium" panose="00000400000000000000" pitchFamily="2" charset="0"/>
              </a:rPr>
              <a:t>What kind of marketing campaigns, offers, and discounts we can run?</a:t>
            </a:r>
          </a:p>
        </p:txBody>
      </p:sp>
      <p:sp>
        <p:nvSpPr>
          <p:cNvPr id="9" name="TextBox 8">
            <a:extLst>
              <a:ext uri="{FF2B5EF4-FFF2-40B4-BE49-F238E27FC236}">
                <a16:creationId xmlns:a16="http://schemas.microsoft.com/office/drawing/2014/main" id="{D4D2A2E4-0DE0-442C-4E5F-D208FC867929}"/>
              </a:ext>
            </a:extLst>
          </p:cNvPr>
          <p:cNvSpPr txBox="1"/>
          <p:nvPr/>
        </p:nvSpPr>
        <p:spPr>
          <a:xfrm>
            <a:off x="1043745" y="2375336"/>
            <a:ext cx="5651346" cy="1709250"/>
          </a:xfrm>
          <a:prstGeom prst="rect">
            <a:avLst/>
          </a:prstGeom>
          <a:noFill/>
        </p:spPr>
        <p:txBody>
          <a:bodyPr wrap="square">
            <a:spAutoFit/>
          </a:bodyPr>
          <a:lstStyle/>
          <a:p>
            <a:pPr>
              <a:lnSpc>
                <a:spcPct val="150000"/>
              </a:lnSpc>
            </a:pPr>
            <a:r>
              <a:rPr lang="en-GB" dirty="0">
                <a:solidFill>
                  <a:srgbClr val="03045E"/>
                </a:solidFill>
                <a:highlight>
                  <a:srgbClr val="F1D00A"/>
                </a:highlight>
                <a:latin typeface="Futura Medium" panose="00000400000000000000" pitchFamily="2" charset="0"/>
              </a:rPr>
              <a:t>Influencer Partnerships</a:t>
            </a:r>
            <a:r>
              <a:rPr lang="en-GB" dirty="0">
                <a:solidFill>
                  <a:srgbClr val="03045E"/>
                </a:solidFill>
                <a:latin typeface="Futura Medium" panose="00000400000000000000" pitchFamily="2" charset="0"/>
              </a:rPr>
              <a:t> : Collaborate with popular social media influencers, fitness enthusiasts, or health experts who align with the target audience's interests and values. </a:t>
            </a:r>
          </a:p>
        </p:txBody>
      </p:sp>
      <p:cxnSp>
        <p:nvCxnSpPr>
          <p:cNvPr id="11" name="Straight Connector 10">
            <a:extLst>
              <a:ext uri="{FF2B5EF4-FFF2-40B4-BE49-F238E27FC236}">
                <a16:creationId xmlns:a16="http://schemas.microsoft.com/office/drawing/2014/main" id="{240C08E7-20CB-8489-5BB1-D49C323C4238}"/>
              </a:ext>
            </a:extLst>
          </p:cNvPr>
          <p:cNvCxnSpPr>
            <a:cxnSpLocks/>
          </p:cNvCxnSpPr>
          <p:nvPr/>
        </p:nvCxnSpPr>
        <p:spPr>
          <a:xfrm>
            <a:off x="835021" y="2533087"/>
            <a:ext cx="0" cy="3121479"/>
          </a:xfrm>
          <a:prstGeom prst="line">
            <a:avLst/>
          </a:prstGeom>
          <a:ln>
            <a:solidFill>
              <a:srgbClr val="03045E"/>
            </a:solidFill>
          </a:ln>
        </p:spPr>
        <p:style>
          <a:lnRef idx="3">
            <a:schemeClr val="dk1"/>
          </a:lnRef>
          <a:fillRef idx="0">
            <a:schemeClr val="dk1"/>
          </a:fillRef>
          <a:effectRef idx="2">
            <a:schemeClr val="dk1"/>
          </a:effectRef>
          <a:fontRef idx="minor">
            <a:schemeClr val="tx1"/>
          </a:fontRef>
        </p:style>
      </p:cxnSp>
      <p:sp>
        <p:nvSpPr>
          <p:cNvPr id="12" name="Oval 11">
            <a:extLst>
              <a:ext uri="{FF2B5EF4-FFF2-40B4-BE49-F238E27FC236}">
                <a16:creationId xmlns:a16="http://schemas.microsoft.com/office/drawing/2014/main" id="{FAE2565A-AA1B-8B84-2F91-40F7F2023854}"/>
              </a:ext>
            </a:extLst>
          </p:cNvPr>
          <p:cNvSpPr/>
          <p:nvPr/>
        </p:nvSpPr>
        <p:spPr>
          <a:xfrm>
            <a:off x="724664" y="3006052"/>
            <a:ext cx="220714" cy="231228"/>
          </a:xfrm>
          <a:prstGeom prst="ellipse">
            <a:avLst/>
          </a:prstGeom>
          <a:solidFill>
            <a:srgbClr val="F0F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GB"/>
          </a:p>
        </p:txBody>
      </p:sp>
      <p:pic>
        <p:nvPicPr>
          <p:cNvPr id="13" name="Graphic 12" descr="Bubbles with solid fill">
            <a:extLst>
              <a:ext uri="{FF2B5EF4-FFF2-40B4-BE49-F238E27FC236}">
                <a16:creationId xmlns:a16="http://schemas.microsoft.com/office/drawing/2014/main" id="{EF3E0C85-7492-BFB5-2F82-F5FDF5975C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904803">
            <a:off x="9533919" y="440831"/>
            <a:ext cx="5316160" cy="5316160"/>
          </a:xfrm>
          <a:prstGeom prst="rect">
            <a:avLst/>
          </a:prstGeom>
        </p:spPr>
      </p:pic>
      <p:sp>
        <p:nvSpPr>
          <p:cNvPr id="16" name="TextBox 15">
            <a:extLst>
              <a:ext uri="{FF2B5EF4-FFF2-40B4-BE49-F238E27FC236}">
                <a16:creationId xmlns:a16="http://schemas.microsoft.com/office/drawing/2014/main" id="{CE06F608-EE1C-B49A-1277-2AB11494DBF5}"/>
              </a:ext>
            </a:extLst>
          </p:cNvPr>
          <p:cNvSpPr txBox="1"/>
          <p:nvPr/>
        </p:nvSpPr>
        <p:spPr>
          <a:xfrm>
            <a:off x="1015178" y="4264792"/>
            <a:ext cx="5639355" cy="1295419"/>
          </a:xfrm>
          <a:prstGeom prst="rect">
            <a:avLst/>
          </a:prstGeom>
          <a:noFill/>
        </p:spPr>
        <p:txBody>
          <a:bodyPr wrap="square">
            <a:spAutoFit/>
          </a:bodyPr>
          <a:lstStyle/>
          <a:p>
            <a:pPr>
              <a:lnSpc>
                <a:spcPct val="150000"/>
              </a:lnSpc>
            </a:pPr>
            <a:r>
              <a:rPr lang="en-GB" dirty="0">
                <a:solidFill>
                  <a:srgbClr val="03045E"/>
                </a:solidFill>
                <a:latin typeface="Futura Medium" panose="00000400000000000000" pitchFamily="2" charset="0"/>
              </a:rPr>
              <a:t>These influencers can promote the product through sponsored content, reviews, or giveaways to increase brand awareness and credibility.</a:t>
            </a:r>
            <a:endParaRPr lang="en-GB" dirty="0"/>
          </a:p>
        </p:txBody>
      </p:sp>
      <p:sp>
        <p:nvSpPr>
          <p:cNvPr id="19" name="Oval 18">
            <a:extLst>
              <a:ext uri="{FF2B5EF4-FFF2-40B4-BE49-F238E27FC236}">
                <a16:creationId xmlns:a16="http://schemas.microsoft.com/office/drawing/2014/main" id="{0A44378D-3211-1186-F38B-95DDB5070F9F}"/>
              </a:ext>
            </a:extLst>
          </p:cNvPr>
          <p:cNvSpPr/>
          <p:nvPr/>
        </p:nvSpPr>
        <p:spPr>
          <a:xfrm>
            <a:off x="724664" y="4681274"/>
            <a:ext cx="220714" cy="231228"/>
          </a:xfrm>
          <a:prstGeom prst="ellipse">
            <a:avLst/>
          </a:prstGeom>
          <a:solidFill>
            <a:srgbClr val="F0F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GB"/>
          </a:p>
        </p:txBody>
      </p:sp>
      <p:pic>
        <p:nvPicPr>
          <p:cNvPr id="33" name="Picture 32" descr="A cartoon of people with a magnet&#10;&#10;Description automatically generated">
            <a:extLst>
              <a:ext uri="{FF2B5EF4-FFF2-40B4-BE49-F238E27FC236}">
                <a16:creationId xmlns:a16="http://schemas.microsoft.com/office/drawing/2014/main" id="{41452868-5096-9C39-ED01-3A1F7250FF1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45519" y1="32063" x2="45519" y2="32063"/>
                        <a14:foregroundMark x1="46471" y1="30000" x2="45757" y2="29206"/>
                        <a14:foregroundMark x1="54401" y1="26667" x2="54243" y2="29524"/>
                        <a14:foregroundMark x1="64473" y1="22698" x2="63680" y2="21111"/>
                        <a14:foregroundMark x1="68914" y1="33492" x2="73354" y2="70159"/>
                        <a14:foregroundMark x1="73354" y1="70159" x2="73354" y2="70159"/>
                        <a14:foregroundMark x1="60032" y1="37302" x2="59159" y2="53810"/>
                        <a14:foregroundMark x1="59159" y1="53810" x2="59952" y2="61905"/>
                        <a14:foregroundMark x1="59952" y1="61905" x2="62331" y2="70317"/>
                        <a14:foregroundMark x1="47105" y1="27619" x2="46788" y2="29048"/>
                        <a14:foregroundMark x1="46392" y1="27143" x2="44885" y2="34444"/>
                        <a14:foregroundMark x1="44885" y1="34444" x2="46312" y2="27619"/>
                        <a14:foregroundMark x1="47105" y1="27619" x2="46471" y2="30159"/>
                        <a14:foregroundMark x1="47105" y1="29524" x2="47105" y2="33175"/>
                        <a14:foregroundMark x1="54481" y1="25238" x2="54481" y2="25238"/>
                        <a14:foregroundMark x1="54956" y1="26667" x2="56305" y2="29365"/>
                        <a14:foregroundMark x1="56463" y1="27143" x2="56463" y2="27143"/>
                        <a14:foregroundMark x1="56225" y1="26032" x2="56225" y2="26032"/>
                        <a14:foregroundMark x1="55432" y1="25079" x2="55432" y2="25079"/>
                        <a14:foregroundMark x1="55432" y1="25079" x2="55432" y2="25079"/>
                        <a14:foregroundMark x1="53608" y1="26825" x2="53608" y2="26825"/>
                        <a14:foregroundMark x1="53529" y1="29206" x2="53529" y2="29206"/>
                        <a14:foregroundMark x1="54639" y1="31905" x2="54639" y2="31905"/>
                        <a14:foregroundMark x1="56780" y1="32381" x2="56780" y2="32381"/>
                        <a14:foregroundMark x1="57098" y1="32857" x2="57098" y2="32857"/>
                        <a14:foregroundMark x1="44647" y1="35238" x2="45202" y2="34603"/>
                        <a14:foregroundMark x1="57415" y1="33175" x2="56542" y2="32063"/>
                        <a14:foregroundMark x1="63442" y1="21587" x2="65266" y2="28730"/>
                        <a14:foregroundMark x1="65266" y1="28730" x2="65900" y2="29048"/>
                        <a14:foregroundMark x1="65583" y1="26349" x2="65504" y2="21429"/>
                        <a14:foregroundMark x1="62728" y1="22381" x2="64552" y2="28730"/>
                        <a14:foregroundMark x1="64552" y1="28413" x2="62014" y2="24127"/>
                        <a14:foregroundMark x1="61776" y1="25238" x2="64869" y2="29048"/>
                        <a14:foregroundMark x1="51165" y1="47867" x2="50912" y2="47778"/>
                        <a14:foregroundMark x1="53529" y1="52540" x2="53529" y2="52540"/>
                        <a14:foregroundMark x1="52419" y1="47937" x2="50833" y2="47302"/>
                        <a14:foregroundMark x1="52419" y1="47143" x2="52419" y2="47143"/>
                        <a14:foregroundMark x1="52736" y1="47619" x2="51388" y2="48571"/>
                        <a14:foregroundMark x1="51308" y1="53175" x2="50991" y2="53651"/>
                        <a14:foregroundMark x1="51784" y1="53492" x2="51784" y2="53492"/>
                        <a14:foregroundMark x1="51784" y1="53492" x2="51784" y2="53492"/>
                        <a14:foregroundMark x1="52022" y1="53333" x2="52022" y2="53333"/>
                        <a14:foregroundMark x1="52022" y1="53333" x2="52022" y2="53333"/>
                        <a14:foregroundMark x1="51943" y1="54286" x2="51943" y2="54286"/>
                        <a14:foregroundMark x1="45282" y1="74603" x2="43775" y2="77460"/>
                        <a14:backgroundMark x1="50515" y1="49524" x2="51658" y2="50220"/>
                      </a14:backgroundRemoval>
                    </a14:imgEffect>
                  </a14:imgLayer>
                </a14:imgProps>
              </a:ext>
              <a:ext uri="{28A0092B-C50C-407E-A947-70E740481C1C}">
                <a14:useLocalDpi xmlns:a14="http://schemas.microsoft.com/office/drawing/2010/main" val="0"/>
              </a:ext>
            </a:extLst>
          </a:blip>
          <a:stretch>
            <a:fillRect/>
          </a:stretch>
        </p:blipFill>
        <p:spPr>
          <a:xfrm>
            <a:off x="4506542" y="1655667"/>
            <a:ext cx="9074142" cy="4533473"/>
          </a:xfrm>
          <a:prstGeom prst="rect">
            <a:avLst/>
          </a:prstGeom>
        </p:spPr>
      </p:pic>
    </p:spTree>
    <p:extLst>
      <p:ext uri="{BB962C8B-B14F-4D97-AF65-F5344CB8AC3E}">
        <p14:creationId xmlns:p14="http://schemas.microsoft.com/office/powerpoint/2010/main" val="177094216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pic>
        <p:nvPicPr>
          <p:cNvPr id="15" name="Graphic 14" descr="Bubbles with solid fill">
            <a:extLst>
              <a:ext uri="{FF2B5EF4-FFF2-40B4-BE49-F238E27FC236}">
                <a16:creationId xmlns:a16="http://schemas.microsoft.com/office/drawing/2014/main" id="{C453040B-9744-452B-FBE6-43C8D95549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904803">
            <a:off x="9533919" y="440831"/>
            <a:ext cx="5316160" cy="5316160"/>
          </a:xfrm>
          <a:prstGeom prst="rect">
            <a:avLst/>
          </a:prstGeom>
        </p:spPr>
      </p:pic>
      <p:grpSp>
        <p:nvGrpSpPr>
          <p:cNvPr id="6" name="Group 5">
            <a:extLst>
              <a:ext uri="{FF2B5EF4-FFF2-40B4-BE49-F238E27FC236}">
                <a16:creationId xmlns:a16="http://schemas.microsoft.com/office/drawing/2014/main" id="{7CFDC3CD-E2DB-EE6D-B3FC-BD81227C5D1B}"/>
              </a:ext>
            </a:extLst>
          </p:cNvPr>
          <p:cNvGrpSpPr/>
          <p:nvPr/>
        </p:nvGrpSpPr>
        <p:grpSpPr>
          <a:xfrm>
            <a:off x="-6303" y="398053"/>
            <a:ext cx="9932734" cy="801140"/>
            <a:chOff x="-6303" y="398053"/>
            <a:chExt cx="9932734" cy="801140"/>
          </a:xfrm>
        </p:grpSpPr>
        <p:sp>
          <p:nvSpPr>
            <p:cNvPr id="2" name="Rectangle 1">
              <a:extLst>
                <a:ext uri="{FF2B5EF4-FFF2-40B4-BE49-F238E27FC236}">
                  <a16:creationId xmlns:a16="http://schemas.microsoft.com/office/drawing/2014/main" id="{E9746A55-B8CE-F121-AB8B-1B02098B18CF}"/>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3" name="Parallelogram 2">
              <a:extLst>
                <a:ext uri="{FF2B5EF4-FFF2-40B4-BE49-F238E27FC236}">
                  <a16:creationId xmlns:a16="http://schemas.microsoft.com/office/drawing/2014/main" id="{6078DEA1-D536-45C8-5066-EA8553BCEF2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4" name="Parallelogram 3">
              <a:extLst>
                <a:ext uri="{FF2B5EF4-FFF2-40B4-BE49-F238E27FC236}">
                  <a16:creationId xmlns:a16="http://schemas.microsoft.com/office/drawing/2014/main" id="{C183121D-AB5E-1095-B356-75D16C644F7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5" name="TextBox 4">
              <a:extLst>
                <a:ext uri="{FF2B5EF4-FFF2-40B4-BE49-F238E27FC236}">
                  <a16:creationId xmlns:a16="http://schemas.microsoft.com/office/drawing/2014/main" id="{8592E562-B7F4-E49E-022E-FA9113824335}"/>
                </a:ext>
              </a:extLst>
            </p:cNvPr>
            <p:cNvSpPr txBox="1"/>
            <p:nvPr/>
          </p:nvSpPr>
          <p:spPr>
            <a:xfrm>
              <a:off x="485545" y="517699"/>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Secondary Insights</a:t>
              </a:r>
              <a:endParaRPr lang="en-GB" sz="2400" dirty="0">
                <a:solidFill>
                  <a:srgbClr val="F1D00A"/>
                </a:solidFill>
                <a:latin typeface="Futura Bold" panose="00000900000000000000" pitchFamily="2" charset="0"/>
              </a:endParaRPr>
            </a:p>
          </p:txBody>
        </p:sp>
      </p:grpSp>
      <p:sp>
        <p:nvSpPr>
          <p:cNvPr id="8" name="TextBox 7">
            <a:extLst>
              <a:ext uri="{FF2B5EF4-FFF2-40B4-BE49-F238E27FC236}">
                <a16:creationId xmlns:a16="http://schemas.microsoft.com/office/drawing/2014/main" id="{565E890B-0940-DFDC-6219-A0B10742044F}"/>
              </a:ext>
            </a:extLst>
          </p:cNvPr>
          <p:cNvSpPr txBox="1"/>
          <p:nvPr/>
        </p:nvSpPr>
        <p:spPr>
          <a:xfrm>
            <a:off x="485545" y="1441578"/>
            <a:ext cx="8185488" cy="503921"/>
          </a:xfrm>
          <a:prstGeom prst="rect">
            <a:avLst/>
          </a:prstGeom>
          <a:noFill/>
        </p:spPr>
        <p:txBody>
          <a:bodyPr wrap="square">
            <a:spAutoFit/>
          </a:bodyPr>
          <a:lstStyle/>
          <a:p>
            <a:pPr>
              <a:lnSpc>
                <a:spcPct val="150000"/>
              </a:lnSpc>
            </a:pPr>
            <a:r>
              <a:rPr lang="en-GB" sz="2000" dirty="0">
                <a:solidFill>
                  <a:srgbClr val="03045E"/>
                </a:solidFill>
                <a:latin typeface="Futura Medium" panose="00000400000000000000" pitchFamily="2" charset="0"/>
              </a:rPr>
              <a:t>3) </a:t>
            </a:r>
            <a:r>
              <a:rPr lang="en-US" sz="2000" dirty="0">
                <a:solidFill>
                  <a:srgbClr val="03045E"/>
                </a:solidFill>
                <a:latin typeface="Futura Medium" panose="00000400000000000000" pitchFamily="2" charset="0"/>
              </a:rPr>
              <a:t>What kind of marketing campaigns, offers, and discounts we can run?</a:t>
            </a:r>
          </a:p>
        </p:txBody>
      </p:sp>
      <p:sp>
        <p:nvSpPr>
          <p:cNvPr id="7" name="TextBox 6">
            <a:extLst>
              <a:ext uri="{FF2B5EF4-FFF2-40B4-BE49-F238E27FC236}">
                <a16:creationId xmlns:a16="http://schemas.microsoft.com/office/drawing/2014/main" id="{F4595F73-C92A-4D42-C046-90E8CC30745F}"/>
              </a:ext>
            </a:extLst>
          </p:cNvPr>
          <p:cNvSpPr txBox="1"/>
          <p:nvPr/>
        </p:nvSpPr>
        <p:spPr>
          <a:xfrm>
            <a:off x="942740" y="2352997"/>
            <a:ext cx="5342444" cy="1709250"/>
          </a:xfrm>
          <a:prstGeom prst="rect">
            <a:avLst/>
          </a:prstGeom>
          <a:noFill/>
        </p:spPr>
        <p:txBody>
          <a:bodyPr wrap="square">
            <a:spAutoFit/>
          </a:bodyPr>
          <a:lstStyle/>
          <a:p>
            <a:pPr>
              <a:lnSpc>
                <a:spcPct val="150000"/>
              </a:lnSpc>
            </a:pPr>
            <a:r>
              <a:rPr lang="en-GB" dirty="0">
                <a:solidFill>
                  <a:srgbClr val="03045E"/>
                </a:solidFill>
                <a:highlight>
                  <a:srgbClr val="F1D00A"/>
                </a:highlight>
                <a:latin typeface="Futura Medium" panose="00000400000000000000" pitchFamily="2" charset="0"/>
              </a:rPr>
              <a:t>Online Contests and Giveaways</a:t>
            </a:r>
            <a:r>
              <a:rPr lang="en-GB" dirty="0">
                <a:solidFill>
                  <a:srgbClr val="03045E"/>
                </a:solidFill>
                <a:latin typeface="Futura Medium" panose="00000400000000000000" pitchFamily="2" charset="0"/>
              </a:rPr>
              <a:t> : Launch engaging online contests on social media platforms, encouraging users to participate and share their experiences with CodeX's drink. </a:t>
            </a:r>
          </a:p>
        </p:txBody>
      </p:sp>
      <p:cxnSp>
        <p:nvCxnSpPr>
          <p:cNvPr id="9" name="Straight Connector 8">
            <a:extLst>
              <a:ext uri="{FF2B5EF4-FFF2-40B4-BE49-F238E27FC236}">
                <a16:creationId xmlns:a16="http://schemas.microsoft.com/office/drawing/2014/main" id="{5E7699E4-8A62-834A-B819-CF4BDEE593AB}"/>
              </a:ext>
            </a:extLst>
          </p:cNvPr>
          <p:cNvCxnSpPr>
            <a:cxnSpLocks/>
          </p:cNvCxnSpPr>
          <p:nvPr/>
        </p:nvCxnSpPr>
        <p:spPr>
          <a:xfrm>
            <a:off x="722026" y="2207172"/>
            <a:ext cx="0" cy="4056994"/>
          </a:xfrm>
          <a:prstGeom prst="line">
            <a:avLst/>
          </a:prstGeom>
          <a:ln>
            <a:solidFill>
              <a:srgbClr val="03045E"/>
            </a:solidFill>
          </a:ln>
        </p:spPr>
        <p:style>
          <a:lnRef idx="3">
            <a:schemeClr val="dk1"/>
          </a:lnRef>
          <a:fillRef idx="0">
            <a:schemeClr val="dk1"/>
          </a:fillRef>
          <a:effectRef idx="2">
            <a:schemeClr val="dk1"/>
          </a:effectRef>
          <a:fontRef idx="minor">
            <a:schemeClr val="tx1"/>
          </a:fontRef>
        </p:style>
      </p:cxnSp>
      <p:sp>
        <p:nvSpPr>
          <p:cNvPr id="10" name="Oval 9">
            <a:extLst>
              <a:ext uri="{FF2B5EF4-FFF2-40B4-BE49-F238E27FC236}">
                <a16:creationId xmlns:a16="http://schemas.microsoft.com/office/drawing/2014/main" id="{103F7F57-944E-692D-D4DD-5683E38327C5}"/>
              </a:ext>
            </a:extLst>
          </p:cNvPr>
          <p:cNvSpPr/>
          <p:nvPr/>
        </p:nvSpPr>
        <p:spPr>
          <a:xfrm>
            <a:off x="611669" y="2632844"/>
            <a:ext cx="220714" cy="231228"/>
          </a:xfrm>
          <a:prstGeom prst="ellipse">
            <a:avLst/>
          </a:prstGeom>
          <a:solidFill>
            <a:srgbClr val="F0F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GB"/>
          </a:p>
        </p:txBody>
      </p:sp>
      <p:pic>
        <p:nvPicPr>
          <p:cNvPr id="12" name="Picture 11" descr="A gift box with a ribbon and a blue ribbon&#10;&#10;Description automatically generated">
            <a:extLst>
              <a:ext uri="{FF2B5EF4-FFF2-40B4-BE49-F238E27FC236}">
                <a16:creationId xmlns:a16="http://schemas.microsoft.com/office/drawing/2014/main" id="{5C830154-0623-CAA6-3D32-19D3FC398E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8251" y="1367084"/>
            <a:ext cx="5731915" cy="5731915"/>
          </a:xfrm>
          <a:prstGeom prst="rect">
            <a:avLst/>
          </a:prstGeom>
        </p:spPr>
      </p:pic>
      <p:sp>
        <p:nvSpPr>
          <p:cNvPr id="19" name="Oval 18">
            <a:extLst>
              <a:ext uri="{FF2B5EF4-FFF2-40B4-BE49-F238E27FC236}">
                <a16:creationId xmlns:a16="http://schemas.microsoft.com/office/drawing/2014/main" id="{7D31E8E7-AA4C-2C04-99DB-7B0778AE30CF}"/>
              </a:ext>
            </a:extLst>
          </p:cNvPr>
          <p:cNvSpPr/>
          <p:nvPr/>
        </p:nvSpPr>
        <p:spPr>
          <a:xfrm>
            <a:off x="611669" y="4830822"/>
            <a:ext cx="220714" cy="231228"/>
          </a:xfrm>
          <a:prstGeom prst="ellipse">
            <a:avLst/>
          </a:prstGeom>
          <a:solidFill>
            <a:srgbClr val="F0F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GB"/>
          </a:p>
        </p:txBody>
      </p:sp>
      <p:sp>
        <p:nvSpPr>
          <p:cNvPr id="22" name="TextBox 21">
            <a:extLst>
              <a:ext uri="{FF2B5EF4-FFF2-40B4-BE49-F238E27FC236}">
                <a16:creationId xmlns:a16="http://schemas.microsoft.com/office/drawing/2014/main" id="{70E1F0CC-95CD-1C72-7743-3FF9FD8F6593}"/>
              </a:ext>
            </a:extLst>
          </p:cNvPr>
          <p:cNvSpPr txBox="1"/>
          <p:nvPr/>
        </p:nvSpPr>
        <p:spPr>
          <a:xfrm>
            <a:off x="942740" y="4270180"/>
            <a:ext cx="5153258" cy="1710918"/>
          </a:xfrm>
          <a:prstGeom prst="rect">
            <a:avLst/>
          </a:prstGeom>
          <a:noFill/>
        </p:spPr>
        <p:txBody>
          <a:bodyPr wrap="square">
            <a:spAutoFit/>
          </a:bodyPr>
          <a:lstStyle/>
          <a:p>
            <a:pPr>
              <a:lnSpc>
                <a:spcPct val="150000"/>
              </a:lnSpc>
            </a:pPr>
            <a:r>
              <a:rPr lang="en-US" sz="1800" dirty="0">
                <a:solidFill>
                  <a:srgbClr val="03045E"/>
                </a:solidFill>
                <a:latin typeface="Futura Medium" panose="00000400000000000000" pitchFamily="2" charset="0"/>
              </a:rPr>
              <a:t>Offer prizes such as product bundles, exclusive merchandise, or fitness-related experiences to incentivize engagement and create a buzz around the product.</a:t>
            </a:r>
            <a:endParaRPr lang="en-GB" dirty="0"/>
          </a:p>
        </p:txBody>
      </p:sp>
      <p:pic>
        <p:nvPicPr>
          <p:cNvPr id="28" name="Picture 27" descr="A person standing next to a red cup and a red mug&#10;&#10;Description automatically generated">
            <a:extLst>
              <a:ext uri="{FF2B5EF4-FFF2-40B4-BE49-F238E27FC236}">
                <a16:creationId xmlns:a16="http://schemas.microsoft.com/office/drawing/2014/main" id="{3C90FE8E-61C5-4286-A2A5-556F9AB336E5}"/>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70750" y1="52299" x2="75167" y2="58860"/>
                        <a14:foregroundMark x1="75167" y1="58860" x2="74667" y2="60331"/>
                        <a14:foregroundMark x1="68833" y1="55303" x2="72417" y2="55671"/>
                        <a14:foregroundMark x1="73667" y1="62722" x2="75000" y2="63642"/>
                        <a14:foregroundMark x1="75000" y1="63151" x2="75000" y2="63151"/>
                        <a14:backgroundMark x1="58083" y1="58798" x2="56750" y2="86389"/>
                        <a14:backgroundMark x1="66333" y1="58737" x2="66583" y2="86757"/>
                        <a14:backgroundMark x1="55000" y1="56775" x2="66167" y2="55610"/>
                        <a14:backgroundMark x1="66167" y1="55610" x2="68667" y2="55855"/>
                        <a14:backgroundMark x1="54500" y1="65113" x2="54000" y2="69160"/>
                        <a14:backgroundMark x1="53167" y1="75904" x2="53000" y2="79277"/>
                      </a14:backgroundRemoval>
                    </a14:imgEffect>
                  </a14:imgLayer>
                </a14:imgProps>
              </a:ext>
              <a:ext uri="{28A0092B-C50C-407E-A947-70E740481C1C}">
                <a14:useLocalDpi xmlns:a14="http://schemas.microsoft.com/office/drawing/2010/main" val="0"/>
              </a:ext>
            </a:extLst>
          </a:blip>
          <a:stretch>
            <a:fillRect/>
          </a:stretch>
        </p:blipFill>
        <p:spPr>
          <a:xfrm>
            <a:off x="16124512" y="-6429699"/>
            <a:ext cx="4244895" cy="5769520"/>
          </a:xfrm>
          <a:prstGeom prst="rect">
            <a:avLst/>
          </a:prstGeom>
        </p:spPr>
      </p:pic>
      <p:pic>
        <p:nvPicPr>
          <p:cNvPr id="29" name="Picture 28" descr="A blue can of energy drink&#10;&#10;Description automatically generated">
            <a:extLst>
              <a:ext uri="{FF2B5EF4-FFF2-40B4-BE49-F238E27FC236}">
                <a16:creationId xmlns:a16="http://schemas.microsoft.com/office/drawing/2014/main" id="{BCE56981-7938-2D13-2CBC-446AF882B72C}"/>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56406" y1="39286" x2="56641" y2="38281"/>
                      </a14:backgroundRemoval>
                    </a14:imgEffect>
                  </a14:imgLayer>
                </a14:imgProps>
              </a:ext>
              <a:ext uri="{28A0092B-C50C-407E-A947-70E740481C1C}">
                <a14:useLocalDpi xmlns:a14="http://schemas.microsoft.com/office/drawing/2010/main" val="0"/>
              </a:ext>
            </a:extLst>
          </a:blip>
          <a:stretch>
            <a:fillRect/>
          </a:stretch>
        </p:blipFill>
        <p:spPr>
          <a:xfrm>
            <a:off x="15501249" y="-4143976"/>
            <a:ext cx="6488613" cy="4542029"/>
          </a:xfrm>
          <a:prstGeom prst="rect">
            <a:avLst/>
          </a:prstGeom>
        </p:spPr>
      </p:pic>
    </p:spTree>
    <p:extLst>
      <p:ext uri="{BB962C8B-B14F-4D97-AF65-F5344CB8AC3E}">
        <p14:creationId xmlns:p14="http://schemas.microsoft.com/office/powerpoint/2010/main" val="241624129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pic>
        <p:nvPicPr>
          <p:cNvPr id="15" name="Graphic 14" descr="Bubbles with solid fill">
            <a:extLst>
              <a:ext uri="{FF2B5EF4-FFF2-40B4-BE49-F238E27FC236}">
                <a16:creationId xmlns:a16="http://schemas.microsoft.com/office/drawing/2014/main" id="{C453040B-9744-452B-FBE6-43C8D95549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904803">
            <a:off x="9533919" y="440831"/>
            <a:ext cx="5316160" cy="5316160"/>
          </a:xfrm>
          <a:prstGeom prst="rect">
            <a:avLst/>
          </a:prstGeom>
        </p:spPr>
      </p:pic>
      <p:grpSp>
        <p:nvGrpSpPr>
          <p:cNvPr id="6" name="Group 5">
            <a:extLst>
              <a:ext uri="{FF2B5EF4-FFF2-40B4-BE49-F238E27FC236}">
                <a16:creationId xmlns:a16="http://schemas.microsoft.com/office/drawing/2014/main" id="{7CFDC3CD-E2DB-EE6D-B3FC-BD81227C5D1B}"/>
              </a:ext>
            </a:extLst>
          </p:cNvPr>
          <p:cNvGrpSpPr/>
          <p:nvPr/>
        </p:nvGrpSpPr>
        <p:grpSpPr>
          <a:xfrm>
            <a:off x="-6303" y="398053"/>
            <a:ext cx="9932734" cy="801140"/>
            <a:chOff x="-6303" y="398053"/>
            <a:chExt cx="9932734" cy="801140"/>
          </a:xfrm>
        </p:grpSpPr>
        <p:sp>
          <p:nvSpPr>
            <p:cNvPr id="2" name="Rectangle 1">
              <a:extLst>
                <a:ext uri="{FF2B5EF4-FFF2-40B4-BE49-F238E27FC236}">
                  <a16:creationId xmlns:a16="http://schemas.microsoft.com/office/drawing/2014/main" id="{E9746A55-B8CE-F121-AB8B-1B02098B18CF}"/>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3" name="Parallelogram 2">
              <a:extLst>
                <a:ext uri="{FF2B5EF4-FFF2-40B4-BE49-F238E27FC236}">
                  <a16:creationId xmlns:a16="http://schemas.microsoft.com/office/drawing/2014/main" id="{6078DEA1-D536-45C8-5066-EA8553BCEF2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4" name="Parallelogram 3">
              <a:extLst>
                <a:ext uri="{FF2B5EF4-FFF2-40B4-BE49-F238E27FC236}">
                  <a16:creationId xmlns:a16="http://schemas.microsoft.com/office/drawing/2014/main" id="{C183121D-AB5E-1095-B356-75D16C644F7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5" name="TextBox 4">
              <a:extLst>
                <a:ext uri="{FF2B5EF4-FFF2-40B4-BE49-F238E27FC236}">
                  <a16:creationId xmlns:a16="http://schemas.microsoft.com/office/drawing/2014/main" id="{8592E562-B7F4-E49E-022E-FA9113824335}"/>
                </a:ext>
              </a:extLst>
            </p:cNvPr>
            <p:cNvSpPr txBox="1"/>
            <p:nvPr/>
          </p:nvSpPr>
          <p:spPr>
            <a:xfrm>
              <a:off x="485545" y="517699"/>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Secondary Insights</a:t>
              </a:r>
              <a:endParaRPr lang="en-GB" sz="2400" dirty="0">
                <a:solidFill>
                  <a:srgbClr val="F1D00A"/>
                </a:solidFill>
                <a:latin typeface="Futura Bold" panose="00000900000000000000" pitchFamily="2" charset="0"/>
              </a:endParaRPr>
            </a:p>
          </p:txBody>
        </p:sp>
      </p:grpSp>
      <p:sp>
        <p:nvSpPr>
          <p:cNvPr id="8" name="TextBox 7">
            <a:extLst>
              <a:ext uri="{FF2B5EF4-FFF2-40B4-BE49-F238E27FC236}">
                <a16:creationId xmlns:a16="http://schemas.microsoft.com/office/drawing/2014/main" id="{565E890B-0940-DFDC-6219-A0B10742044F}"/>
              </a:ext>
            </a:extLst>
          </p:cNvPr>
          <p:cNvSpPr txBox="1"/>
          <p:nvPr/>
        </p:nvSpPr>
        <p:spPr>
          <a:xfrm>
            <a:off x="485545" y="1441578"/>
            <a:ext cx="8185488" cy="503921"/>
          </a:xfrm>
          <a:prstGeom prst="rect">
            <a:avLst/>
          </a:prstGeom>
          <a:noFill/>
        </p:spPr>
        <p:txBody>
          <a:bodyPr wrap="square">
            <a:spAutoFit/>
          </a:bodyPr>
          <a:lstStyle/>
          <a:p>
            <a:pPr>
              <a:lnSpc>
                <a:spcPct val="150000"/>
              </a:lnSpc>
            </a:pPr>
            <a:r>
              <a:rPr lang="en-GB" sz="2000" dirty="0">
                <a:solidFill>
                  <a:srgbClr val="03045E"/>
                </a:solidFill>
                <a:latin typeface="Futura Medium" panose="00000400000000000000" pitchFamily="2" charset="0"/>
              </a:rPr>
              <a:t>4) </a:t>
            </a:r>
            <a:r>
              <a:rPr lang="en-US" sz="2000" dirty="0">
                <a:solidFill>
                  <a:srgbClr val="03045E"/>
                </a:solidFill>
                <a:latin typeface="Futura Medium" panose="00000400000000000000" pitchFamily="2" charset="0"/>
              </a:rPr>
              <a:t>Who can be a brand ambassador, and why?</a:t>
            </a:r>
          </a:p>
        </p:txBody>
      </p:sp>
      <p:cxnSp>
        <p:nvCxnSpPr>
          <p:cNvPr id="9" name="Straight Connector 8">
            <a:extLst>
              <a:ext uri="{FF2B5EF4-FFF2-40B4-BE49-F238E27FC236}">
                <a16:creationId xmlns:a16="http://schemas.microsoft.com/office/drawing/2014/main" id="{5E7699E4-8A62-834A-B819-CF4BDEE593AB}"/>
              </a:ext>
            </a:extLst>
          </p:cNvPr>
          <p:cNvCxnSpPr>
            <a:cxnSpLocks/>
          </p:cNvCxnSpPr>
          <p:nvPr/>
        </p:nvCxnSpPr>
        <p:spPr>
          <a:xfrm>
            <a:off x="722026" y="2207172"/>
            <a:ext cx="0" cy="4056994"/>
          </a:xfrm>
          <a:prstGeom prst="line">
            <a:avLst/>
          </a:prstGeom>
          <a:ln>
            <a:solidFill>
              <a:srgbClr val="03045E"/>
            </a:solidFill>
          </a:ln>
        </p:spPr>
        <p:style>
          <a:lnRef idx="3">
            <a:schemeClr val="dk1"/>
          </a:lnRef>
          <a:fillRef idx="0">
            <a:schemeClr val="dk1"/>
          </a:fillRef>
          <a:effectRef idx="2">
            <a:schemeClr val="dk1"/>
          </a:effectRef>
          <a:fontRef idx="minor">
            <a:schemeClr val="tx1"/>
          </a:fontRef>
        </p:style>
      </p:cxnSp>
      <p:sp>
        <p:nvSpPr>
          <p:cNvPr id="10" name="Oval 9">
            <a:extLst>
              <a:ext uri="{FF2B5EF4-FFF2-40B4-BE49-F238E27FC236}">
                <a16:creationId xmlns:a16="http://schemas.microsoft.com/office/drawing/2014/main" id="{103F7F57-944E-692D-D4DD-5683E38327C5}"/>
              </a:ext>
            </a:extLst>
          </p:cNvPr>
          <p:cNvSpPr/>
          <p:nvPr/>
        </p:nvSpPr>
        <p:spPr>
          <a:xfrm>
            <a:off x="611669" y="2632844"/>
            <a:ext cx="220714" cy="231228"/>
          </a:xfrm>
          <a:prstGeom prst="ellipse">
            <a:avLst/>
          </a:prstGeom>
          <a:solidFill>
            <a:srgbClr val="F0F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GB"/>
          </a:p>
        </p:txBody>
      </p:sp>
      <p:sp>
        <p:nvSpPr>
          <p:cNvPr id="19" name="Oval 18">
            <a:extLst>
              <a:ext uri="{FF2B5EF4-FFF2-40B4-BE49-F238E27FC236}">
                <a16:creationId xmlns:a16="http://schemas.microsoft.com/office/drawing/2014/main" id="{7D31E8E7-AA4C-2C04-99DB-7B0778AE30CF}"/>
              </a:ext>
            </a:extLst>
          </p:cNvPr>
          <p:cNvSpPr/>
          <p:nvPr/>
        </p:nvSpPr>
        <p:spPr>
          <a:xfrm>
            <a:off x="611669" y="4830822"/>
            <a:ext cx="220714" cy="231228"/>
          </a:xfrm>
          <a:prstGeom prst="ellipse">
            <a:avLst/>
          </a:prstGeom>
          <a:solidFill>
            <a:srgbClr val="F0F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GB"/>
          </a:p>
        </p:txBody>
      </p:sp>
      <p:pic>
        <p:nvPicPr>
          <p:cNvPr id="13" name="Picture 12" descr="A person standing next to a red cup and a red mug&#10;&#10;Description automatically generated">
            <a:extLst>
              <a:ext uri="{FF2B5EF4-FFF2-40B4-BE49-F238E27FC236}">
                <a16:creationId xmlns:a16="http://schemas.microsoft.com/office/drawing/2014/main" id="{5B826FF3-21E1-0D16-C464-A39046A167C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70750" y1="52299" x2="75167" y2="58860"/>
                        <a14:foregroundMark x1="75167" y1="58860" x2="74667" y2="60331"/>
                        <a14:foregroundMark x1="68833" y1="55303" x2="72417" y2="55671"/>
                        <a14:foregroundMark x1="73667" y1="62722" x2="75000" y2="63642"/>
                        <a14:foregroundMark x1="75000" y1="63151" x2="75000" y2="63151"/>
                        <a14:backgroundMark x1="58083" y1="58798" x2="56750" y2="86389"/>
                        <a14:backgroundMark x1="66333" y1="58737" x2="66583" y2="86757"/>
                        <a14:backgroundMark x1="55000" y1="56775" x2="66167" y2="55610"/>
                        <a14:backgroundMark x1="66167" y1="55610" x2="68667" y2="55855"/>
                        <a14:backgroundMark x1="54500" y1="65113" x2="54000" y2="69160"/>
                        <a14:backgroundMark x1="53167" y1="75904" x2="53000" y2="79277"/>
                      </a14:backgroundRemoval>
                    </a14:imgEffect>
                  </a14:imgLayer>
                </a14:imgProps>
              </a:ext>
              <a:ext uri="{28A0092B-C50C-407E-A947-70E740481C1C}">
                <a14:useLocalDpi xmlns:a14="http://schemas.microsoft.com/office/drawing/2010/main" val="0"/>
              </a:ext>
            </a:extLst>
          </a:blip>
          <a:stretch>
            <a:fillRect/>
          </a:stretch>
        </p:blipFill>
        <p:spPr>
          <a:xfrm>
            <a:off x="6719263" y="199696"/>
            <a:ext cx="5045739" cy="6858000"/>
          </a:xfrm>
          <a:prstGeom prst="rect">
            <a:avLst/>
          </a:prstGeom>
        </p:spPr>
      </p:pic>
      <p:pic>
        <p:nvPicPr>
          <p:cNvPr id="16" name="Picture 15" descr="A blue can of energy drink&#10;&#10;Description automatically generated">
            <a:extLst>
              <a:ext uri="{FF2B5EF4-FFF2-40B4-BE49-F238E27FC236}">
                <a16:creationId xmlns:a16="http://schemas.microsoft.com/office/drawing/2014/main" id="{F15B9B14-65A8-38AC-C8E4-F49146DC79CC}"/>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56406" y1="39286" x2="56641" y2="38281"/>
                      </a14:backgroundRemoval>
                    </a14:imgEffect>
                  </a14:imgLayer>
                </a14:imgProps>
              </a:ext>
              <a:ext uri="{28A0092B-C50C-407E-A947-70E740481C1C}">
                <a14:useLocalDpi xmlns:a14="http://schemas.microsoft.com/office/drawing/2010/main" val="0"/>
              </a:ext>
            </a:extLst>
          </a:blip>
          <a:stretch>
            <a:fillRect/>
          </a:stretch>
        </p:blipFill>
        <p:spPr>
          <a:xfrm>
            <a:off x="6096000" y="2485419"/>
            <a:ext cx="7613012" cy="5329108"/>
          </a:xfrm>
          <a:prstGeom prst="rect">
            <a:avLst/>
          </a:prstGeom>
        </p:spPr>
      </p:pic>
      <p:grpSp>
        <p:nvGrpSpPr>
          <p:cNvPr id="17" name="Group 16">
            <a:extLst>
              <a:ext uri="{FF2B5EF4-FFF2-40B4-BE49-F238E27FC236}">
                <a16:creationId xmlns:a16="http://schemas.microsoft.com/office/drawing/2014/main" id="{7C47A6F1-A193-4EB6-0498-414D29235004}"/>
              </a:ext>
            </a:extLst>
          </p:cNvPr>
          <p:cNvGrpSpPr/>
          <p:nvPr/>
        </p:nvGrpSpPr>
        <p:grpSpPr>
          <a:xfrm>
            <a:off x="-9886303" y="1102474"/>
            <a:ext cx="6201528" cy="5123896"/>
            <a:chOff x="2945285" y="-244932"/>
            <a:chExt cx="10070702" cy="6978396"/>
          </a:xfrm>
        </p:grpSpPr>
        <p:pic>
          <p:nvPicPr>
            <p:cNvPr id="18" name="Picture 17" descr="A cup with green liquid splashing out&#10;&#10;Description automatically generated">
              <a:extLst>
                <a:ext uri="{FF2B5EF4-FFF2-40B4-BE49-F238E27FC236}">
                  <a16:creationId xmlns:a16="http://schemas.microsoft.com/office/drawing/2014/main" id="{32BC04B3-56C4-DF70-0BE2-C50365EC171E}"/>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8621" b="89655" l="10000" r="90000">
                          <a14:foregroundMark x1="48822" y1="25157" x2="55517" y2="29885"/>
                          <a14:foregroundMark x1="42251" y1="20516" x2="46860" y2="23771"/>
                          <a14:foregroundMark x1="55517" y1="29885" x2="62621" y2="21527"/>
                          <a14:foregroundMark x1="39141" y1="23776" x2="39310" y2="24138"/>
                          <a14:foregroundMark x1="32069" y1="8621" x2="34904" y2="14696"/>
                          <a14:foregroundMark x1="30000" y1="12644" x2="34070" y2="16763"/>
                          <a14:foregroundMark x1="42095" y1="20679" x2="43448" y2="22414"/>
                          <a14:foregroundMark x1="48468" y1="14000" x2="50110" y2="15771"/>
                          <a14:foregroundMark x1="47011" y1="15527" x2="49159" y2="18112"/>
                          <a14:foregroundMark x1="69049" y1="16560" x2="67586" y2="22414"/>
                          <a14:foregroundMark x1="49256" y1="13175" x2="51057" y2="13438"/>
                          <a14:foregroundMark x1="33793" y1="10920" x2="36280" y2="11283"/>
                          <a14:foregroundMark x1="50896" y1="13834" x2="48985" y2="13459"/>
                          <a14:foregroundMark x1="65266" y1="16651" x2="61765" y2="15965"/>
                          <a14:foregroundMark x1="68276" y1="17241" x2="68190" y2="17224"/>
                          <a14:backgroundMark x1="41724" y1="39655" x2="56207" y2="70690"/>
                          <a14:backgroundMark x1="56207" y1="70690" x2="53448" y2="41379"/>
                          <a14:backgroundMark x1="49773" y1="41088" x2="46207" y2="40805"/>
                          <a14:backgroundMark x1="52385" y1="41295" x2="49896" y2="41097"/>
                          <a14:backgroundMark x1="63103" y1="45402" x2="60000" y2="73563"/>
                          <a14:backgroundMark x1="60000" y1="73563" x2="41034" y2="48851"/>
                          <a14:backgroundMark x1="41034" y1="48851" x2="45172" y2="85632"/>
                          <a14:backgroundMark x1="45172" y1="85632" x2="69310" y2="77011"/>
                          <a14:backgroundMark x1="69310" y1="77011" x2="61379" y2="47126"/>
                          <a14:backgroundMark x1="61379" y1="47126" x2="36552" y2="43103"/>
                          <a14:backgroundMark x1="36552" y1="43103" x2="72759" y2="67241"/>
                          <a14:backgroundMark x1="72759" y1="67241" x2="76552" y2="63793"/>
                          <a14:backgroundMark x1="65862" y1="89655" x2="54138" y2="87356"/>
                          <a14:backgroundMark x1="47586" y1="62069" x2="50345" y2="69540"/>
                          <a14:backgroundMark x1="58276" y1="62069" x2="60345" y2="71839"/>
                          <a14:backgroundMark x1="57586" y1="59195" x2="55862" y2="70690"/>
                          <a14:backgroundMark x1="66207" y1="45402" x2="64828" y2="56322"/>
                          <a14:backgroundMark x1="53567" y1="41206" x2="61034" y2="40805"/>
                          <a14:backgroundMark x1="50345" y1="41379" x2="52392" y2="41269"/>
                          <a14:backgroundMark x1="49173" y1="40587" x2="47931" y2="40805"/>
                          <a14:backgroundMark x1="52752" y1="39959" x2="50114" y2="40422"/>
                          <a14:backgroundMark x1="37586" y1="8046" x2="41724" y2="8621"/>
                          <a14:backgroundMark x1="42069" y1="11494" x2="44828" y2="17816"/>
                          <a14:backgroundMark x1="40345" y1="11494" x2="43448" y2="16667"/>
                          <a14:backgroundMark x1="51379" y1="12644" x2="62414" y2="14368"/>
                          <a14:backgroundMark x1="68966" y1="13793" x2="69655" y2="16092"/>
                        </a14:backgroundRemoval>
                      </a14:imgEffect>
                    </a14:imgLayer>
                  </a14:imgProps>
                </a:ext>
                <a:ext uri="{28A0092B-C50C-407E-A947-70E740481C1C}">
                  <a14:useLocalDpi xmlns:a14="http://schemas.microsoft.com/office/drawing/2010/main" val="0"/>
                </a:ext>
              </a:extLst>
            </a:blip>
            <a:stretch>
              <a:fillRect/>
            </a:stretch>
          </p:blipFill>
          <p:spPr>
            <a:xfrm rot="179007" flipH="1">
              <a:off x="6650672" y="3153348"/>
              <a:ext cx="3717495" cy="2230497"/>
            </a:xfrm>
            <a:prstGeom prst="rect">
              <a:avLst/>
            </a:prstGeom>
          </p:spPr>
        </p:pic>
        <p:pic>
          <p:nvPicPr>
            <p:cNvPr id="20" name="Picture 19" descr="A cup with green liquid splashing out&#10;&#10;Description automatically generated">
              <a:extLst>
                <a:ext uri="{FF2B5EF4-FFF2-40B4-BE49-F238E27FC236}">
                  <a16:creationId xmlns:a16="http://schemas.microsoft.com/office/drawing/2014/main" id="{19717F44-7777-867B-A46B-664AFAA0B692}"/>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8621" b="89655" l="10000" r="90000">
                          <a14:foregroundMark x1="48822" y1="25157" x2="55517" y2="29885"/>
                          <a14:foregroundMark x1="42251" y1="20516" x2="46860" y2="23771"/>
                          <a14:foregroundMark x1="55517" y1="29885" x2="62621" y2="21527"/>
                          <a14:foregroundMark x1="39141" y1="23776" x2="39310" y2="24138"/>
                          <a14:foregroundMark x1="32069" y1="8621" x2="34904" y2="14696"/>
                          <a14:foregroundMark x1="30000" y1="12644" x2="34070" y2="16763"/>
                          <a14:foregroundMark x1="42095" y1="20679" x2="43448" y2="22414"/>
                          <a14:foregroundMark x1="48468" y1="14000" x2="50110" y2="15771"/>
                          <a14:foregroundMark x1="47011" y1="15527" x2="49159" y2="18112"/>
                          <a14:foregroundMark x1="69049" y1="16560" x2="67586" y2="22414"/>
                          <a14:foregroundMark x1="49256" y1="13175" x2="51057" y2="13438"/>
                          <a14:foregroundMark x1="33793" y1="10920" x2="36280" y2="11283"/>
                          <a14:foregroundMark x1="50896" y1="13834" x2="48985" y2="13459"/>
                          <a14:foregroundMark x1="65266" y1="16651" x2="61765" y2="15965"/>
                          <a14:foregroundMark x1="68276" y1="17241" x2="68190" y2="17224"/>
                          <a14:backgroundMark x1="41724" y1="39655" x2="56207" y2="70690"/>
                          <a14:backgroundMark x1="56207" y1="70690" x2="53448" y2="41379"/>
                          <a14:backgroundMark x1="49773" y1="41088" x2="46207" y2="40805"/>
                          <a14:backgroundMark x1="52385" y1="41295" x2="49896" y2="41097"/>
                          <a14:backgroundMark x1="63103" y1="45402" x2="60000" y2="73563"/>
                          <a14:backgroundMark x1="60000" y1="73563" x2="41034" y2="48851"/>
                          <a14:backgroundMark x1="41034" y1="48851" x2="45172" y2="85632"/>
                          <a14:backgroundMark x1="45172" y1="85632" x2="69310" y2="77011"/>
                          <a14:backgroundMark x1="69310" y1="77011" x2="61379" y2="47126"/>
                          <a14:backgroundMark x1="61379" y1="47126" x2="36552" y2="43103"/>
                          <a14:backgroundMark x1="36552" y1="43103" x2="72759" y2="67241"/>
                          <a14:backgroundMark x1="72759" y1="67241" x2="76552" y2="63793"/>
                          <a14:backgroundMark x1="65862" y1="89655" x2="54138" y2="87356"/>
                          <a14:backgroundMark x1="47586" y1="62069" x2="50345" y2="69540"/>
                          <a14:backgroundMark x1="58276" y1="62069" x2="60345" y2="71839"/>
                          <a14:backgroundMark x1="57586" y1="59195" x2="55862" y2="70690"/>
                          <a14:backgroundMark x1="66207" y1="45402" x2="64828" y2="56322"/>
                          <a14:backgroundMark x1="53567" y1="41206" x2="61034" y2="40805"/>
                          <a14:backgroundMark x1="50345" y1="41379" x2="52392" y2="41269"/>
                          <a14:backgroundMark x1="49173" y1="40587" x2="47931" y2="40805"/>
                          <a14:backgroundMark x1="52752" y1="39959" x2="50114" y2="40422"/>
                          <a14:backgroundMark x1="37586" y1="8046" x2="41724" y2="8621"/>
                          <a14:backgroundMark x1="42069" y1="11494" x2="44828" y2="17816"/>
                          <a14:backgroundMark x1="40345" y1="11494" x2="43448" y2="16667"/>
                          <a14:backgroundMark x1="51379" y1="12644" x2="62414" y2="14368"/>
                          <a14:backgroundMark x1="68966" y1="13793" x2="69655" y2="16092"/>
                        </a14:backgroundRemoval>
                      </a14:imgEffect>
                    </a14:imgLayer>
                  </a14:imgProps>
                </a:ext>
                <a:ext uri="{28A0092B-C50C-407E-A947-70E740481C1C}">
                  <a14:useLocalDpi xmlns:a14="http://schemas.microsoft.com/office/drawing/2010/main" val="0"/>
                </a:ext>
              </a:extLst>
            </a:blip>
            <a:stretch>
              <a:fillRect/>
            </a:stretch>
          </p:blipFill>
          <p:spPr>
            <a:xfrm rot="917441" flipH="1">
              <a:off x="6516317" y="3397646"/>
              <a:ext cx="3717495" cy="2230497"/>
            </a:xfrm>
            <a:prstGeom prst="rect">
              <a:avLst/>
            </a:prstGeom>
          </p:spPr>
        </p:pic>
        <p:grpSp>
          <p:nvGrpSpPr>
            <p:cNvPr id="21" name="Group 20">
              <a:extLst>
                <a:ext uri="{FF2B5EF4-FFF2-40B4-BE49-F238E27FC236}">
                  <a16:creationId xmlns:a16="http://schemas.microsoft.com/office/drawing/2014/main" id="{4E67B268-4C79-83FF-E9C7-5DE1C69D8345}"/>
                </a:ext>
              </a:extLst>
            </p:cNvPr>
            <p:cNvGrpSpPr/>
            <p:nvPr/>
          </p:nvGrpSpPr>
          <p:grpSpPr>
            <a:xfrm>
              <a:off x="2945285" y="-244932"/>
              <a:ext cx="10070702" cy="6978396"/>
              <a:chOff x="2945285" y="-244932"/>
              <a:chExt cx="10070702" cy="6978396"/>
            </a:xfrm>
          </p:grpSpPr>
          <p:pic>
            <p:nvPicPr>
              <p:cNvPr id="23" name="Picture 22" descr="A person holding a bottle of soda&#10;&#10;Description automatically generated">
                <a:extLst>
                  <a:ext uri="{FF2B5EF4-FFF2-40B4-BE49-F238E27FC236}">
                    <a16:creationId xmlns:a16="http://schemas.microsoft.com/office/drawing/2014/main" id="{740A9008-8737-376D-B97A-59E080E14AF8}"/>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4219" b="96906" l="9948" r="97382">
                            <a14:foregroundMark x1="35079" y1="33615" x2="28691" y2="39803"/>
                            <a14:foregroundMark x1="28691" y1="39803" x2="33613" y2="70183"/>
                            <a14:foregroundMark x1="33613" y1="70183" x2="24921" y2="92827"/>
                            <a14:foregroundMark x1="24921" y1="92827" x2="64084" y2="97890"/>
                            <a14:foregroundMark x1="64084" y1="97890" x2="71728" y2="91702"/>
                            <a14:foregroundMark x1="71728" y1="91702" x2="48901" y2="82278"/>
                            <a14:foregroundMark x1="48901" y1="82278" x2="34136" y2="31927"/>
                            <a14:foregroundMark x1="34136" y1="31927" x2="25026" y2="35584"/>
                            <a14:foregroundMark x1="25026" y1="35584" x2="24398" y2="38819"/>
                            <a14:foregroundMark x1="35288" y1="40225" x2="35288" y2="40225"/>
                            <a14:foregroundMark x1="74764" y1="97046" x2="21571" y2="95640"/>
                            <a14:foregroundMark x1="83701" y1="33024" x2="81780" y2="47398"/>
                            <a14:foregroundMark x1="77068" y1="67229" x2="73089" y2="88608"/>
                            <a14:foregroundMark x1="77277" y1="61322" x2="68063" y2="73980"/>
                            <a14:foregroundMark x1="68063" y1="73980" x2="67016" y2="81575"/>
                            <a14:foregroundMark x1="73613" y1="59775" x2="65131" y2="68214"/>
                            <a14:foregroundMark x1="65131" y1="68214" x2="63351" y2="79044"/>
                            <a14:foregroundMark x1="75707" y1="56962" x2="84921" y2="64979"/>
                            <a14:foregroundMark x1="84921" y1="64979" x2="83455" y2="84669"/>
                            <a14:foregroundMark x1="83455" y1="84669" x2="81571" y2="88889"/>
                            <a14:foregroundMark x1="57173" y1="7876" x2="57365" y2="7951"/>
                            <a14:foregroundMark x1="97970" y1="13865" x2="97969" y2="13966"/>
                            <a14:foregroundMark x1="47225" y1="76090" x2="56230" y2="78622"/>
                            <a14:foregroundMark x1="47016" y1="73136" x2="56963" y2="76090"/>
                            <a14:backgroundMark x1="20000" y1="59494" x2="14555" y2="92968"/>
                            <a14:backgroundMark x1="14555" y1="92968" x2="12984" y2="96484"/>
                            <a14:backgroundMark x1="55707" y1="51195" x2="52461" y2="64416"/>
                            <a14:backgroundMark x1="52461" y1="64416" x2="64084" y2="53586"/>
                            <a14:backgroundMark x1="64084" y1="53586" x2="65445" y2="50492"/>
                            <a14:backgroundMark x1="89319" y1="6188" x2="83979" y2="1969"/>
                            <a14:backgroundMark x1="82408" y1="4501" x2="92670" y2="10970"/>
                            <a14:backgroundMark x1="92670" y1="10970" x2="90576" y2="2954"/>
                            <a14:backgroundMark x1="59686" y1="10689" x2="70576" y2="11955"/>
                            <a14:backgroundMark x1="70576" y1="11955" x2="80209" y2="8298"/>
                            <a14:backgroundMark x1="80209" y1="8298" x2="72356" y2="10689"/>
                            <a14:backgroundMark x1="72356" y1="10689" x2="75183" y2="21378"/>
                            <a14:backgroundMark x1="75183" y1="21378" x2="81780" y2="31646"/>
                            <a14:backgroundMark x1="81780" y1="31646" x2="93822" y2="24613"/>
                            <a14:backgroundMark x1="93822" y1="24613" x2="99267" y2="7454"/>
                            <a14:backgroundMark x1="99267" y1="7454" x2="95916" y2="2532"/>
                            <a14:backgroundMark x1="78639" y1="20394" x2="96859" y2="23207"/>
                            <a14:backgroundMark x1="78115" y1="19691" x2="85654" y2="26160"/>
                            <a14:backgroundMark x1="85654" y1="26160" x2="79058" y2="19691"/>
                            <a14:backgroundMark x1="79058" y1="19691" x2="89005" y2="20956"/>
                            <a14:backgroundMark x1="89005" y1="20956" x2="98429" y2="16315"/>
                            <a14:backgroundMark x1="98429" y1="16315" x2="98534" y2="27286"/>
                            <a14:backgroundMark x1="98534" y1="27286" x2="89529" y2="27145"/>
                            <a14:backgroundMark x1="89529" y1="31364" x2="95916" y2="35302"/>
                            <a14:backgroundMark x1="72775" y1="6188" x2="62827" y2="8720"/>
                            <a14:backgroundMark x1="62827" y1="8720" x2="63246" y2="9705"/>
                            <a14:backgroundMark x1="59162" y1="8298" x2="59162" y2="8579"/>
                            <a14:backgroundMark x1="57696" y1="7595" x2="60942" y2="11814"/>
                            <a14:backgroundMark x1="61257" y1="9423" x2="61257" y2="9423"/>
                            <a14:backgroundMark x1="59162" y1="8720" x2="58010" y2="8720"/>
                            <a14:backgroundMark x1="94241" y1="6610" x2="82094" y2="3938"/>
                            <a14:backgroundMark x1="82094" y1="3938" x2="90471" y2="4501"/>
                            <a14:backgroundMark x1="90471" y1="4501" x2="98325" y2="10267"/>
                            <a14:backgroundMark x1="98325" y1="10267" x2="79162" y2="17581"/>
                          </a14:backgroundRemoval>
                        </a14:imgEffect>
                      </a14:imgLayer>
                    </a14:imgProps>
                  </a:ext>
                  <a:ext uri="{28A0092B-C50C-407E-A947-70E740481C1C}">
                    <a14:useLocalDpi xmlns:a14="http://schemas.microsoft.com/office/drawing/2010/main" val="0"/>
                  </a:ext>
                </a:extLst>
              </a:blip>
              <a:stretch>
                <a:fillRect/>
              </a:stretch>
            </p:blipFill>
            <p:spPr>
              <a:xfrm>
                <a:off x="3177571" y="2063876"/>
                <a:ext cx="6064562" cy="4515082"/>
              </a:xfrm>
              <a:prstGeom prst="rect">
                <a:avLst/>
              </a:prstGeom>
            </p:spPr>
          </p:pic>
          <p:grpSp>
            <p:nvGrpSpPr>
              <p:cNvPr id="24" name="Group 23">
                <a:extLst>
                  <a:ext uri="{FF2B5EF4-FFF2-40B4-BE49-F238E27FC236}">
                    <a16:creationId xmlns:a16="http://schemas.microsoft.com/office/drawing/2014/main" id="{F6B8A38E-1304-540D-0153-C1814E8535F0}"/>
                  </a:ext>
                </a:extLst>
              </p:cNvPr>
              <p:cNvGrpSpPr/>
              <p:nvPr/>
            </p:nvGrpSpPr>
            <p:grpSpPr>
              <a:xfrm>
                <a:off x="2945285" y="-244932"/>
                <a:ext cx="10070702" cy="6978396"/>
                <a:chOff x="2945285" y="-244932"/>
                <a:chExt cx="10070702" cy="6978396"/>
              </a:xfrm>
            </p:grpSpPr>
            <p:pic>
              <p:nvPicPr>
                <p:cNvPr id="25" name="Picture 24" descr="A cup with green liquid splashing out&#10;&#10;Description automatically generated">
                  <a:extLst>
                    <a:ext uri="{FF2B5EF4-FFF2-40B4-BE49-F238E27FC236}">
                      <a16:creationId xmlns:a16="http://schemas.microsoft.com/office/drawing/2014/main" id="{EC043E1F-DDD9-A8FD-D5AB-16F81BE565DF}"/>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8621" b="89655" l="10000" r="90000">
                              <a14:foregroundMark x1="48822" y1="25157" x2="55517" y2="29885"/>
                              <a14:foregroundMark x1="42251" y1="20516" x2="46860" y2="23771"/>
                              <a14:foregroundMark x1="55517" y1="29885" x2="62621" y2="21527"/>
                              <a14:foregroundMark x1="39141" y1="23776" x2="39310" y2="24138"/>
                              <a14:foregroundMark x1="32069" y1="8621" x2="34904" y2="14696"/>
                              <a14:foregroundMark x1="30000" y1="12644" x2="34070" y2="16763"/>
                              <a14:foregroundMark x1="42095" y1="20679" x2="43448" y2="22414"/>
                              <a14:foregroundMark x1="48468" y1="14000" x2="50110" y2="15771"/>
                              <a14:foregroundMark x1="47011" y1="15527" x2="49159" y2="18112"/>
                              <a14:foregroundMark x1="69049" y1="16560" x2="67586" y2="22414"/>
                              <a14:foregroundMark x1="49256" y1="13175" x2="51057" y2="13438"/>
                              <a14:foregroundMark x1="33793" y1="10920" x2="36280" y2="11283"/>
                              <a14:foregroundMark x1="50896" y1="13834" x2="48985" y2="13459"/>
                              <a14:foregroundMark x1="65266" y1="16651" x2="61765" y2="15965"/>
                              <a14:foregroundMark x1="68276" y1="17241" x2="68190" y2="17224"/>
                              <a14:backgroundMark x1="41724" y1="39655" x2="56207" y2="70690"/>
                              <a14:backgroundMark x1="56207" y1="70690" x2="53448" y2="41379"/>
                              <a14:backgroundMark x1="49773" y1="41088" x2="46207" y2="40805"/>
                              <a14:backgroundMark x1="52385" y1="41295" x2="49896" y2="41097"/>
                              <a14:backgroundMark x1="63103" y1="45402" x2="60000" y2="73563"/>
                              <a14:backgroundMark x1="60000" y1="73563" x2="41034" y2="48851"/>
                              <a14:backgroundMark x1="41034" y1="48851" x2="45172" y2="85632"/>
                              <a14:backgroundMark x1="45172" y1="85632" x2="69310" y2="77011"/>
                              <a14:backgroundMark x1="69310" y1="77011" x2="61379" y2="47126"/>
                              <a14:backgroundMark x1="61379" y1="47126" x2="36552" y2="43103"/>
                              <a14:backgroundMark x1="36552" y1="43103" x2="72759" y2="67241"/>
                              <a14:backgroundMark x1="72759" y1="67241" x2="76552" y2="63793"/>
                              <a14:backgroundMark x1="65862" y1="89655" x2="54138" y2="87356"/>
                              <a14:backgroundMark x1="47586" y1="62069" x2="50345" y2="69540"/>
                              <a14:backgroundMark x1="58276" y1="62069" x2="60345" y2="71839"/>
                              <a14:backgroundMark x1="57586" y1="59195" x2="55862" y2="70690"/>
                              <a14:backgroundMark x1="66207" y1="45402" x2="64828" y2="56322"/>
                              <a14:backgroundMark x1="53567" y1="41206" x2="61034" y2="40805"/>
                              <a14:backgroundMark x1="50345" y1="41379" x2="52392" y2="41269"/>
                              <a14:backgroundMark x1="49173" y1="40587" x2="47931" y2="40805"/>
                              <a14:backgroundMark x1="52752" y1="39959" x2="50114" y2="40422"/>
                              <a14:backgroundMark x1="37586" y1="8046" x2="41724" y2="8621"/>
                              <a14:backgroundMark x1="42069" y1="11494" x2="44828" y2="17816"/>
                              <a14:backgroundMark x1="40345" y1="11494" x2="43448" y2="16667"/>
                              <a14:backgroundMark x1="51379" y1="12644" x2="62414" y2="14368"/>
                              <a14:backgroundMark x1="68966" y1="13793" x2="69655" y2="16092"/>
                            </a14:backgroundRemoval>
                          </a14:imgEffect>
                        </a14:imgLayer>
                      </a14:imgProps>
                    </a:ext>
                    <a:ext uri="{28A0092B-C50C-407E-A947-70E740481C1C}">
                      <a14:useLocalDpi xmlns:a14="http://schemas.microsoft.com/office/drawing/2010/main" val="0"/>
                    </a:ext>
                  </a:extLst>
                </a:blip>
                <a:stretch>
                  <a:fillRect/>
                </a:stretch>
              </p:blipFill>
              <p:spPr>
                <a:xfrm rot="956846">
                  <a:off x="5854404" y="3091917"/>
                  <a:ext cx="3717495" cy="2230497"/>
                </a:xfrm>
                <a:prstGeom prst="rect">
                  <a:avLst/>
                </a:prstGeom>
              </p:spPr>
            </p:pic>
            <p:pic>
              <p:nvPicPr>
                <p:cNvPr id="26" name="Picture 25" descr="A blue can of energy drink&#10;&#10;Description automatically generated">
                  <a:extLst>
                    <a:ext uri="{FF2B5EF4-FFF2-40B4-BE49-F238E27FC236}">
                      <a16:creationId xmlns:a16="http://schemas.microsoft.com/office/drawing/2014/main" id="{DA5D871F-EC31-B549-5C50-AF0BDD000344}"/>
                    </a:ext>
                  </a:extLst>
                </p:cNvPr>
                <p:cNvPicPr>
                  <a:picLocks noChangeAspect="1"/>
                </p:cNvPicPr>
                <p:nvPr/>
              </p:nvPicPr>
              <p:blipFill rotWithShape="1">
                <a:blip r:embed="rId14">
                  <a:extLst>
                    <a:ext uri="{BEBA8EAE-BF5A-486C-A8C5-ECC9F3942E4B}">
                      <a14:imgProps xmlns:a14="http://schemas.microsoft.com/office/drawing/2010/main">
                        <a14:imgLayer r:embed="rId9">
                          <a14:imgEffect>
                            <a14:backgroundRemoval t="10000" b="90000" l="10000" r="90000">
                              <a14:foregroundMark x1="56406" y1="39286" x2="56641" y2="38281"/>
                              <a14:backgroundMark x1="40078" y1="68973" x2="60938" y2="66629"/>
                              <a14:backgroundMark x1="58359" y1="66295" x2="60625" y2="65179"/>
                            </a14:backgroundRemoval>
                          </a14:imgEffect>
                        </a14:imgLayer>
                      </a14:imgProps>
                    </a:ext>
                    <a:ext uri="{28A0092B-C50C-407E-A947-70E740481C1C}">
                      <a14:useLocalDpi xmlns:a14="http://schemas.microsoft.com/office/drawing/2010/main" val="0"/>
                    </a:ext>
                  </a:extLst>
                </a:blip>
                <a:srcRect b="34233"/>
                <a:stretch/>
              </p:blipFill>
              <p:spPr>
                <a:xfrm rot="695249">
                  <a:off x="2945285" y="2225688"/>
                  <a:ext cx="10070702" cy="4507776"/>
                </a:xfrm>
                <a:prstGeom prst="rect">
                  <a:avLst/>
                </a:prstGeom>
              </p:spPr>
            </p:pic>
            <p:pic>
              <p:nvPicPr>
                <p:cNvPr id="27" name="Picture 26" descr="A cup with green liquid splashing out&#10;&#10;Description automatically generated">
                  <a:extLst>
                    <a:ext uri="{FF2B5EF4-FFF2-40B4-BE49-F238E27FC236}">
                      <a16:creationId xmlns:a16="http://schemas.microsoft.com/office/drawing/2014/main" id="{1B9882A4-7888-D2CB-A849-BFED6BB7D2EB}"/>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8621" b="89655" l="10000" r="90000">
                              <a14:foregroundMark x1="48822" y1="25157" x2="55517" y2="29885"/>
                              <a14:foregroundMark x1="42251" y1="20516" x2="46860" y2="23771"/>
                              <a14:foregroundMark x1="55517" y1="29885" x2="62621" y2="21527"/>
                              <a14:foregroundMark x1="39141" y1="23776" x2="39310" y2="24138"/>
                              <a14:foregroundMark x1="32069" y1="8621" x2="34904" y2="14696"/>
                              <a14:foregroundMark x1="30000" y1="12644" x2="34070" y2="16763"/>
                              <a14:foregroundMark x1="42095" y1="20679" x2="43448" y2="22414"/>
                              <a14:foregroundMark x1="48468" y1="14000" x2="50110" y2="15771"/>
                              <a14:foregroundMark x1="47011" y1="15527" x2="49159" y2="18112"/>
                              <a14:foregroundMark x1="69049" y1="16560" x2="67586" y2="22414"/>
                              <a14:foregroundMark x1="49256" y1="13175" x2="51057" y2="13438"/>
                              <a14:foregroundMark x1="33793" y1="10920" x2="36280" y2="11283"/>
                              <a14:foregroundMark x1="50896" y1="13834" x2="48985" y2="13459"/>
                              <a14:foregroundMark x1="65266" y1="16651" x2="61765" y2="15965"/>
                              <a14:foregroundMark x1="68276" y1="17241" x2="68190" y2="17224"/>
                              <a14:backgroundMark x1="41724" y1="39655" x2="56207" y2="70690"/>
                              <a14:backgroundMark x1="56207" y1="70690" x2="53448" y2="41379"/>
                              <a14:backgroundMark x1="49773" y1="41088" x2="46207" y2="40805"/>
                              <a14:backgroundMark x1="52385" y1="41295" x2="49896" y2="41097"/>
                              <a14:backgroundMark x1="63103" y1="45402" x2="60000" y2="73563"/>
                              <a14:backgroundMark x1="60000" y1="73563" x2="41034" y2="48851"/>
                              <a14:backgroundMark x1="41034" y1="48851" x2="45172" y2="85632"/>
                              <a14:backgroundMark x1="45172" y1="85632" x2="69310" y2="77011"/>
                              <a14:backgroundMark x1="69310" y1="77011" x2="61379" y2="47126"/>
                              <a14:backgroundMark x1="61379" y1="47126" x2="36552" y2="43103"/>
                              <a14:backgroundMark x1="36552" y1="43103" x2="72759" y2="67241"/>
                              <a14:backgroundMark x1="72759" y1="67241" x2="76552" y2="63793"/>
                              <a14:backgroundMark x1="65862" y1="89655" x2="54138" y2="87356"/>
                              <a14:backgroundMark x1="47586" y1="62069" x2="50345" y2="69540"/>
                              <a14:backgroundMark x1="58276" y1="62069" x2="60345" y2="71839"/>
                              <a14:backgroundMark x1="57586" y1="59195" x2="55862" y2="70690"/>
                              <a14:backgroundMark x1="66207" y1="45402" x2="64828" y2="56322"/>
                              <a14:backgroundMark x1="53567" y1="41206" x2="61034" y2="40805"/>
                              <a14:backgroundMark x1="50345" y1="41379" x2="52392" y2="41269"/>
                              <a14:backgroundMark x1="49173" y1="40587" x2="47931" y2="40805"/>
                              <a14:backgroundMark x1="52752" y1="39959" x2="50114" y2="40422"/>
                              <a14:backgroundMark x1="37586" y1="8046" x2="41724" y2="8621"/>
                              <a14:backgroundMark x1="42069" y1="11494" x2="44828" y2="17816"/>
                              <a14:backgroundMark x1="40345" y1="11494" x2="43448" y2="16667"/>
                              <a14:backgroundMark x1="51379" y1="12644" x2="62414" y2="14368"/>
                              <a14:backgroundMark x1="68966" y1="13793" x2="69655" y2="16092"/>
                            </a14:backgroundRemoval>
                          </a14:imgEffect>
                        </a14:imgLayer>
                      </a14:imgProps>
                    </a:ext>
                    <a:ext uri="{28A0092B-C50C-407E-A947-70E740481C1C}">
                      <a14:useLocalDpi xmlns:a14="http://schemas.microsoft.com/office/drawing/2010/main" val="0"/>
                    </a:ext>
                  </a:extLst>
                </a:blip>
                <a:stretch>
                  <a:fillRect/>
                </a:stretch>
              </p:blipFill>
              <p:spPr>
                <a:xfrm>
                  <a:off x="5050681" y="-244932"/>
                  <a:ext cx="3717495" cy="2230497"/>
                </a:xfrm>
                <a:prstGeom prst="rect">
                  <a:avLst/>
                </a:prstGeom>
              </p:spPr>
            </p:pic>
            <p:pic>
              <p:nvPicPr>
                <p:cNvPr id="28" name="Picture 27" descr="A cup with green liquid splashing out&#10;&#10;Description automatically generated">
                  <a:extLst>
                    <a:ext uri="{FF2B5EF4-FFF2-40B4-BE49-F238E27FC236}">
                      <a16:creationId xmlns:a16="http://schemas.microsoft.com/office/drawing/2014/main" id="{407348AF-B82F-D43A-4641-A96088300601}"/>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8621" b="89655" l="10000" r="90000">
                              <a14:foregroundMark x1="48822" y1="25157" x2="55517" y2="29885"/>
                              <a14:foregroundMark x1="42251" y1="20516" x2="46860" y2="23771"/>
                              <a14:foregroundMark x1="55517" y1="29885" x2="62621" y2="21527"/>
                              <a14:foregroundMark x1="39141" y1="23776" x2="39310" y2="24138"/>
                              <a14:foregroundMark x1="32069" y1="8621" x2="34904" y2="14696"/>
                              <a14:foregroundMark x1="30000" y1="12644" x2="34070" y2="16763"/>
                              <a14:foregroundMark x1="42095" y1="20679" x2="43448" y2="22414"/>
                              <a14:foregroundMark x1="48468" y1="14000" x2="50110" y2="15771"/>
                              <a14:foregroundMark x1="47011" y1="15527" x2="49159" y2="18112"/>
                              <a14:foregroundMark x1="69049" y1="16560" x2="67586" y2="22414"/>
                              <a14:foregroundMark x1="49256" y1="13175" x2="51057" y2="13438"/>
                              <a14:foregroundMark x1="33793" y1="10920" x2="36280" y2="11283"/>
                              <a14:foregroundMark x1="50896" y1="13834" x2="48985" y2="13459"/>
                              <a14:foregroundMark x1="65266" y1="16651" x2="61765" y2="15965"/>
                              <a14:foregroundMark x1="68276" y1="17241" x2="68190" y2="17224"/>
                              <a14:backgroundMark x1="41724" y1="39655" x2="56207" y2="70690"/>
                              <a14:backgroundMark x1="56207" y1="70690" x2="53448" y2="41379"/>
                              <a14:backgroundMark x1="49773" y1="41088" x2="46207" y2="40805"/>
                              <a14:backgroundMark x1="52385" y1="41295" x2="49896" y2="41097"/>
                              <a14:backgroundMark x1="63103" y1="45402" x2="60000" y2="73563"/>
                              <a14:backgroundMark x1="60000" y1="73563" x2="41034" y2="48851"/>
                              <a14:backgroundMark x1="41034" y1="48851" x2="45172" y2="85632"/>
                              <a14:backgroundMark x1="45172" y1="85632" x2="69310" y2="77011"/>
                              <a14:backgroundMark x1="69310" y1="77011" x2="61379" y2="47126"/>
                              <a14:backgroundMark x1="61379" y1="47126" x2="36552" y2="43103"/>
                              <a14:backgroundMark x1="36552" y1="43103" x2="72759" y2="67241"/>
                              <a14:backgroundMark x1="72759" y1="67241" x2="76552" y2="63793"/>
                              <a14:backgroundMark x1="65862" y1="89655" x2="54138" y2="87356"/>
                              <a14:backgroundMark x1="47586" y1="62069" x2="50345" y2="69540"/>
                              <a14:backgroundMark x1="58276" y1="62069" x2="60345" y2="71839"/>
                              <a14:backgroundMark x1="57586" y1="59195" x2="55862" y2="70690"/>
                              <a14:backgroundMark x1="66207" y1="45402" x2="64828" y2="56322"/>
                              <a14:backgroundMark x1="53567" y1="41206" x2="61034" y2="40805"/>
                              <a14:backgroundMark x1="50345" y1="41379" x2="52392" y2="41269"/>
                              <a14:backgroundMark x1="49173" y1="40587" x2="47931" y2="40805"/>
                              <a14:backgroundMark x1="52752" y1="39959" x2="50114" y2="40422"/>
                              <a14:backgroundMark x1="37586" y1="8046" x2="41724" y2="8621"/>
                              <a14:backgroundMark x1="42069" y1="11494" x2="44828" y2="17816"/>
                              <a14:backgroundMark x1="40345" y1="11494" x2="43448" y2="16667"/>
                              <a14:backgroundMark x1="51379" y1="12644" x2="62414" y2="14368"/>
                              <a14:backgroundMark x1="68966" y1="13793" x2="69655" y2="16092"/>
                            </a14:backgroundRemoval>
                          </a14:imgEffect>
                        </a14:imgLayer>
                      </a14:imgProps>
                    </a:ext>
                    <a:ext uri="{28A0092B-C50C-407E-A947-70E740481C1C}">
                      <a14:useLocalDpi xmlns:a14="http://schemas.microsoft.com/office/drawing/2010/main" val="0"/>
                    </a:ext>
                  </a:extLst>
                </a:blip>
                <a:stretch>
                  <a:fillRect/>
                </a:stretch>
              </p:blipFill>
              <p:spPr>
                <a:xfrm rot="21420993">
                  <a:off x="7527080" y="200227"/>
                  <a:ext cx="3717495" cy="2230497"/>
                </a:xfrm>
                <a:prstGeom prst="rect">
                  <a:avLst/>
                </a:prstGeom>
              </p:spPr>
            </p:pic>
          </p:grpSp>
        </p:grpSp>
      </p:grpSp>
      <p:sp>
        <p:nvSpPr>
          <p:cNvPr id="14" name="TextBox 13">
            <a:extLst>
              <a:ext uri="{FF2B5EF4-FFF2-40B4-BE49-F238E27FC236}">
                <a16:creationId xmlns:a16="http://schemas.microsoft.com/office/drawing/2014/main" id="{BBAB3C65-E7DB-D4F9-16C0-2A08FC5667F0}"/>
              </a:ext>
            </a:extLst>
          </p:cNvPr>
          <p:cNvSpPr txBox="1"/>
          <p:nvPr/>
        </p:nvSpPr>
        <p:spPr>
          <a:xfrm>
            <a:off x="971686" y="2206326"/>
            <a:ext cx="6584491" cy="1888915"/>
          </a:xfrm>
          <a:prstGeom prst="rect">
            <a:avLst/>
          </a:prstGeom>
          <a:noFill/>
        </p:spPr>
        <p:txBody>
          <a:bodyPr wrap="square">
            <a:spAutoFit/>
          </a:bodyPr>
          <a:lstStyle/>
          <a:p>
            <a:pPr>
              <a:lnSpc>
                <a:spcPct val="150000"/>
              </a:lnSpc>
            </a:pPr>
            <a:r>
              <a:rPr lang="en-GB" sz="2000" dirty="0">
                <a:solidFill>
                  <a:srgbClr val="03045E"/>
                </a:solidFill>
                <a:highlight>
                  <a:srgbClr val="F1D00A"/>
                </a:highlight>
                <a:latin typeface="Futura Medium" panose="00000400000000000000" pitchFamily="2" charset="0"/>
              </a:rPr>
              <a:t>Virat Kohli</a:t>
            </a:r>
            <a:r>
              <a:rPr lang="en-GB" sz="2000" dirty="0">
                <a:solidFill>
                  <a:srgbClr val="03045E"/>
                </a:solidFill>
                <a:latin typeface="Futura Medium" panose="00000400000000000000" pitchFamily="2" charset="0"/>
              </a:rPr>
              <a:t> is an ideal brand ambassador for CodeX because he embodies the epitome of </a:t>
            </a:r>
            <a:r>
              <a:rPr lang="en-GB" sz="2000" dirty="0">
                <a:solidFill>
                  <a:srgbClr val="03045E"/>
                </a:solidFill>
                <a:highlight>
                  <a:srgbClr val="F1D00A"/>
                </a:highlight>
                <a:latin typeface="Futura Medium" panose="00000400000000000000" pitchFamily="2" charset="0"/>
              </a:rPr>
              <a:t>fitness</a:t>
            </a:r>
            <a:r>
              <a:rPr lang="en-GB" sz="2000" dirty="0">
                <a:solidFill>
                  <a:srgbClr val="03045E"/>
                </a:solidFill>
                <a:latin typeface="Futura Medium" panose="00000400000000000000" pitchFamily="2" charset="0"/>
              </a:rPr>
              <a:t> in our country and is widely recognized as a popular and accomplished </a:t>
            </a:r>
            <a:r>
              <a:rPr lang="en-GB" sz="2000" dirty="0">
                <a:solidFill>
                  <a:srgbClr val="03045E"/>
                </a:solidFill>
                <a:highlight>
                  <a:srgbClr val="F1D00A"/>
                </a:highlight>
                <a:latin typeface="Futura Medium" panose="00000400000000000000" pitchFamily="2" charset="0"/>
              </a:rPr>
              <a:t>athlete</a:t>
            </a:r>
            <a:r>
              <a:rPr lang="en-GB" sz="2000" dirty="0">
                <a:solidFill>
                  <a:srgbClr val="03045E"/>
                </a:solidFill>
                <a:latin typeface="Futura Medium" panose="00000400000000000000" pitchFamily="2" charset="0"/>
              </a:rPr>
              <a:t>.</a:t>
            </a:r>
          </a:p>
        </p:txBody>
      </p:sp>
      <p:sp>
        <p:nvSpPr>
          <p:cNvPr id="30" name="TextBox 29">
            <a:extLst>
              <a:ext uri="{FF2B5EF4-FFF2-40B4-BE49-F238E27FC236}">
                <a16:creationId xmlns:a16="http://schemas.microsoft.com/office/drawing/2014/main" id="{8FC19326-917D-6B82-D340-756DA1CEF395}"/>
              </a:ext>
            </a:extLst>
          </p:cNvPr>
          <p:cNvSpPr txBox="1"/>
          <p:nvPr/>
        </p:nvSpPr>
        <p:spPr>
          <a:xfrm>
            <a:off x="959488" y="4294514"/>
            <a:ext cx="6611589" cy="1710918"/>
          </a:xfrm>
          <a:prstGeom prst="rect">
            <a:avLst/>
          </a:prstGeom>
          <a:noFill/>
        </p:spPr>
        <p:txBody>
          <a:bodyPr wrap="square">
            <a:spAutoFit/>
          </a:bodyPr>
          <a:lstStyle/>
          <a:p>
            <a:pPr>
              <a:lnSpc>
                <a:spcPct val="150000"/>
              </a:lnSpc>
            </a:pPr>
            <a:r>
              <a:rPr lang="en-GB" sz="1800" dirty="0">
                <a:solidFill>
                  <a:srgbClr val="03045E"/>
                </a:solidFill>
                <a:latin typeface="Futura Medium" panose="00000400000000000000" pitchFamily="2" charset="0"/>
              </a:rPr>
              <a:t>By associating with Virat Kohli, CodeX can inspire consumers to prioritize their </a:t>
            </a:r>
            <a:r>
              <a:rPr lang="en-GB" sz="1800" dirty="0">
                <a:solidFill>
                  <a:srgbClr val="03045E"/>
                </a:solidFill>
                <a:highlight>
                  <a:srgbClr val="F1D00A"/>
                </a:highlight>
                <a:latin typeface="Futura Medium" panose="00000400000000000000" pitchFamily="2" charset="0"/>
              </a:rPr>
              <a:t>health</a:t>
            </a:r>
            <a:r>
              <a:rPr lang="en-GB" sz="1800" dirty="0">
                <a:solidFill>
                  <a:srgbClr val="03045E"/>
                </a:solidFill>
                <a:latin typeface="Futura Medium" panose="00000400000000000000" pitchFamily="2" charset="0"/>
              </a:rPr>
              <a:t> and </a:t>
            </a:r>
            <a:r>
              <a:rPr lang="en-GB" sz="1800" dirty="0">
                <a:solidFill>
                  <a:srgbClr val="03045E"/>
                </a:solidFill>
                <a:highlight>
                  <a:srgbClr val="F1D00A"/>
                </a:highlight>
                <a:latin typeface="Futura Medium" panose="00000400000000000000" pitchFamily="2" charset="0"/>
              </a:rPr>
              <a:t>fitness</a:t>
            </a:r>
            <a:r>
              <a:rPr lang="en-GB" sz="1800" dirty="0">
                <a:solidFill>
                  <a:srgbClr val="03045E"/>
                </a:solidFill>
                <a:latin typeface="Futura Medium" panose="00000400000000000000" pitchFamily="2" charset="0"/>
              </a:rPr>
              <a:t>, while also benefiting from his immense popularity and influence to boost brand visibility and credibility.</a:t>
            </a:r>
            <a:endParaRPr lang="en-GB" dirty="0"/>
          </a:p>
        </p:txBody>
      </p:sp>
    </p:spTree>
    <p:custDataLst>
      <p:tags r:id="rId1"/>
    </p:custDataLst>
    <p:extLst>
      <p:ext uri="{BB962C8B-B14F-4D97-AF65-F5344CB8AC3E}">
        <p14:creationId xmlns:p14="http://schemas.microsoft.com/office/powerpoint/2010/main" val="372377980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up)">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0"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pic>
        <p:nvPicPr>
          <p:cNvPr id="15" name="Graphic 14" descr="Bubbles with solid fill">
            <a:extLst>
              <a:ext uri="{FF2B5EF4-FFF2-40B4-BE49-F238E27FC236}">
                <a16:creationId xmlns:a16="http://schemas.microsoft.com/office/drawing/2014/main" id="{C453040B-9744-452B-FBE6-43C8D95549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904803">
            <a:off x="9533919" y="440831"/>
            <a:ext cx="5316160" cy="5316160"/>
          </a:xfrm>
          <a:prstGeom prst="rect">
            <a:avLst/>
          </a:prstGeom>
        </p:spPr>
      </p:pic>
      <p:grpSp>
        <p:nvGrpSpPr>
          <p:cNvPr id="6" name="Group 5">
            <a:extLst>
              <a:ext uri="{FF2B5EF4-FFF2-40B4-BE49-F238E27FC236}">
                <a16:creationId xmlns:a16="http://schemas.microsoft.com/office/drawing/2014/main" id="{7CFDC3CD-E2DB-EE6D-B3FC-BD81227C5D1B}"/>
              </a:ext>
            </a:extLst>
          </p:cNvPr>
          <p:cNvGrpSpPr/>
          <p:nvPr/>
        </p:nvGrpSpPr>
        <p:grpSpPr>
          <a:xfrm>
            <a:off x="-6303" y="398053"/>
            <a:ext cx="9932734" cy="801140"/>
            <a:chOff x="-6303" y="398053"/>
            <a:chExt cx="9932734" cy="801140"/>
          </a:xfrm>
        </p:grpSpPr>
        <p:sp>
          <p:nvSpPr>
            <p:cNvPr id="2" name="Rectangle 1">
              <a:extLst>
                <a:ext uri="{FF2B5EF4-FFF2-40B4-BE49-F238E27FC236}">
                  <a16:creationId xmlns:a16="http://schemas.microsoft.com/office/drawing/2014/main" id="{E9746A55-B8CE-F121-AB8B-1B02098B18CF}"/>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3" name="Parallelogram 2">
              <a:extLst>
                <a:ext uri="{FF2B5EF4-FFF2-40B4-BE49-F238E27FC236}">
                  <a16:creationId xmlns:a16="http://schemas.microsoft.com/office/drawing/2014/main" id="{6078DEA1-D536-45C8-5066-EA8553BCEF2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4" name="Parallelogram 3">
              <a:extLst>
                <a:ext uri="{FF2B5EF4-FFF2-40B4-BE49-F238E27FC236}">
                  <a16:creationId xmlns:a16="http://schemas.microsoft.com/office/drawing/2014/main" id="{C183121D-AB5E-1095-B356-75D16C644F7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5" name="TextBox 4">
              <a:extLst>
                <a:ext uri="{FF2B5EF4-FFF2-40B4-BE49-F238E27FC236}">
                  <a16:creationId xmlns:a16="http://schemas.microsoft.com/office/drawing/2014/main" id="{8592E562-B7F4-E49E-022E-FA9113824335}"/>
                </a:ext>
              </a:extLst>
            </p:cNvPr>
            <p:cNvSpPr txBox="1"/>
            <p:nvPr/>
          </p:nvSpPr>
          <p:spPr>
            <a:xfrm>
              <a:off x="485545" y="517699"/>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Secondary Insights</a:t>
              </a:r>
              <a:endParaRPr lang="en-GB" sz="2400" dirty="0">
                <a:solidFill>
                  <a:srgbClr val="F1D00A"/>
                </a:solidFill>
                <a:latin typeface="Futura Bold" panose="00000900000000000000" pitchFamily="2" charset="0"/>
              </a:endParaRPr>
            </a:p>
          </p:txBody>
        </p:sp>
      </p:grpSp>
      <p:sp>
        <p:nvSpPr>
          <p:cNvPr id="8" name="TextBox 7">
            <a:extLst>
              <a:ext uri="{FF2B5EF4-FFF2-40B4-BE49-F238E27FC236}">
                <a16:creationId xmlns:a16="http://schemas.microsoft.com/office/drawing/2014/main" id="{565E890B-0940-DFDC-6219-A0B10742044F}"/>
              </a:ext>
            </a:extLst>
          </p:cNvPr>
          <p:cNvSpPr txBox="1"/>
          <p:nvPr/>
        </p:nvSpPr>
        <p:spPr>
          <a:xfrm>
            <a:off x="485545" y="1441578"/>
            <a:ext cx="8185488" cy="503921"/>
          </a:xfrm>
          <a:prstGeom prst="rect">
            <a:avLst/>
          </a:prstGeom>
          <a:noFill/>
        </p:spPr>
        <p:txBody>
          <a:bodyPr wrap="square">
            <a:spAutoFit/>
          </a:bodyPr>
          <a:lstStyle/>
          <a:p>
            <a:pPr>
              <a:lnSpc>
                <a:spcPct val="150000"/>
              </a:lnSpc>
            </a:pPr>
            <a:r>
              <a:rPr lang="en-GB" sz="2000" dirty="0">
                <a:solidFill>
                  <a:srgbClr val="03045E"/>
                </a:solidFill>
                <a:latin typeface="Futura Medium" panose="00000400000000000000" pitchFamily="2" charset="0"/>
              </a:rPr>
              <a:t>4) </a:t>
            </a:r>
            <a:r>
              <a:rPr lang="en-US" sz="2000" dirty="0">
                <a:solidFill>
                  <a:srgbClr val="03045E"/>
                </a:solidFill>
                <a:latin typeface="Futura Medium" panose="00000400000000000000" pitchFamily="2" charset="0"/>
              </a:rPr>
              <a:t>Who can be a brand ambassador, and why?</a:t>
            </a:r>
          </a:p>
        </p:txBody>
      </p:sp>
      <p:cxnSp>
        <p:nvCxnSpPr>
          <p:cNvPr id="9" name="Straight Connector 8">
            <a:extLst>
              <a:ext uri="{FF2B5EF4-FFF2-40B4-BE49-F238E27FC236}">
                <a16:creationId xmlns:a16="http://schemas.microsoft.com/office/drawing/2014/main" id="{5E7699E4-8A62-834A-B819-CF4BDEE593AB}"/>
              </a:ext>
            </a:extLst>
          </p:cNvPr>
          <p:cNvCxnSpPr>
            <a:cxnSpLocks/>
          </p:cNvCxnSpPr>
          <p:nvPr/>
        </p:nvCxnSpPr>
        <p:spPr>
          <a:xfrm>
            <a:off x="722026" y="2207172"/>
            <a:ext cx="0" cy="4056994"/>
          </a:xfrm>
          <a:prstGeom prst="line">
            <a:avLst/>
          </a:prstGeom>
          <a:ln>
            <a:solidFill>
              <a:srgbClr val="03045E"/>
            </a:solidFill>
          </a:ln>
        </p:spPr>
        <p:style>
          <a:lnRef idx="3">
            <a:schemeClr val="dk1"/>
          </a:lnRef>
          <a:fillRef idx="0">
            <a:schemeClr val="dk1"/>
          </a:fillRef>
          <a:effectRef idx="2">
            <a:schemeClr val="dk1"/>
          </a:effectRef>
          <a:fontRef idx="minor">
            <a:schemeClr val="tx1"/>
          </a:fontRef>
        </p:style>
      </p:cxnSp>
      <p:sp>
        <p:nvSpPr>
          <p:cNvPr id="10" name="Oval 9">
            <a:extLst>
              <a:ext uri="{FF2B5EF4-FFF2-40B4-BE49-F238E27FC236}">
                <a16:creationId xmlns:a16="http://schemas.microsoft.com/office/drawing/2014/main" id="{103F7F57-944E-692D-D4DD-5683E38327C5}"/>
              </a:ext>
            </a:extLst>
          </p:cNvPr>
          <p:cNvSpPr/>
          <p:nvPr/>
        </p:nvSpPr>
        <p:spPr>
          <a:xfrm>
            <a:off x="611669" y="2632844"/>
            <a:ext cx="220714" cy="231228"/>
          </a:xfrm>
          <a:prstGeom prst="ellipse">
            <a:avLst/>
          </a:prstGeom>
          <a:solidFill>
            <a:srgbClr val="F0F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GB"/>
          </a:p>
        </p:txBody>
      </p:sp>
      <p:sp>
        <p:nvSpPr>
          <p:cNvPr id="19" name="Oval 18">
            <a:extLst>
              <a:ext uri="{FF2B5EF4-FFF2-40B4-BE49-F238E27FC236}">
                <a16:creationId xmlns:a16="http://schemas.microsoft.com/office/drawing/2014/main" id="{7D31E8E7-AA4C-2C04-99DB-7B0778AE30CF}"/>
              </a:ext>
            </a:extLst>
          </p:cNvPr>
          <p:cNvSpPr/>
          <p:nvPr/>
        </p:nvSpPr>
        <p:spPr>
          <a:xfrm>
            <a:off x="611669" y="4830822"/>
            <a:ext cx="220714" cy="231228"/>
          </a:xfrm>
          <a:prstGeom prst="ellipse">
            <a:avLst/>
          </a:prstGeom>
          <a:solidFill>
            <a:srgbClr val="F0F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GB"/>
          </a:p>
        </p:txBody>
      </p:sp>
      <p:grpSp>
        <p:nvGrpSpPr>
          <p:cNvPr id="40" name="Group 39">
            <a:extLst>
              <a:ext uri="{FF2B5EF4-FFF2-40B4-BE49-F238E27FC236}">
                <a16:creationId xmlns:a16="http://schemas.microsoft.com/office/drawing/2014/main" id="{071364D5-5DFE-FF60-1B02-0FEAA5A91C23}"/>
              </a:ext>
            </a:extLst>
          </p:cNvPr>
          <p:cNvGrpSpPr/>
          <p:nvPr/>
        </p:nvGrpSpPr>
        <p:grpSpPr>
          <a:xfrm>
            <a:off x="4938737" y="1220949"/>
            <a:ext cx="11158371" cy="5043217"/>
            <a:chOff x="2948232" y="2063876"/>
            <a:chExt cx="10070702" cy="4704848"/>
          </a:xfrm>
        </p:grpSpPr>
        <p:pic>
          <p:nvPicPr>
            <p:cNvPr id="21" name="Picture 20" descr="A cup with green liquid splashing out&#10;&#10;Description automatically generated">
              <a:extLst>
                <a:ext uri="{FF2B5EF4-FFF2-40B4-BE49-F238E27FC236}">
                  <a16:creationId xmlns:a16="http://schemas.microsoft.com/office/drawing/2014/main" id="{6B5133FC-EABA-6BDC-5BE4-D3D4654DFB1A}"/>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8621" b="89655" l="10000" r="90000">
                          <a14:foregroundMark x1="48822" y1="25157" x2="55517" y2="29885"/>
                          <a14:foregroundMark x1="42251" y1="20516" x2="46860" y2="23771"/>
                          <a14:foregroundMark x1="55517" y1="29885" x2="62621" y2="21527"/>
                          <a14:foregroundMark x1="39141" y1="23776" x2="39310" y2="24138"/>
                          <a14:foregroundMark x1="32069" y1="8621" x2="34904" y2="14696"/>
                          <a14:foregroundMark x1="30000" y1="12644" x2="34070" y2="16763"/>
                          <a14:foregroundMark x1="42095" y1="20679" x2="43448" y2="22414"/>
                          <a14:foregroundMark x1="48468" y1="14000" x2="50110" y2="15771"/>
                          <a14:foregroundMark x1="47011" y1="15527" x2="49159" y2="18112"/>
                          <a14:foregroundMark x1="69049" y1="16560" x2="67586" y2="22414"/>
                          <a14:foregroundMark x1="49256" y1="13175" x2="51057" y2="13438"/>
                          <a14:foregroundMark x1="33793" y1="10920" x2="36280" y2="11283"/>
                          <a14:foregroundMark x1="50896" y1="13834" x2="48985" y2="13459"/>
                          <a14:foregroundMark x1="65266" y1="16651" x2="61765" y2="15965"/>
                          <a14:foregroundMark x1="68276" y1="17241" x2="68190" y2="17224"/>
                          <a14:backgroundMark x1="41724" y1="39655" x2="56207" y2="70690"/>
                          <a14:backgroundMark x1="56207" y1="70690" x2="53448" y2="41379"/>
                          <a14:backgroundMark x1="49773" y1="41088" x2="46207" y2="40805"/>
                          <a14:backgroundMark x1="52385" y1="41295" x2="49896" y2="41097"/>
                          <a14:backgroundMark x1="63103" y1="45402" x2="60000" y2="73563"/>
                          <a14:backgroundMark x1="60000" y1="73563" x2="41034" y2="48851"/>
                          <a14:backgroundMark x1="41034" y1="48851" x2="45172" y2="85632"/>
                          <a14:backgroundMark x1="45172" y1="85632" x2="69310" y2="77011"/>
                          <a14:backgroundMark x1="69310" y1="77011" x2="61379" y2="47126"/>
                          <a14:backgroundMark x1="61379" y1="47126" x2="36552" y2="43103"/>
                          <a14:backgroundMark x1="36552" y1="43103" x2="72759" y2="67241"/>
                          <a14:backgroundMark x1="72759" y1="67241" x2="76552" y2="63793"/>
                          <a14:backgroundMark x1="65862" y1="89655" x2="54138" y2="87356"/>
                          <a14:backgroundMark x1="47586" y1="62069" x2="50345" y2="69540"/>
                          <a14:backgroundMark x1="58276" y1="62069" x2="60345" y2="71839"/>
                          <a14:backgroundMark x1="57586" y1="59195" x2="55862" y2="70690"/>
                          <a14:backgroundMark x1="66207" y1="45402" x2="64828" y2="56322"/>
                          <a14:backgroundMark x1="53567" y1="41206" x2="61034" y2="40805"/>
                          <a14:backgroundMark x1="50345" y1="41379" x2="52392" y2="41269"/>
                          <a14:backgroundMark x1="49173" y1="40587" x2="47931" y2="40805"/>
                          <a14:backgroundMark x1="52752" y1="39959" x2="50114" y2="40422"/>
                          <a14:backgroundMark x1="37586" y1="8046" x2="41724" y2="8621"/>
                          <a14:backgroundMark x1="42069" y1="11494" x2="44828" y2="17816"/>
                          <a14:backgroundMark x1="40345" y1="11494" x2="43448" y2="16667"/>
                          <a14:backgroundMark x1="51379" y1="12644" x2="62414" y2="14368"/>
                          <a14:backgroundMark x1="68966" y1="13793" x2="69655" y2="16092"/>
                        </a14:backgroundRemoval>
                      </a14:imgEffect>
                    </a14:imgLayer>
                  </a14:imgProps>
                </a:ext>
                <a:ext uri="{28A0092B-C50C-407E-A947-70E740481C1C}">
                  <a14:useLocalDpi xmlns:a14="http://schemas.microsoft.com/office/drawing/2010/main" val="0"/>
                </a:ext>
              </a:extLst>
            </a:blip>
            <a:stretch>
              <a:fillRect/>
            </a:stretch>
          </p:blipFill>
          <p:spPr>
            <a:xfrm rot="179007" flipH="1">
              <a:off x="6650672" y="3153348"/>
              <a:ext cx="3717495" cy="2230497"/>
            </a:xfrm>
            <a:prstGeom prst="rect">
              <a:avLst/>
            </a:prstGeom>
          </p:spPr>
        </p:pic>
        <p:pic>
          <p:nvPicPr>
            <p:cNvPr id="18" name="Picture 17" descr="A cup with green liquid splashing out&#10;&#10;Description automatically generated">
              <a:extLst>
                <a:ext uri="{FF2B5EF4-FFF2-40B4-BE49-F238E27FC236}">
                  <a16:creationId xmlns:a16="http://schemas.microsoft.com/office/drawing/2014/main" id="{267D3922-D68D-0A15-F15A-DB7D476100C6}"/>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8621" b="89655" l="10000" r="90000">
                          <a14:foregroundMark x1="48822" y1="25157" x2="55517" y2="29885"/>
                          <a14:foregroundMark x1="42251" y1="20516" x2="46860" y2="23771"/>
                          <a14:foregroundMark x1="55517" y1="29885" x2="62621" y2="21527"/>
                          <a14:foregroundMark x1="39141" y1="23776" x2="39310" y2="24138"/>
                          <a14:foregroundMark x1="32069" y1="8621" x2="34904" y2="14696"/>
                          <a14:foregroundMark x1="30000" y1="12644" x2="34070" y2="16763"/>
                          <a14:foregroundMark x1="42095" y1="20679" x2="43448" y2="22414"/>
                          <a14:foregroundMark x1="48468" y1="14000" x2="50110" y2="15771"/>
                          <a14:foregroundMark x1="47011" y1="15527" x2="49159" y2="18112"/>
                          <a14:foregroundMark x1="69049" y1="16560" x2="67586" y2="22414"/>
                          <a14:foregroundMark x1="49256" y1="13175" x2="51057" y2="13438"/>
                          <a14:foregroundMark x1="33793" y1="10920" x2="36280" y2="11283"/>
                          <a14:foregroundMark x1="50896" y1="13834" x2="48985" y2="13459"/>
                          <a14:foregroundMark x1="65266" y1="16651" x2="61765" y2="15965"/>
                          <a14:foregroundMark x1="68276" y1="17241" x2="68190" y2="17224"/>
                          <a14:backgroundMark x1="41724" y1="39655" x2="56207" y2="70690"/>
                          <a14:backgroundMark x1="56207" y1="70690" x2="53448" y2="41379"/>
                          <a14:backgroundMark x1="49773" y1="41088" x2="46207" y2="40805"/>
                          <a14:backgroundMark x1="52385" y1="41295" x2="49896" y2="41097"/>
                          <a14:backgroundMark x1="63103" y1="45402" x2="60000" y2="73563"/>
                          <a14:backgroundMark x1="60000" y1="73563" x2="41034" y2="48851"/>
                          <a14:backgroundMark x1="41034" y1="48851" x2="45172" y2="85632"/>
                          <a14:backgroundMark x1="45172" y1="85632" x2="69310" y2="77011"/>
                          <a14:backgroundMark x1="69310" y1="77011" x2="61379" y2="47126"/>
                          <a14:backgroundMark x1="61379" y1="47126" x2="36552" y2="43103"/>
                          <a14:backgroundMark x1="36552" y1="43103" x2="72759" y2="67241"/>
                          <a14:backgroundMark x1="72759" y1="67241" x2="76552" y2="63793"/>
                          <a14:backgroundMark x1="65862" y1="89655" x2="54138" y2="87356"/>
                          <a14:backgroundMark x1="47586" y1="62069" x2="50345" y2="69540"/>
                          <a14:backgroundMark x1="58276" y1="62069" x2="60345" y2="71839"/>
                          <a14:backgroundMark x1="57586" y1="59195" x2="55862" y2="70690"/>
                          <a14:backgroundMark x1="66207" y1="45402" x2="64828" y2="56322"/>
                          <a14:backgroundMark x1="53567" y1="41206" x2="61034" y2="40805"/>
                          <a14:backgroundMark x1="50345" y1="41379" x2="52392" y2="41269"/>
                          <a14:backgroundMark x1="49173" y1="40587" x2="47931" y2="40805"/>
                          <a14:backgroundMark x1="52752" y1="39959" x2="50114" y2="40422"/>
                          <a14:backgroundMark x1="37586" y1="8046" x2="41724" y2="8621"/>
                          <a14:backgroundMark x1="42069" y1="11494" x2="44828" y2="17816"/>
                          <a14:backgroundMark x1="40345" y1="11494" x2="43448" y2="16667"/>
                          <a14:backgroundMark x1="51379" y1="12644" x2="62414" y2="14368"/>
                          <a14:backgroundMark x1="68966" y1="13793" x2="69655" y2="16092"/>
                        </a14:backgroundRemoval>
                      </a14:imgEffect>
                    </a14:imgLayer>
                  </a14:imgProps>
                </a:ext>
                <a:ext uri="{28A0092B-C50C-407E-A947-70E740481C1C}">
                  <a14:useLocalDpi xmlns:a14="http://schemas.microsoft.com/office/drawing/2010/main" val="0"/>
                </a:ext>
              </a:extLst>
            </a:blip>
            <a:stretch>
              <a:fillRect/>
            </a:stretch>
          </p:blipFill>
          <p:spPr>
            <a:xfrm rot="917441" flipH="1">
              <a:off x="6516317" y="3397646"/>
              <a:ext cx="3717495" cy="2230497"/>
            </a:xfrm>
            <a:prstGeom prst="rect">
              <a:avLst/>
            </a:prstGeom>
          </p:spPr>
        </p:pic>
        <p:grpSp>
          <p:nvGrpSpPr>
            <p:cNvPr id="39" name="Group 38">
              <a:extLst>
                <a:ext uri="{FF2B5EF4-FFF2-40B4-BE49-F238E27FC236}">
                  <a16:creationId xmlns:a16="http://schemas.microsoft.com/office/drawing/2014/main" id="{0292C4B4-F831-9902-EF02-16A2A54521C2}"/>
                </a:ext>
              </a:extLst>
            </p:cNvPr>
            <p:cNvGrpSpPr/>
            <p:nvPr/>
          </p:nvGrpSpPr>
          <p:grpSpPr>
            <a:xfrm>
              <a:off x="2948232" y="2063876"/>
              <a:ext cx="10070702" cy="4704848"/>
              <a:chOff x="2948232" y="2063876"/>
              <a:chExt cx="10070702" cy="4704848"/>
            </a:xfrm>
          </p:grpSpPr>
          <p:pic>
            <p:nvPicPr>
              <p:cNvPr id="11" name="Picture 10" descr="A person holding a bottle of soda&#10;&#10;Description automatically generated">
                <a:extLst>
                  <a:ext uri="{FF2B5EF4-FFF2-40B4-BE49-F238E27FC236}">
                    <a16:creationId xmlns:a16="http://schemas.microsoft.com/office/drawing/2014/main" id="{8EAA94A8-2747-1AB0-D046-216F1C59E02C}"/>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4219" b="96906" l="9948" r="97382">
                            <a14:foregroundMark x1="35079" y1="33615" x2="28691" y2="39803"/>
                            <a14:foregroundMark x1="28691" y1="39803" x2="33613" y2="70183"/>
                            <a14:foregroundMark x1="33613" y1="70183" x2="24921" y2="92827"/>
                            <a14:foregroundMark x1="24921" y1="92827" x2="64084" y2="97890"/>
                            <a14:foregroundMark x1="64084" y1="97890" x2="71728" y2="91702"/>
                            <a14:foregroundMark x1="71728" y1="91702" x2="48901" y2="82278"/>
                            <a14:foregroundMark x1="48901" y1="82278" x2="34136" y2="31927"/>
                            <a14:foregroundMark x1="34136" y1="31927" x2="25026" y2="35584"/>
                            <a14:foregroundMark x1="25026" y1="35584" x2="24398" y2="38819"/>
                            <a14:foregroundMark x1="35288" y1="40225" x2="35288" y2="40225"/>
                            <a14:foregroundMark x1="74764" y1="97046" x2="21571" y2="95640"/>
                            <a14:foregroundMark x1="83701" y1="33024" x2="81780" y2="47398"/>
                            <a14:foregroundMark x1="77068" y1="67229" x2="73089" y2="88608"/>
                            <a14:foregroundMark x1="77277" y1="61322" x2="68063" y2="73980"/>
                            <a14:foregroundMark x1="68063" y1="73980" x2="67016" y2="81575"/>
                            <a14:foregroundMark x1="73613" y1="59775" x2="65131" y2="68214"/>
                            <a14:foregroundMark x1="65131" y1="68214" x2="63351" y2="79044"/>
                            <a14:foregroundMark x1="75707" y1="56962" x2="84921" y2="64979"/>
                            <a14:foregroundMark x1="84921" y1="64979" x2="83455" y2="84669"/>
                            <a14:foregroundMark x1="83455" y1="84669" x2="81571" y2="88889"/>
                            <a14:foregroundMark x1="57173" y1="7876" x2="57365" y2="7951"/>
                            <a14:foregroundMark x1="97970" y1="13865" x2="97969" y2="13966"/>
                            <a14:foregroundMark x1="47225" y1="76090" x2="56230" y2="78622"/>
                            <a14:foregroundMark x1="47016" y1="73136" x2="56963" y2="76090"/>
                            <a14:backgroundMark x1="20000" y1="59494" x2="14555" y2="92968"/>
                            <a14:backgroundMark x1="14555" y1="92968" x2="12984" y2="96484"/>
                            <a14:backgroundMark x1="55707" y1="51195" x2="52461" y2="64416"/>
                            <a14:backgroundMark x1="52461" y1="64416" x2="64084" y2="53586"/>
                            <a14:backgroundMark x1="64084" y1="53586" x2="65445" y2="50492"/>
                            <a14:backgroundMark x1="89319" y1="6188" x2="83979" y2="1969"/>
                            <a14:backgroundMark x1="82408" y1="4501" x2="92670" y2="10970"/>
                            <a14:backgroundMark x1="92670" y1="10970" x2="90576" y2="2954"/>
                            <a14:backgroundMark x1="59686" y1="10689" x2="70576" y2="11955"/>
                            <a14:backgroundMark x1="70576" y1="11955" x2="80209" y2="8298"/>
                            <a14:backgroundMark x1="80209" y1="8298" x2="72356" y2="10689"/>
                            <a14:backgroundMark x1="72356" y1="10689" x2="75183" y2="21378"/>
                            <a14:backgroundMark x1="75183" y1="21378" x2="81780" y2="31646"/>
                            <a14:backgroundMark x1="81780" y1="31646" x2="93822" y2="24613"/>
                            <a14:backgroundMark x1="93822" y1="24613" x2="99267" y2="7454"/>
                            <a14:backgroundMark x1="99267" y1="7454" x2="95916" y2="2532"/>
                            <a14:backgroundMark x1="78639" y1="20394" x2="96859" y2="23207"/>
                            <a14:backgroundMark x1="78115" y1="19691" x2="85654" y2="26160"/>
                            <a14:backgroundMark x1="85654" y1="26160" x2="79058" y2="19691"/>
                            <a14:backgroundMark x1="79058" y1="19691" x2="89005" y2="20956"/>
                            <a14:backgroundMark x1="89005" y1="20956" x2="98429" y2="16315"/>
                            <a14:backgroundMark x1="98429" y1="16315" x2="98534" y2="27286"/>
                            <a14:backgroundMark x1="98534" y1="27286" x2="89529" y2="27145"/>
                            <a14:backgroundMark x1="89529" y1="31364" x2="95916" y2="35302"/>
                            <a14:backgroundMark x1="72775" y1="6188" x2="62827" y2="8720"/>
                            <a14:backgroundMark x1="62827" y1="8720" x2="63246" y2="9705"/>
                            <a14:backgroundMark x1="59162" y1="8298" x2="59162" y2="8579"/>
                            <a14:backgroundMark x1="57696" y1="7595" x2="60942" y2="11814"/>
                            <a14:backgroundMark x1="61257" y1="9423" x2="61257" y2="9423"/>
                            <a14:backgroundMark x1="59162" y1="8720" x2="58010" y2="8720"/>
                            <a14:backgroundMark x1="94241" y1="6610" x2="82094" y2="3938"/>
                            <a14:backgroundMark x1="82094" y1="3938" x2="90471" y2="4501"/>
                            <a14:backgroundMark x1="90471" y1="4501" x2="98325" y2="10267"/>
                            <a14:backgroundMark x1="98325" y1="10267" x2="79162" y2="17581"/>
                          </a14:backgroundRemoval>
                        </a14:imgEffect>
                      </a14:imgLayer>
                    </a14:imgProps>
                  </a:ext>
                  <a:ext uri="{28A0092B-C50C-407E-A947-70E740481C1C}">
                    <a14:useLocalDpi xmlns:a14="http://schemas.microsoft.com/office/drawing/2010/main" val="0"/>
                  </a:ext>
                </a:extLst>
              </a:blip>
              <a:stretch>
                <a:fillRect/>
              </a:stretch>
            </p:blipFill>
            <p:spPr>
              <a:xfrm>
                <a:off x="3177571" y="2063876"/>
                <a:ext cx="6064562" cy="4515082"/>
              </a:xfrm>
              <a:prstGeom prst="rect">
                <a:avLst/>
              </a:prstGeom>
            </p:spPr>
          </p:pic>
          <p:grpSp>
            <p:nvGrpSpPr>
              <p:cNvPr id="33" name="Group 32">
                <a:extLst>
                  <a:ext uri="{FF2B5EF4-FFF2-40B4-BE49-F238E27FC236}">
                    <a16:creationId xmlns:a16="http://schemas.microsoft.com/office/drawing/2014/main" id="{31A7507E-DCE0-BE71-AAD0-900BB486BBF1}"/>
                  </a:ext>
                </a:extLst>
              </p:cNvPr>
              <p:cNvGrpSpPr/>
              <p:nvPr/>
            </p:nvGrpSpPr>
            <p:grpSpPr>
              <a:xfrm>
                <a:off x="2948232" y="2260948"/>
                <a:ext cx="10070702" cy="4507776"/>
                <a:chOff x="2948232" y="2260948"/>
                <a:chExt cx="10070702" cy="4507776"/>
              </a:xfrm>
            </p:grpSpPr>
            <p:pic>
              <p:nvPicPr>
                <p:cNvPr id="20" name="Picture 19" descr="A cup with green liquid splashing out&#10;&#10;Description automatically generated">
                  <a:extLst>
                    <a:ext uri="{FF2B5EF4-FFF2-40B4-BE49-F238E27FC236}">
                      <a16:creationId xmlns:a16="http://schemas.microsoft.com/office/drawing/2014/main" id="{26A71024-4873-06FF-9CF3-95941691B3C7}"/>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8621" b="89655" l="10000" r="90000">
                              <a14:foregroundMark x1="48822" y1="25157" x2="55517" y2="29885"/>
                              <a14:foregroundMark x1="42251" y1="20516" x2="46860" y2="23771"/>
                              <a14:foregroundMark x1="55517" y1="29885" x2="62621" y2="21527"/>
                              <a14:foregroundMark x1="39141" y1="23776" x2="39310" y2="24138"/>
                              <a14:foregroundMark x1="32069" y1="8621" x2="34904" y2="14696"/>
                              <a14:foregroundMark x1="30000" y1="12644" x2="34070" y2="16763"/>
                              <a14:foregroundMark x1="42095" y1="20679" x2="43448" y2="22414"/>
                              <a14:foregroundMark x1="48468" y1="14000" x2="50110" y2="15771"/>
                              <a14:foregroundMark x1="47011" y1="15527" x2="49159" y2="18112"/>
                              <a14:foregroundMark x1="69049" y1="16560" x2="67586" y2="22414"/>
                              <a14:foregroundMark x1="49256" y1="13175" x2="51057" y2="13438"/>
                              <a14:foregroundMark x1="33793" y1="10920" x2="36280" y2="11283"/>
                              <a14:foregroundMark x1="50896" y1="13834" x2="48985" y2="13459"/>
                              <a14:foregroundMark x1="65266" y1="16651" x2="61765" y2="15965"/>
                              <a14:foregroundMark x1="68276" y1="17241" x2="68190" y2="17224"/>
                              <a14:backgroundMark x1="41724" y1="39655" x2="56207" y2="70690"/>
                              <a14:backgroundMark x1="56207" y1="70690" x2="53448" y2="41379"/>
                              <a14:backgroundMark x1="49773" y1="41088" x2="46207" y2="40805"/>
                              <a14:backgroundMark x1="52385" y1="41295" x2="49896" y2="41097"/>
                              <a14:backgroundMark x1="63103" y1="45402" x2="60000" y2="73563"/>
                              <a14:backgroundMark x1="60000" y1="73563" x2="41034" y2="48851"/>
                              <a14:backgroundMark x1="41034" y1="48851" x2="45172" y2="85632"/>
                              <a14:backgroundMark x1="45172" y1="85632" x2="69310" y2="77011"/>
                              <a14:backgroundMark x1="69310" y1="77011" x2="61379" y2="47126"/>
                              <a14:backgroundMark x1="61379" y1="47126" x2="36552" y2="43103"/>
                              <a14:backgroundMark x1="36552" y1="43103" x2="72759" y2="67241"/>
                              <a14:backgroundMark x1="72759" y1="67241" x2="76552" y2="63793"/>
                              <a14:backgroundMark x1="65862" y1="89655" x2="54138" y2="87356"/>
                              <a14:backgroundMark x1="47586" y1="62069" x2="50345" y2="69540"/>
                              <a14:backgroundMark x1="58276" y1="62069" x2="60345" y2="71839"/>
                              <a14:backgroundMark x1="57586" y1="59195" x2="55862" y2="70690"/>
                              <a14:backgroundMark x1="66207" y1="45402" x2="64828" y2="56322"/>
                              <a14:backgroundMark x1="53567" y1="41206" x2="61034" y2="40805"/>
                              <a14:backgroundMark x1="50345" y1="41379" x2="52392" y2="41269"/>
                              <a14:backgroundMark x1="49173" y1="40587" x2="47931" y2="40805"/>
                              <a14:backgroundMark x1="52752" y1="39959" x2="50114" y2="40422"/>
                              <a14:backgroundMark x1="37586" y1="8046" x2="41724" y2="8621"/>
                              <a14:backgroundMark x1="42069" y1="11494" x2="44828" y2="17816"/>
                              <a14:backgroundMark x1="40345" y1="11494" x2="43448" y2="16667"/>
                              <a14:backgroundMark x1="51379" y1="12644" x2="62414" y2="14368"/>
                              <a14:backgroundMark x1="68966" y1="13793" x2="69655" y2="16092"/>
                            </a14:backgroundRemoval>
                          </a14:imgEffect>
                        </a14:imgLayer>
                      </a14:imgProps>
                    </a:ext>
                    <a:ext uri="{28A0092B-C50C-407E-A947-70E740481C1C}">
                      <a14:useLocalDpi xmlns:a14="http://schemas.microsoft.com/office/drawing/2010/main" val="0"/>
                    </a:ext>
                  </a:extLst>
                </a:blip>
                <a:stretch>
                  <a:fillRect/>
                </a:stretch>
              </p:blipFill>
              <p:spPr>
                <a:xfrm rot="956846">
                  <a:off x="5854404" y="3091917"/>
                  <a:ext cx="3717495" cy="2230497"/>
                </a:xfrm>
                <a:prstGeom prst="rect">
                  <a:avLst/>
                </a:prstGeom>
              </p:spPr>
            </p:pic>
            <p:pic>
              <p:nvPicPr>
                <p:cNvPr id="12" name="Picture 11" descr="A blue can of energy drink&#10;&#10;Description automatically generated">
                  <a:extLst>
                    <a:ext uri="{FF2B5EF4-FFF2-40B4-BE49-F238E27FC236}">
                      <a16:creationId xmlns:a16="http://schemas.microsoft.com/office/drawing/2014/main" id="{8EFCA0E9-A036-EE14-8A3F-5F1106BC75AF}"/>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10000" b="90000" l="10000" r="90000">
                              <a14:foregroundMark x1="56406" y1="39286" x2="56641" y2="38281"/>
                              <a14:backgroundMark x1="40078" y1="68973" x2="60938" y2="66629"/>
                              <a14:backgroundMark x1="58359" y1="66295" x2="60625" y2="65179"/>
                            </a14:backgroundRemoval>
                          </a14:imgEffect>
                        </a14:imgLayer>
                      </a14:imgProps>
                    </a:ext>
                    <a:ext uri="{28A0092B-C50C-407E-A947-70E740481C1C}">
                      <a14:useLocalDpi xmlns:a14="http://schemas.microsoft.com/office/drawing/2010/main" val="0"/>
                    </a:ext>
                  </a:extLst>
                </a:blip>
                <a:srcRect b="34233"/>
                <a:stretch/>
              </p:blipFill>
              <p:spPr>
                <a:xfrm rot="695249">
                  <a:off x="2948232" y="2260948"/>
                  <a:ext cx="10070702" cy="4507776"/>
                </a:xfrm>
                <a:prstGeom prst="rect">
                  <a:avLst/>
                </a:prstGeom>
              </p:spPr>
            </p:pic>
            <p:pic>
              <p:nvPicPr>
                <p:cNvPr id="17" name="Picture 16" descr="A cup with green liquid splashing out&#10;&#10;Description automatically generated">
                  <a:extLst>
                    <a:ext uri="{FF2B5EF4-FFF2-40B4-BE49-F238E27FC236}">
                      <a16:creationId xmlns:a16="http://schemas.microsoft.com/office/drawing/2014/main" id="{060019E9-109B-6D27-EB94-A02FECA282F2}"/>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8621" b="89655" l="10000" r="90000">
                              <a14:foregroundMark x1="48822" y1="25157" x2="55517" y2="29885"/>
                              <a14:foregroundMark x1="42251" y1="20516" x2="46860" y2="23771"/>
                              <a14:foregroundMark x1="55517" y1="29885" x2="62621" y2="21527"/>
                              <a14:foregroundMark x1="39141" y1="23776" x2="39310" y2="24138"/>
                              <a14:foregroundMark x1="32069" y1="8621" x2="34904" y2="14696"/>
                              <a14:foregroundMark x1="30000" y1="12644" x2="34070" y2="16763"/>
                              <a14:foregroundMark x1="42095" y1="20679" x2="43448" y2="22414"/>
                              <a14:foregroundMark x1="48468" y1="14000" x2="50110" y2="15771"/>
                              <a14:foregroundMark x1="47011" y1="15527" x2="49159" y2="18112"/>
                              <a14:foregroundMark x1="69049" y1="16560" x2="67586" y2="22414"/>
                              <a14:foregroundMark x1="49256" y1="13175" x2="51057" y2="13438"/>
                              <a14:foregroundMark x1="33793" y1="10920" x2="36280" y2="11283"/>
                              <a14:foregroundMark x1="50896" y1="13834" x2="48985" y2="13459"/>
                              <a14:foregroundMark x1="65266" y1="16651" x2="61765" y2="15965"/>
                              <a14:foregroundMark x1="68276" y1="17241" x2="68190" y2="17224"/>
                              <a14:backgroundMark x1="41724" y1="39655" x2="56207" y2="70690"/>
                              <a14:backgroundMark x1="56207" y1="70690" x2="53448" y2="41379"/>
                              <a14:backgroundMark x1="49773" y1="41088" x2="46207" y2="40805"/>
                              <a14:backgroundMark x1="52385" y1="41295" x2="49896" y2="41097"/>
                              <a14:backgroundMark x1="63103" y1="45402" x2="60000" y2="73563"/>
                              <a14:backgroundMark x1="60000" y1="73563" x2="41034" y2="48851"/>
                              <a14:backgroundMark x1="41034" y1="48851" x2="45172" y2="85632"/>
                              <a14:backgroundMark x1="45172" y1="85632" x2="69310" y2="77011"/>
                              <a14:backgroundMark x1="69310" y1="77011" x2="61379" y2="47126"/>
                              <a14:backgroundMark x1="61379" y1="47126" x2="36552" y2="43103"/>
                              <a14:backgroundMark x1="36552" y1="43103" x2="72759" y2="67241"/>
                              <a14:backgroundMark x1="72759" y1="67241" x2="76552" y2="63793"/>
                              <a14:backgroundMark x1="65862" y1="89655" x2="54138" y2="87356"/>
                              <a14:backgroundMark x1="47586" y1="62069" x2="50345" y2="69540"/>
                              <a14:backgroundMark x1="58276" y1="62069" x2="60345" y2="71839"/>
                              <a14:backgroundMark x1="57586" y1="59195" x2="55862" y2="70690"/>
                              <a14:backgroundMark x1="66207" y1="45402" x2="64828" y2="56322"/>
                              <a14:backgroundMark x1="53567" y1="41206" x2="61034" y2="40805"/>
                              <a14:backgroundMark x1="50345" y1="41379" x2="52392" y2="41269"/>
                              <a14:backgroundMark x1="49173" y1="40587" x2="47931" y2="40805"/>
                              <a14:backgroundMark x1="52752" y1="39959" x2="50114" y2="40422"/>
                              <a14:backgroundMark x1="37586" y1="8046" x2="41724" y2="8621"/>
                              <a14:backgroundMark x1="42069" y1="11494" x2="44828" y2="17816"/>
                              <a14:backgroundMark x1="40345" y1="11494" x2="43448" y2="16667"/>
                              <a14:backgroundMark x1="51379" y1="12644" x2="62414" y2="14368"/>
                              <a14:backgroundMark x1="68966" y1="13793" x2="69655" y2="16092"/>
                            </a14:backgroundRemoval>
                          </a14:imgEffect>
                        </a14:imgLayer>
                      </a14:imgProps>
                    </a:ext>
                    <a:ext uri="{28A0092B-C50C-407E-A947-70E740481C1C}">
                      <a14:useLocalDpi xmlns:a14="http://schemas.microsoft.com/office/drawing/2010/main" val="0"/>
                    </a:ext>
                  </a:extLst>
                </a:blip>
                <a:stretch>
                  <a:fillRect/>
                </a:stretch>
              </p:blipFill>
              <p:spPr>
                <a:xfrm>
                  <a:off x="5876374" y="3260133"/>
                  <a:ext cx="3717495" cy="2230497"/>
                </a:xfrm>
                <a:prstGeom prst="rect">
                  <a:avLst/>
                </a:prstGeom>
              </p:spPr>
            </p:pic>
            <p:pic>
              <p:nvPicPr>
                <p:cNvPr id="22" name="Picture 21" descr="A cup with green liquid splashing out&#10;&#10;Description automatically generated">
                  <a:extLst>
                    <a:ext uri="{FF2B5EF4-FFF2-40B4-BE49-F238E27FC236}">
                      <a16:creationId xmlns:a16="http://schemas.microsoft.com/office/drawing/2014/main" id="{916706F1-333D-9F2E-848D-179D48CB209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8621" b="89655" l="10000" r="90000">
                              <a14:foregroundMark x1="48822" y1="25157" x2="55517" y2="29885"/>
                              <a14:foregroundMark x1="42251" y1="20516" x2="46860" y2="23771"/>
                              <a14:foregroundMark x1="55517" y1="29885" x2="62621" y2="21527"/>
                              <a14:foregroundMark x1="39141" y1="23776" x2="39310" y2="24138"/>
                              <a14:foregroundMark x1="32069" y1="8621" x2="34904" y2="14696"/>
                              <a14:foregroundMark x1="30000" y1="12644" x2="34070" y2="16763"/>
                              <a14:foregroundMark x1="42095" y1="20679" x2="43448" y2="22414"/>
                              <a14:foregroundMark x1="48468" y1="14000" x2="50110" y2="15771"/>
                              <a14:foregroundMark x1="47011" y1="15527" x2="49159" y2="18112"/>
                              <a14:foregroundMark x1="69049" y1="16560" x2="67586" y2="22414"/>
                              <a14:foregroundMark x1="49256" y1="13175" x2="51057" y2="13438"/>
                              <a14:foregroundMark x1="33793" y1="10920" x2="36280" y2="11283"/>
                              <a14:foregroundMark x1="50896" y1="13834" x2="48985" y2="13459"/>
                              <a14:foregroundMark x1="65266" y1="16651" x2="61765" y2="15965"/>
                              <a14:foregroundMark x1="68276" y1="17241" x2="68190" y2="17224"/>
                              <a14:backgroundMark x1="41724" y1="39655" x2="56207" y2="70690"/>
                              <a14:backgroundMark x1="56207" y1="70690" x2="53448" y2="41379"/>
                              <a14:backgroundMark x1="49773" y1="41088" x2="46207" y2="40805"/>
                              <a14:backgroundMark x1="52385" y1="41295" x2="49896" y2="41097"/>
                              <a14:backgroundMark x1="63103" y1="45402" x2="60000" y2="73563"/>
                              <a14:backgroundMark x1="60000" y1="73563" x2="41034" y2="48851"/>
                              <a14:backgroundMark x1="41034" y1="48851" x2="45172" y2="85632"/>
                              <a14:backgroundMark x1="45172" y1="85632" x2="69310" y2="77011"/>
                              <a14:backgroundMark x1="69310" y1="77011" x2="61379" y2="47126"/>
                              <a14:backgroundMark x1="61379" y1="47126" x2="36552" y2="43103"/>
                              <a14:backgroundMark x1="36552" y1="43103" x2="72759" y2="67241"/>
                              <a14:backgroundMark x1="72759" y1="67241" x2="76552" y2="63793"/>
                              <a14:backgroundMark x1="65862" y1="89655" x2="54138" y2="87356"/>
                              <a14:backgroundMark x1="47586" y1="62069" x2="50345" y2="69540"/>
                              <a14:backgroundMark x1="58276" y1="62069" x2="60345" y2="71839"/>
                              <a14:backgroundMark x1="57586" y1="59195" x2="55862" y2="70690"/>
                              <a14:backgroundMark x1="66207" y1="45402" x2="64828" y2="56322"/>
                              <a14:backgroundMark x1="53567" y1="41206" x2="61034" y2="40805"/>
                              <a14:backgroundMark x1="50345" y1="41379" x2="52392" y2="41269"/>
                              <a14:backgroundMark x1="49173" y1="40587" x2="47931" y2="40805"/>
                              <a14:backgroundMark x1="52752" y1="39959" x2="50114" y2="40422"/>
                              <a14:backgroundMark x1="37586" y1="8046" x2="41724" y2="8621"/>
                              <a14:backgroundMark x1="42069" y1="11494" x2="44828" y2="17816"/>
                              <a14:backgroundMark x1="40345" y1="11494" x2="43448" y2="16667"/>
                              <a14:backgroundMark x1="51379" y1="12644" x2="62414" y2="14368"/>
                              <a14:backgroundMark x1="68966" y1="13793" x2="69655" y2="16092"/>
                            </a14:backgroundRemoval>
                          </a14:imgEffect>
                        </a14:imgLayer>
                      </a14:imgProps>
                    </a:ext>
                    <a:ext uri="{28A0092B-C50C-407E-A947-70E740481C1C}">
                      <a14:useLocalDpi xmlns:a14="http://schemas.microsoft.com/office/drawing/2010/main" val="0"/>
                    </a:ext>
                  </a:extLst>
                </a:blip>
                <a:stretch>
                  <a:fillRect/>
                </a:stretch>
              </p:blipFill>
              <p:spPr>
                <a:xfrm rot="21420993">
                  <a:off x="6290619" y="2842230"/>
                  <a:ext cx="3717495" cy="2230497"/>
                </a:xfrm>
                <a:prstGeom prst="rect">
                  <a:avLst/>
                </a:prstGeom>
              </p:spPr>
            </p:pic>
          </p:grpSp>
        </p:grpSp>
      </p:grpSp>
      <p:pic>
        <p:nvPicPr>
          <p:cNvPr id="41" name="Picture 40" descr="A person holding a red bottle with flames coming out of it&#10;&#10;Description automatically generated">
            <a:extLst>
              <a:ext uri="{FF2B5EF4-FFF2-40B4-BE49-F238E27FC236}">
                <a16:creationId xmlns:a16="http://schemas.microsoft.com/office/drawing/2014/main" id="{302D0368-2630-AAB5-D2FA-6554ACB7FB1A}"/>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7682" b="99721" l="9843" r="95707">
                        <a14:foregroundMark x1="45759" y1="91061" x2="57382" y2="95670"/>
                        <a14:foregroundMark x1="57382" y1="95670" x2="64921" y2="91480"/>
                        <a14:foregroundMark x1="64921" y1="91480" x2="66806" y2="99860"/>
                        <a14:foregroundMark x1="48377" y1="91341" x2="45340" y2="98464"/>
                        <a14:foregroundMark x1="42513" y1="92877" x2="41990" y2="99581"/>
                        <a14:foregroundMark x1="40209" y1="56704" x2="49634" y2="71229"/>
                        <a14:foregroundMark x1="49738" y1="68855" x2="53508" y2="84637"/>
                        <a14:foregroundMark x1="53508" y1="73184" x2="53508" y2="81704"/>
                        <a14:foregroundMark x1="14031" y1="13687" x2="20524" y2="22067"/>
                        <a14:foregroundMark x1="9843" y1="13408" x2="14974" y2="25279"/>
                        <a14:foregroundMark x1="14974" y1="25279" x2="20733" y2="31285"/>
                        <a14:foregroundMark x1="14346" y1="7821" x2="15393" y2="18017"/>
                        <a14:foregroundMark x1="14974" y1="31145" x2="20628" y2="35335"/>
                        <a14:foregroundMark x1="20838" y1="39944" x2="26387" y2="42179"/>
                        <a14:foregroundMark x1="23665" y1="45251" x2="28901" y2="49721"/>
                        <a14:foregroundMark x1="30366" y1="35754" x2="35288" y2="46369"/>
                        <a14:foregroundMark x1="35288" y1="46369" x2="35916" y2="47067"/>
                        <a14:foregroundMark x1="47853" y1="34777" x2="50785" y2="24302"/>
                        <a14:foregroundMark x1="50785" y1="24302" x2="59267" y2="23324"/>
                        <a14:foregroundMark x1="59267" y1="23324" x2="61571" y2="26536"/>
                        <a14:foregroundMark x1="50681" y1="24581" x2="49005" y2="26816"/>
                        <a14:foregroundMark x1="52565" y1="23184" x2="52565" y2="23184"/>
                        <a14:foregroundMark x1="88272" y1="50419" x2="93194" y2="58520"/>
                        <a14:foregroundMark x1="93089" y1="57961" x2="95707" y2="60894"/>
                        <a14:foregroundMark x1="93508" y1="62430" x2="93508" y2="62430"/>
                        <a14:foregroundMark x1="50995" y1="23184" x2="54031" y2="22207"/>
                        <a14:foregroundMark x1="48796" y1="26257" x2="48063" y2="30866"/>
                        <a14:foregroundMark x1="56545" y1="22067" x2="60314" y2="23883"/>
                      </a14:backgroundRemoval>
                    </a14:imgEffect>
                  </a14:imgLayer>
                </a14:imgProps>
              </a:ext>
              <a:ext uri="{28A0092B-C50C-407E-A947-70E740481C1C}">
                <a14:useLocalDpi xmlns:a14="http://schemas.microsoft.com/office/drawing/2010/main" val="0"/>
              </a:ext>
            </a:extLst>
          </a:blip>
          <a:stretch>
            <a:fillRect/>
          </a:stretch>
        </p:blipFill>
        <p:spPr>
          <a:xfrm>
            <a:off x="17683829" y="-731771"/>
            <a:ext cx="6596071" cy="4945327"/>
          </a:xfrm>
          <a:prstGeom prst="rect">
            <a:avLst/>
          </a:prstGeom>
        </p:spPr>
      </p:pic>
      <p:pic>
        <p:nvPicPr>
          <p:cNvPr id="42" name="Picture 41" descr="A brown bottle with a label&#10;&#10;Description automatically generated">
            <a:extLst>
              <a:ext uri="{FF2B5EF4-FFF2-40B4-BE49-F238E27FC236}">
                <a16:creationId xmlns:a16="http://schemas.microsoft.com/office/drawing/2014/main" id="{EFA964C3-4ACB-6457-E099-91BD1ADAA927}"/>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9933" b="91853" l="10000" r="90000">
                        <a14:foregroundMark x1="49063" y1="27121" x2="48906" y2="59487"/>
                        <a14:foregroundMark x1="45625" y1="91183" x2="55391" y2="91853"/>
                      </a14:backgroundRemoval>
                    </a14:imgEffect>
                  </a14:imgLayer>
                </a14:imgProps>
              </a:ext>
              <a:ext uri="{28A0092B-C50C-407E-A947-70E740481C1C}">
                <a14:useLocalDpi xmlns:a14="http://schemas.microsoft.com/office/drawing/2010/main" val="0"/>
              </a:ext>
            </a:extLst>
          </a:blip>
          <a:stretch>
            <a:fillRect/>
          </a:stretch>
        </p:blipFill>
        <p:spPr>
          <a:xfrm rot="19743111">
            <a:off x="16255126" y="-611653"/>
            <a:ext cx="7334018" cy="5133811"/>
          </a:xfrm>
          <a:prstGeom prst="rect">
            <a:avLst/>
          </a:prstGeom>
        </p:spPr>
      </p:pic>
      <p:pic>
        <p:nvPicPr>
          <p:cNvPr id="44" name="Picture 43" descr="A person holding a red bottle with flames coming out of it&#10;&#10;Description automatically generated">
            <a:extLst>
              <a:ext uri="{FF2B5EF4-FFF2-40B4-BE49-F238E27FC236}">
                <a16:creationId xmlns:a16="http://schemas.microsoft.com/office/drawing/2014/main" id="{C6AF6378-B49E-684C-1A99-55FB82292EDF}"/>
              </a:ext>
            </a:extLst>
          </p:cNvPr>
          <p:cNvPicPr>
            <a:picLocks noChangeAspect="1"/>
          </p:cNvPicPr>
          <p:nvPr/>
        </p:nvPicPr>
        <p:blipFill>
          <a:blip r:embed="rId16">
            <a:extLst>
              <a:ext uri="{BEBA8EAE-BF5A-486C-A8C5-ECC9F3942E4B}">
                <a14:imgProps xmlns:a14="http://schemas.microsoft.com/office/drawing/2010/main">
                  <a14:imgLayer r:embed="rId13">
                    <a14:imgEffect>
                      <a14:backgroundRemoval t="6285" b="89944" l="9948" r="89948">
                        <a14:foregroundMark x1="19895" y1="12011" x2="18534" y2="26816"/>
                        <a14:foregroundMark x1="18534" y1="26816" x2="26073" y2="33799"/>
                        <a14:foregroundMark x1="26073" y1="33799" x2="22408" y2="22207"/>
                        <a14:foregroundMark x1="22408" y1="22207" x2="16126" y2="14106"/>
                        <a14:foregroundMark x1="14932" y1="11453" x2="14241" y2="9916"/>
                        <a14:foregroundMark x1="16126" y1="14106" x2="14932" y2="11453"/>
                        <a14:foregroundMark x1="11204" y1="12011" x2="15602" y2="19134"/>
                        <a14:foregroundMark x1="19476" y1="6285" x2="26178" y2="27933"/>
                        <a14:foregroundMark x1="26178" y1="27933" x2="17382" y2="30028"/>
                        <a14:foregroundMark x1="17382" y1="30028" x2="13506" y2="23167"/>
                        <a14:backgroundMark x1="53613" y1="31844" x2="50052" y2="42598"/>
                        <a14:backgroundMark x1="50052" y1="42598" x2="42513" y2="50559"/>
                        <a14:backgroundMark x1="42513" y1="50559" x2="8901" y2="64944"/>
                        <a14:backgroundMark x1="8901" y1="64944" x2="23246" y2="74860"/>
                        <a14:backgroundMark x1="23246" y1="74860" x2="63979" y2="63966"/>
                        <a14:backgroundMark x1="63979" y1="63966" x2="71832" y2="50140"/>
                        <a14:backgroundMark x1="71832" y1="50140" x2="60419" y2="60196"/>
                        <a14:backgroundMark x1="60419" y1="60196" x2="60838" y2="83240"/>
                        <a14:backgroundMark x1="60838" y1="83240" x2="61257" y2="84358"/>
                        <a14:backgroundMark x1="60524" y1="39525" x2="46911" y2="62570"/>
                        <a14:backgroundMark x1="46911" y1="62570" x2="32461" y2="66201"/>
                        <a14:backgroundMark x1="32461" y1="66201" x2="41990" y2="60894"/>
                        <a14:backgroundMark x1="41990" y1="60894" x2="44607" y2="77235"/>
                        <a14:backgroundMark x1="44607" y1="77235" x2="43455" y2="79330"/>
                        <a14:backgroundMark x1="49319" y1="32402" x2="79372" y2="45391"/>
                        <a14:backgroundMark x1="79372" y1="45391" x2="80314" y2="47207"/>
                        <a14:backgroundMark x1="68377" y1="67318" x2="60209" y2="93436"/>
                        <a14:backgroundMark x1="52251" y1="68436" x2="52775" y2="94832"/>
                        <a14:backgroundMark x1="27853" y1="82263" x2="41990" y2="80168"/>
                        <a14:backgroundMark x1="30366" y1="39804" x2="32251" y2="52654"/>
                        <a14:backgroundMark x1="32251" y1="52654" x2="33089" y2="54609"/>
                        <a14:backgroundMark x1="70576" y1="56564" x2="77173" y2="83101"/>
                        <a14:backgroundMark x1="77173" y1="83101" x2="77173" y2="83101"/>
                        <a14:backgroundMark x1="40942" y1="74581" x2="19895" y2="77793"/>
                        <a14:backgroundMark x1="51623" y1="59637" x2="54450" y2="69274"/>
                        <a14:backgroundMark x1="21780" y1="78911" x2="20314" y2="88128"/>
                        <a14:backgroundMark x1="68796" y1="75279" x2="78010" y2="71508"/>
                        <a14:backgroundMark x1="41885" y1="56285" x2="38010" y2="61592"/>
                        <a14:backgroundMark x1="45654" y1="56564" x2="43979" y2="62570"/>
                        <a14:backgroundMark x1="11414" y1="17318" x2="11414" y2="17318"/>
                        <a14:backgroundMark x1="12042" y1="21229" x2="12042" y2="21229"/>
                        <a14:backgroundMark x1="12461" y1="22207" x2="12461" y2="22207"/>
                        <a14:backgroundMark x1="12880" y1="22207" x2="12880" y2="22207"/>
                        <a14:backgroundMark x1="12880" y1="22207" x2="13613" y2="23045"/>
                        <a14:backgroundMark x1="12147" y1="19832" x2="12775" y2="22765"/>
                        <a14:backgroundMark x1="12775" y1="11453" x2="12775" y2="11453"/>
                        <a14:backgroundMark x1="14869" y1="9637" x2="14869" y2="9637"/>
                      </a14:backgroundRemoval>
                    </a14:imgEffect>
                  </a14:imgLayer>
                </a14:imgProps>
              </a:ext>
              <a:ext uri="{28A0092B-C50C-407E-A947-70E740481C1C}">
                <a14:useLocalDpi xmlns:a14="http://schemas.microsoft.com/office/drawing/2010/main" val="0"/>
              </a:ext>
            </a:extLst>
          </a:blip>
          <a:stretch>
            <a:fillRect/>
          </a:stretch>
        </p:blipFill>
        <p:spPr>
          <a:xfrm rot="20504063">
            <a:off x="14835579" y="-3836090"/>
            <a:ext cx="3497584" cy="2622272"/>
          </a:xfrm>
          <a:prstGeom prst="rect">
            <a:avLst/>
          </a:prstGeom>
        </p:spPr>
      </p:pic>
      <p:sp>
        <p:nvSpPr>
          <p:cNvPr id="13" name="TextBox 12">
            <a:extLst>
              <a:ext uri="{FF2B5EF4-FFF2-40B4-BE49-F238E27FC236}">
                <a16:creationId xmlns:a16="http://schemas.microsoft.com/office/drawing/2014/main" id="{35B8307F-17B9-078A-8367-56C33F4392B5}"/>
              </a:ext>
            </a:extLst>
          </p:cNvPr>
          <p:cNvSpPr txBox="1"/>
          <p:nvPr/>
        </p:nvSpPr>
        <p:spPr>
          <a:xfrm>
            <a:off x="970979" y="2149838"/>
            <a:ext cx="5511258" cy="1427250"/>
          </a:xfrm>
          <a:prstGeom prst="rect">
            <a:avLst/>
          </a:prstGeom>
          <a:noFill/>
        </p:spPr>
        <p:txBody>
          <a:bodyPr wrap="square">
            <a:spAutoFit/>
          </a:bodyPr>
          <a:lstStyle>
            <a:defPPr>
              <a:defRPr lang="en-US"/>
            </a:defPPr>
          </a:lstStyle>
          <a:p>
            <a:pPr>
              <a:lnSpc>
                <a:spcPct val="150000"/>
              </a:lnSpc>
            </a:pPr>
            <a:r>
              <a:rPr lang="en-US" sz="2000" dirty="0">
                <a:solidFill>
                  <a:srgbClr val="03045E"/>
                </a:solidFill>
                <a:highlight>
                  <a:srgbClr val="F1D00A"/>
                </a:highlight>
                <a:latin typeface="Futura Medium" panose="00000400000000000000" pitchFamily="2" charset="0"/>
              </a:rPr>
              <a:t>Mahesh Babu</a:t>
            </a:r>
            <a:r>
              <a:rPr lang="en-US" sz="2000" dirty="0">
                <a:solidFill>
                  <a:srgbClr val="03045E"/>
                </a:solidFill>
                <a:latin typeface="Futura Medium" panose="00000400000000000000" pitchFamily="2" charset="0"/>
              </a:rPr>
              <a:t>'s impressive career and commitment to fitness with the target audience, establishing a strong connection and credibility.</a:t>
            </a:r>
            <a:endParaRPr lang="en-GB" sz="2000" dirty="0">
              <a:solidFill>
                <a:srgbClr val="03045E"/>
              </a:solidFill>
              <a:latin typeface="Futura Medium" panose="00000400000000000000" pitchFamily="2" charset="0"/>
            </a:endParaRPr>
          </a:p>
        </p:txBody>
      </p:sp>
      <p:sp>
        <p:nvSpPr>
          <p:cNvPr id="16" name="TextBox 15">
            <a:extLst>
              <a:ext uri="{FF2B5EF4-FFF2-40B4-BE49-F238E27FC236}">
                <a16:creationId xmlns:a16="http://schemas.microsoft.com/office/drawing/2014/main" id="{4DE2B657-BAAA-E6E3-90E4-AC4BA988A525}"/>
              </a:ext>
            </a:extLst>
          </p:cNvPr>
          <p:cNvSpPr txBox="1"/>
          <p:nvPr/>
        </p:nvSpPr>
        <p:spPr>
          <a:xfrm>
            <a:off x="976279" y="4302673"/>
            <a:ext cx="5219698" cy="1888915"/>
          </a:xfrm>
          <a:prstGeom prst="rect">
            <a:avLst/>
          </a:prstGeom>
          <a:noFill/>
        </p:spPr>
        <p:txBody>
          <a:bodyPr wrap="square">
            <a:spAutoFit/>
          </a:bodyPr>
          <a:lstStyle/>
          <a:p>
            <a:pPr>
              <a:lnSpc>
                <a:spcPct val="150000"/>
              </a:lnSpc>
            </a:pPr>
            <a:r>
              <a:rPr lang="en-GB" sz="2000" dirty="0">
                <a:solidFill>
                  <a:srgbClr val="03045E"/>
                </a:solidFill>
                <a:latin typeface="Futura Medium" panose="00000400000000000000" pitchFamily="2" charset="0"/>
              </a:rPr>
              <a:t>By partnering with Mahesh Babu, CodeX can effectively tap into the </a:t>
            </a:r>
            <a:r>
              <a:rPr lang="en-GB" sz="2000" dirty="0">
                <a:solidFill>
                  <a:srgbClr val="03045E"/>
                </a:solidFill>
                <a:highlight>
                  <a:srgbClr val="F1D00A"/>
                </a:highlight>
                <a:latin typeface="Futura Medium" panose="00000400000000000000" pitchFamily="2" charset="0"/>
              </a:rPr>
              <a:t>South Indian market</a:t>
            </a:r>
            <a:r>
              <a:rPr lang="en-GB" sz="2000" dirty="0">
                <a:solidFill>
                  <a:srgbClr val="03045E"/>
                </a:solidFill>
                <a:latin typeface="Futura Medium" panose="00000400000000000000" pitchFamily="2" charset="0"/>
              </a:rPr>
              <a:t>, leveraging his star power to drive brand visibility and build a loyal customer base.</a:t>
            </a:r>
          </a:p>
        </p:txBody>
      </p:sp>
    </p:spTree>
    <p:custDataLst>
      <p:tags r:id="rId1"/>
    </p:custDataLst>
    <p:extLst>
      <p:ext uri="{BB962C8B-B14F-4D97-AF65-F5344CB8AC3E}">
        <p14:creationId xmlns:p14="http://schemas.microsoft.com/office/powerpoint/2010/main" val="288681369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pic>
        <p:nvPicPr>
          <p:cNvPr id="15" name="Graphic 14" descr="Bubbles with solid fill">
            <a:extLst>
              <a:ext uri="{FF2B5EF4-FFF2-40B4-BE49-F238E27FC236}">
                <a16:creationId xmlns:a16="http://schemas.microsoft.com/office/drawing/2014/main" id="{C453040B-9744-452B-FBE6-43C8D95549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904803">
            <a:off x="9533919" y="440831"/>
            <a:ext cx="5316160" cy="5316160"/>
          </a:xfrm>
          <a:prstGeom prst="rect">
            <a:avLst/>
          </a:prstGeom>
        </p:spPr>
      </p:pic>
      <p:grpSp>
        <p:nvGrpSpPr>
          <p:cNvPr id="6" name="Group 5">
            <a:extLst>
              <a:ext uri="{FF2B5EF4-FFF2-40B4-BE49-F238E27FC236}">
                <a16:creationId xmlns:a16="http://schemas.microsoft.com/office/drawing/2014/main" id="{7CFDC3CD-E2DB-EE6D-B3FC-BD81227C5D1B}"/>
              </a:ext>
            </a:extLst>
          </p:cNvPr>
          <p:cNvGrpSpPr/>
          <p:nvPr/>
        </p:nvGrpSpPr>
        <p:grpSpPr>
          <a:xfrm>
            <a:off x="-6303" y="398053"/>
            <a:ext cx="9932734" cy="801140"/>
            <a:chOff x="-6303" y="398053"/>
            <a:chExt cx="9932734" cy="801140"/>
          </a:xfrm>
        </p:grpSpPr>
        <p:sp>
          <p:nvSpPr>
            <p:cNvPr id="2" name="Rectangle 1">
              <a:extLst>
                <a:ext uri="{FF2B5EF4-FFF2-40B4-BE49-F238E27FC236}">
                  <a16:creationId xmlns:a16="http://schemas.microsoft.com/office/drawing/2014/main" id="{E9746A55-B8CE-F121-AB8B-1B02098B18CF}"/>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3" name="Parallelogram 2">
              <a:extLst>
                <a:ext uri="{FF2B5EF4-FFF2-40B4-BE49-F238E27FC236}">
                  <a16:creationId xmlns:a16="http://schemas.microsoft.com/office/drawing/2014/main" id="{6078DEA1-D536-45C8-5066-EA8553BCEF2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4" name="Parallelogram 3">
              <a:extLst>
                <a:ext uri="{FF2B5EF4-FFF2-40B4-BE49-F238E27FC236}">
                  <a16:creationId xmlns:a16="http://schemas.microsoft.com/office/drawing/2014/main" id="{C183121D-AB5E-1095-B356-75D16C644F7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5" name="TextBox 4">
              <a:extLst>
                <a:ext uri="{FF2B5EF4-FFF2-40B4-BE49-F238E27FC236}">
                  <a16:creationId xmlns:a16="http://schemas.microsoft.com/office/drawing/2014/main" id="{8592E562-B7F4-E49E-022E-FA9113824335}"/>
                </a:ext>
              </a:extLst>
            </p:cNvPr>
            <p:cNvSpPr txBox="1"/>
            <p:nvPr/>
          </p:nvSpPr>
          <p:spPr>
            <a:xfrm>
              <a:off x="485545" y="517699"/>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Secondary Insights</a:t>
              </a:r>
              <a:endParaRPr lang="en-GB" sz="2400" dirty="0">
                <a:solidFill>
                  <a:srgbClr val="F1D00A"/>
                </a:solidFill>
                <a:latin typeface="Futura Bold" panose="00000900000000000000" pitchFamily="2" charset="0"/>
              </a:endParaRPr>
            </a:p>
          </p:txBody>
        </p:sp>
      </p:grpSp>
      <p:sp>
        <p:nvSpPr>
          <p:cNvPr id="8" name="TextBox 7">
            <a:extLst>
              <a:ext uri="{FF2B5EF4-FFF2-40B4-BE49-F238E27FC236}">
                <a16:creationId xmlns:a16="http://schemas.microsoft.com/office/drawing/2014/main" id="{565E890B-0940-DFDC-6219-A0B10742044F}"/>
              </a:ext>
            </a:extLst>
          </p:cNvPr>
          <p:cNvSpPr txBox="1"/>
          <p:nvPr/>
        </p:nvSpPr>
        <p:spPr>
          <a:xfrm>
            <a:off x="485545" y="1441578"/>
            <a:ext cx="8185488" cy="503921"/>
          </a:xfrm>
          <a:prstGeom prst="rect">
            <a:avLst/>
          </a:prstGeom>
          <a:noFill/>
        </p:spPr>
        <p:txBody>
          <a:bodyPr wrap="square">
            <a:spAutoFit/>
          </a:bodyPr>
          <a:lstStyle/>
          <a:p>
            <a:pPr>
              <a:lnSpc>
                <a:spcPct val="150000"/>
              </a:lnSpc>
            </a:pPr>
            <a:r>
              <a:rPr lang="en-GB" sz="2000" dirty="0">
                <a:solidFill>
                  <a:srgbClr val="03045E"/>
                </a:solidFill>
                <a:latin typeface="Futura Medium" panose="00000400000000000000" pitchFamily="2" charset="0"/>
              </a:rPr>
              <a:t>4) </a:t>
            </a:r>
            <a:r>
              <a:rPr lang="en-US" sz="2000" dirty="0">
                <a:solidFill>
                  <a:srgbClr val="03045E"/>
                </a:solidFill>
                <a:latin typeface="Futura Medium" panose="00000400000000000000" pitchFamily="2" charset="0"/>
              </a:rPr>
              <a:t>Who can be a brand ambassador, and why?</a:t>
            </a:r>
          </a:p>
        </p:txBody>
      </p:sp>
      <p:cxnSp>
        <p:nvCxnSpPr>
          <p:cNvPr id="9" name="Straight Connector 8">
            <a:extLst>
              <a:ext uri="{FF2B5EF4-FFF2-40B4-BE49-F238E27FC236}">
                <a16:creationId xmlns:a16="http://schemas.microsoft.com/office/drawing/2014/main" id="{5E7699E4-8A62-834A-B819-CF4BDEE593AB}"/>
              </a:ext>
            </a:extLst>
          </p:cNvPr>
          <p:cNvCxnSpPr>
            <a:cxnSpLocks/>
          </p:cNvCxnSpPr>
          <p:nvPr/>
        </p:nvCxnSpPr>
        <p:spPr>
          <a:xfrm>
            <a:off x="722026" y="2207172"/>
            <a:ext cx="0" cy="4056994"/>
          </a:xfrm>
          <a:prstGeom prst="line">
            <a:avLst/>
          </a:prstGeom>
          <a:ln>
            <a:solidFill>
              <a:srgbClr val="03045E"/>
            </a:solidFill>
          </a:ln>
        </p:spPr>
        <p:style>
          <a:lnRef idx="3">
            <a:schemeClr val="dk1"/>
          </a:lnRef>
          <a:fillRef idx="0">
            <a:schemeClr val="dk1"/>
          </a:fillRef>
          <a:effectRef idx="2">
            <a:schemeClr val="dk1"/>
          </a:effectRef>
          <a:fontRef idx="minor">
            <a:schemeClr val="tx1"/>
          </a:fontRef>
        </p:style>
      </p:cxnSp>
      <p:sp>
        <p:nvSpPr>
          <p:cNvPr id="10" name="Oval 9">
            <a:extLst>
              <a:ext uri="{FF2B5EF4-FFF2-40B4-BE49-F238E27FC236}">
                <a16:creationId xmlns:a16="http://schemas.microsoft.com/office/drawing/2014/main" id="{103F7F57-944E-692D-D4DD-5683E38327C5}"/>
              </a:ext>
            </a:extLst>
          </p:cNvPr>
          <p:cNvSpPr/>
          <p:nvPr/>
        </p:nvSpPr>
        <p:spPr>
          <a:xfrm>
            <a:off x="611669" y="2632844"/>
            <a:ext cx="220714" cy="231228"/>
          </a:xfrm>
          <a:prstGeom prst="ellipse">
            <a:avLst/>
          </a:prstGeom>
          <a:solidFill>
            <a:srgbClr val="F0F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GB"/>
          </a:p>
        </p:txBody>
      </p:sp>
      <p:sp>
        <p:nvSpPr>
          <p:cNvPr id="19" name="Oval 18">
            <a:extLst>
              <a:ext uri="{FF2B5EF4-FFF2-40B4-BE49-F238E27FC236}">
                <a16:creationId xmlns:a16="http://schemas.microsoft.com/office/drawing/2014/main" id="{7D31E8E7-AA4C-2C04-99DB-7B0778AE30CF}"/>
              </a:ext>
            </a:extLst>
          </p:cNvPr>
          <p:cNvSpPr/>
          <p:nvPr/>
        </p:nvSpPr>
        <p:spPr>
          <a:xfrm>
            <a:off x="611669" y="4830822"/>
            <a:ext cx="220714" cy="231228"/>
          </a:xfrm>
          <a:prstGeom prst="ellipse">
            <a:avLst/>
          </a:prstGeom>
          <a:solidFill>
            <a:srgbClr val="F0F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GB"/>
          </a:p>
        </p:txBody>
      </p:sp>
      <p:pic>
        <p:nvPicPr>
          <p:cNvPr id="13" name="Picture 12" descr="A person holding a red bottle with flames coming out of it&#10;&#10;Description automatically generated">
            <a:extLst>
              <a:ext uri="{FF2B5EF4-FFF2-40B4-BE49-F238E27FC236}">
                <a16:creationId xmlns:a16="http://schemas.microsoft.com/office/drawing/2014/main" id="{DE74071C-DC27-0A61-7E46-13951228D70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7682" b="99721" l="9843" r="95707">
                        <a14:foregroundMark x1="45759" y1="91061" x2="57382" y2="95670"/>
                        <a14:foregroundMark x1="57382" y1="95670" x2="64921" y2="91480"/>
                        <a14:foregroundMark x1="64921" y1="91480" x2="66806" y2="99860"/>
                        <a14:foregroundMark x1="48377" y1="91341" x2="45340" y2="98464"/>
                        <a14:foregroundMark x1="42513" y1="92877" x2="41990" y2="99581"/>
                        <a14:foregroundMark x1="40209" y1="56704" x2="49634" y2="71229"/>
                        <a14:foregroundMark x1="49738" y1="68855" x2="53508" y2="84637"/>
                        <a14:foregroundMark x1="53508" y1="73184" x2="53508" y2="81704"/>
                        <a14:foregroundMark x1="14031" y1="13687" x2="20524" y2="22067"/>
                        <a14:foregroundMark x1="9843" y1="13408" x2="14974" y2="25279"/>
                        <a14:foregroundMark x1="14974" y1="25279" x2="20733" y2="31285"/>
                        <a14:foregroundMark x1="14346" y1="7821" x2="15393" y2="18017"/>
                        <a14:foregroundMark x1="14974" y1="31145" x2="20628" y2="35335"/>
                        <a14:foregroundMark x1="20838" y1="39944" x2="26387" y2="42179"/>
                        <a14:foregroundMark x1="23665" y1="45251" x2="28901" y2="49721"/>
                        <a14:foregroundMark x1="30366" y1="35754" x2="35288" y2="46369"/>
                        <a14:foregroundMark x1="35288" y1="46369" x2="35916" y2="47067"/>
                        <a14:foregroundMark x1="47853" y1="34777" x2="50785" y2="24302"/>
                        <a14:foregroundMark x1="50785" y1="24302" x2="59267" y2="23324"/>
                        <a14:foregroundMark x1="59267" y1="23324" x2="61571" y2="26536"/>
                        <a14:foregroundMark x1="50681" y1="24581" x2="49005" y2="26816"/>
                        <a14:foregroundMark x1="52565" y1="23184" x2="52565" y2="23184"/>
                        <a14:foregroundMark x1="88272" y1="50419" x2="93194" y2="58520"/>
                        <a14:foregroundMark x1="93089" y1="57961" x2="95707" y2="60894"/>
                        <a14:foregroundMark x1="93508" y1="62430" x2="93508" y2="62430"/>
                        <a14:foregroundMark x1="50995" y1="23184" x2="54031" y2="22207"/>
                        <a14:foregroundMark x1="48796" y1="26257" x2="48063" y2="30866"/>
                        <a14:foregroundMark x1="56545" y1="22067" x2="60314" y2="23883"/>
                      </a14:backgroundRemoval>
                    </a14:imgEffect>
                  </a14:imgLayer>
                </a14:imgProps>
              </a:ext>
              <a:ext uri="{28A0092B-C50C-407E-A947-70E740481C1C}">
                <a14:useLocalDpi xmlns:a14="http://schemas.microsoft.com/office/drawing/2010/main" val="0"/>
              </a:ext>
            </a:extLst>
          </a:blip>
          <a:stretch>
            <a:fillRect/>
          </a:stretch>
        </p:blipFill>
        <p:spPr>
          <a:xfrm>
            <a:off x="5488684" y="1318839"/>
            <a:ext cx="6596071" cy="4945327"/>
          </a:xfrm>
          <a:prstGeom prst="rect">
            <a:avLst/>
          </a:prstGeom>
        </p:spPr>
      </p:pic>
      <p:pic>
        <p:nvPicPr>
          <p:cNvPr id="16" name="Picture 15" descr="A brown bottle with a label&#10;&#10;Description automatically generated">
            <a:extLst>
              <a:ext uri="{FF2B5EF4-FFF2-40B4-BE49-F238E27FC236}">
                <a16:creationId xmlns:a16="http://schemas.microsoft.com/office/drawing/2014/main" id="{40D1A493-6F3F-234B-E36D-B83E859F446E}"/>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933" b="91853" l="10000" r="90000">
                        <a14:foregroundMark x1="49063" y1="27121" x2="48906" y2="59487"/>
                        <a14:foregroundMark x1="45625" y1="91183" x2="55391" y2="91853"/>
                      </a14:backgroundRemoval>
                    </a14:imgEffect>
                  </a14:imgLayer>
                </a14:imgProps>
              </a:ext>
              <a:ext uri="{28A0092B-C50C-407E-A947-70E740481C1C}">
                <a14:useLocalDpi xmlns:a14="http://schemas.microsoft.com/office/drawing/2010/main" val="0"/>
              </a:ext>
            </a:extLst>
          </a:blip>
          <a:stretch>
            <a:fillRect/>
          </a:stretch>
        </p:blipFill>
        <p:spPr>
          <a:xfrm rot="19743111">
            <a:off x="4059981" y="1438957"/>
            <a:ext cx="7334018" cy="5133811"/>
          </a:xfrm>
          <a:prstGeom prst="rect">
            <a:avLst/>
          </a:prstGeom>
        </p:spPr>
      </p:pic>
      <p:pic>
        <p:nvPicPr>
          <p:cNvPr id="28" name="Picture 27" descr="A person holding a red bottle with flames coming out of it&#10;&#10;Description automatically generated">
            <a:extLst>
              <a:ext uri="{FF2B5EF4-FFF2-40B4-BE49-F238E27FC236}">
                <a16:creationId xmlns:a16="http://schemas.microsoft.com/office/drawing/2014/main" id="{EE7ACA04-AF00-C5F5-4A08-F7AE58AE1EF3}"/>
              </a:ext>
            </a:extLst>
          </p:cNvPr>
          <p:cNvPicPr>
            <a:picLocks noChangeAspect="1"/>
          </p:cNvPicPr>
          <p:nvPr/>
        </p:nvPicPr>
        <p:blipFill>
          <a:blip r:embed="rId10">
            <a:extLst>
              <a:ext uri="{BEBA8EAE-BF5A-486C-A8C5-ECC9F3942E4B}">
                <a14:imgProps xmlns:a14="http://schemas.microsoft.com/office/drawing/2010/main">
                  <a14:imgLayer r:embed="rId7">
                    <a14:imgEffect>
                      <a14:backgroundRemoval t="6285" b="89944" l="9948" r="89948">
                        <a14:foregroundMark x1="19895" y1="12011" x2="18534" y2="26816"/>
                        <a14:foregroundMark x1="18534" y1="26816" x2="26073" y2="33799"/>
                        <a14:foregroundMark x1="26073" y1="33799" x2="22408" y2="22207"/>
                        <a14:foregroundMark x1="22408" y1="22207" x2="16126" y2="14106"/>
                        <a14:foregroundMark x1="14932" y1="11453" x2="14241" y2="9916"/>
                        <a14:foregroundMark x1="16126" y1="14106" x2="14932" y2="11453"/>
                        <a14:foregroundMark x1="11204" y1="12011" x2="15602" y2="19134"/>
                        <a14:foregroundMark x1="19476" y1="6285" x2="26178" y2="27933"/>
                        <a14:foregroundMark x1="26178" y1="27933" x2="17382" y2="30028"/>
                        <a14:foregroundMark x1="17382" y1="30028" x2="13506" y2="23167"/>
                        <a14:backgroundMark x1="53613" y1="31844" x2="50052" y2="42598"/>
                        <a14:backgroundMark x1="50052" y1="42598" x2="42513" y2="50559"/>
                        <a14:backgroundMark x1="42513" y1="50559" x2="8901" y2="64944"/>
                        <a14:backgroundMark x1="8901" y1="64944" x2="23246" y2="74860"/>
                        <a14:backgroundMark x1="23246" y1="74860" x2="63979" y2="63966"/>
                        <a14:backgroundMark x1="63979" y1="63966" x2="71832" y2="50140"/>
                        <a14:backgroundMark x1="71832" y1="50140" x2="60419" y2="60196"/>
                        <a14:backgroundMark x1="60419" y1="60196" x2="60838" y2="83240"/>
                        <a14:backgroundMark x1="60838" y1="83240" x2="61257" y2="84358"/>
                        <a14:backgroundMark x1="60524" y1="39525" x2="46911" y2="62570"/>
                        <a14:backgroundMark x1="46911" y1="62570" x2="32461" y2="66201"/>
                        <a14:backgroundMark x1="32461" y1="66201" x2="41990" y2="60894"/>
                        <a14:backgroundMark x1="41990" y1="60894" x2="44607" y2="77235"/>
                        <a14:backgroundMark x1="44607" y1="77235" x2="43455" y2="79330"/>
                        <a14:backgroundMark x1="49319" y1="32402" x2="79372" y2="45391"/>
                        <a14:backgroundMark x1="79372" y1="45391" x2="80314" y2="47207"/>
                        <a14:backgroundMark x1="68377" y1="67318" x2="60209" y2="93436"/>
                        <a14:backgroundMark x1="52251" y1="68436" x2="52775" y2="94832"/>
                        <a14:backgroundMark x1="27853" y1="82263" x2="41990" y2="80168"/>
                        <a14:backgroundMark x1="30366" y1="39804" x2="32251" y2="52654"/>
                        <a14:backgroundMark x1="32251" y1="52654" x2="33089" y2="54609"/>
                        <a14:backgroundMark x1="70576" y1="56564" x2="77173" y2="83101"/>
                        <a14:backgroundMark x1="77173" y1="83101" x2="77173" y2="83101"/>
                        <a14:backgroundMark x1="40942" y1="74581" x2="19895" y2="77793"/>
                        <a14:backgroundMark x1="51623" y1="59637" x2="54450" y2="69274"/>
                        <a14:backgroundMark x1="21780" y1="78911" x2="20314" y2="88128"/>
                        <a14:backgroundMark x1="68796" y1="75279" x2="78010" y2="71508"/>
                        <a14:backgroundMark x1="41885" y1="56285" x2="38010" y2="61592"/>
                        <a14:backgroundMark x1="45654" y1="56564" x2="43979" y2="62570"/>
                        <a14:backgroundMark x1="11414" y1="17318" x2="11414" y2="17318"/>
                        <a14:backgroundMark x1="12042" y1="21229" x2="12042" y2="21229"/>
                        <a14:backgroundMark x1="12461" y1="22207" x2="12461" y2="22207"/>
                        <a14:backgroundMark x1="12880" y1="22207" x2="12880" y2="22207"/>
                        <a14:backgroundMark x1="12880" y1="22207" x2="13613" y2="23045"/>
                        <a14:backgroundMark x1="12147" y1="19832" x2="12775" y2="22765"/>
                        <a14:backgroundMark x1="12775" y1="11453" x2="12775" y2="11453"/>
                        <a14:backgroundMark x1="14869" y1="9637" x2="14869" y2="9637"/>
                      </a14:backgroundRemoval>
                    </a14:imgEffect>
                  </a14:imgLayer>
                </a14:imgProps>
              </a:ext>
              <a:ext uri="{28A0092B-C50C-407E-A947-70E740481C1C}">
                <a14:useLocalDpi xmlns:a14="http://schemas.microsoft.com/office/drawing/2010/main" val="0"/>
              </a:ext>
            </a:extLst>
          </a:blip>
          <a:stretch>
            <a:fillRect/>
          </a:stretch>
        </p:blipFill>
        <p:spPr>
          <a:xfrm rot="20504063">
            <a:off x="6141046" y="1500913"/>
            <a:ext cx="3497584" cy="2622272"/>
          </a:xfrm>
          <a:prstGeom prst="rect">
            <a:avLst/>
          </a:prstGeom>
        </p:spPr>
      </p:pic>
      <p:sp>
        <p:nvSpPr>
          <p:cNvPr id="11" name="TextBox 10">
            <a:extLst>
              <a:ext uri="{FF2B5EF4-FFF2-40B4-BE49-F238E27FC236}">
                <a16:creationId xmlns:a16="http://schemas.microsoft.com/office/drawing/2014/main" id="{96D8C14A-79E3-51DE-D054-6DA28EBE2927}"/>
              </a:ext>
            </a:extLst>
          </p:cNvPr>
          <p:cNvSpPr txBox="1"/>
          <p:nvPr/>
        </p:nvSpPr>
        <p:spPr>
          <a:xfrm>
            <a:off x="1049986" y="2329256"/>
            <a:ext cx="4438698" cy="965585"/>
          </a:xfrm>
          <a:prstGeom prst="rect">
            <a:avLst/>
          </a:prstGeom>
          <a:noFill/>
        </p:spPr>
        <p:txBody>
          <a:bodyPr wrap="square">
            <a:spAutoFit/>
          </a:bodyPr>
          <a:lstStyle/>
          <a:p>
            <a:pPr>
              <a:lnSpc>
                <a:spcPct val="150000"/>
              </a:lnSpc>
            </a:pPr>
            <a:r>
              <a:rPr lang="en-GB" sz="2000" dirty="0">
                <a:solidFill>
                  <a:srgbClr val="03045E"/>
                </a:solidFill>
                <a:latin typeface="Futura Medium" panose="00000400000000000000" pitchFamily="2" charset="0"/>
              </a:rPr>
              <a:t>Akshay Kumar have a </a:t>
            </a:r>
            <a:r>
              <a:rPr lang="en-GB" sz="2000" dirty="0">
                <a:solidFill>
                  <a:srgbClr val="03045E"/>
                </a:solidFill>
                <a:highlight>
                  <a:srgbClr val="F1D00A"/>
                </a:highlight>
                <a:latin typeface="Futura Medium" panose="00000400000000000000" pitchFamily="2" charset="0"/>
              </a:rPr>
              <a:t>strong fan following</a:t>
            </a:r>
            <a:r>
              <a:rPr lang="en-GB" sz="2000" dirty="0">
                <a:solidFill>
                  <a:srgbClr val="03045E"/>
                </a:solidFill>
                <a:latin typeface="Futura Medium" panose="00000400000000000000" pitchFamily="2" charset="0"/>
              </a:rPr>
              <a:t> in the North states.</a:t>
            </a:r>
          </a:p>
        </p:txBody>
      </p:sp>
      <p:sp>
        <p:nvSpPr>
          <p:cNvPr id="14" name="TextBox 13">
            <a:extLst>
              <a:ext uri="{FF2B5EF4-FFF2-40B4-BE49-F238E27FC236}">
                <a16:creationId xmlns:a16="http://schemas.microsoft.com/office/drawing/2014/main" id="{2A4FECDF-7C09-0B6E-4DCA-E773C4BF760A}"/>
              </a:ext>
            </a:extLst>
          </p:cNvPr>
          <p:cNvSpPr txBox="1"/>
          <p:nvPr/>
        </p:nvSpPr>
        <p:spPr>
          <a:xfrm>
            <a:off x="1060496" y="4117592"/>
            <a:ext cx="5183440" cy="1888915"/>
          </a:xfrm>
          <a:prstGeom prst="rect">
            <a:avLst/>
          </a:prstGeom>
          <a:noFill/>
        </p:spPr>
        <p:txBody>
          <a:bodyPr wrap="square">
            <a:spAutoFit/>
          </a:bodyPr>
          <a:lstStyle/>
          <a:p>
            <a:pPr>
              <a:lnSpc>
                <a:spcPct val="150000"/>
              </a:lnSpc>
            </a:pPr>
            <a:r>
              <a:rPr lang="en-GB" sz="2000" dirty="0">
                <a:solidFill>
                  <a:srgbClr val="03045E"/>
                </a:solidFill>
                <a:latin typeface="Futura Medium" panose="00000400000000000000" pitchFamily="2" charset="0"/>
              </a:rPr>
              <a:t>By associating with Akshay Kumar, CodeX can effectively hold the </a:t>
            </a:r>
            <a:r>
              <a:rPr lang="en-GB" sz="2000" dirty="0">
                <a:solidFill>
                  <a:srgbClr val="03045E"/>
                </a:solidFill>
                <a:highlight>
                  <a:srgbClr val="F1D00A"/>
                </a:highlight>
                <a:latin typeface="Futura Medium" panose="00000400000000000000" pitchFamily="2" charset="0"/>
              </a:rPr>
              <a:t>North Indian market</a:t>
            </a:r>
            <a:r>
              <a:rPr lang="en-GB" sz="2000" dirty="0">
                <a:solidFill>
                  <a:srgbClr val="03045E"/>
                </a:solidFill>
                <a:latin typeface="Futura Medium" panose="00000400000000000000" pitchFamily="2" charset="0"/>
              </a:rPr>
              <a:t>, leveraging his star power to enhance brand recognition</a:t>
            </a:r>
          </a:p>
        </p:txBody>
      </p:sp>
    </p:spTree>
    <p:custDataLst>
      <p:tags r:id="rId1"/>
    </p:custDataLst>
    <p:extLst>
      <p:ext uri="{BB962C8B-B14F-4D97-AF65-F5344CB8AC3E}">
        <p14:creationId xmlns:p14="http://schemas.microsoft.com/office/powerpoint/2010/main" val="338122093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CFDC3CD-E2DB-EE6D-B3FC-BD81227C5D1B}"/>
              </a:ext>
            </a:extLst>
          </p:cNvPr>
          <p:cNvGrpSpPr/>
          <p:nvPr/>
        </p:nvGrpSpPr>
        <p:grpSpPr>
          <a:xfrm>
            <a:off x="-6303" y="398053"/>
            <a:ext cx="9932734" cy="801140"/>
            <a:chOff x="-6303" y="398053"/>
            <a:chExt cx="9932734" cy="801140"/>
          </a:xfrm>
        </p:grpSpPr>
        <p:sp>
          <p:nvSpPr>
            <p:cNvPr id="2" name="Rectangle 1">
              <a:extLst>
                <a:ext uri="{FF2B5EF4-FFF2-40B4-BE49-F238E27FC236}">
                  <a16:creationId xmlns:a16="http://schemas.microsoft.com/office/drawing/2014/main" id="{E9746A55-B8CE-F121-AB8B-1B02098B18CF}"/>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3" name="Parallelogram 2">
              <a:extLst>
                <a:ext uri="{FF2B5EF4-FFF2-40B4-BE49-F238E27FC236}">
                  <a16:creationId xmlns:a16="http://schemas.microsoft.com/office/drawing/2014/main" id="{6078DEA1-D536-45C8-5066-EA8553BCEF2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4" name="Parallelogram 3">
              <a:extLst>
                <a:ext uri="{FF2B5EF4-FFF2-40B4-BE49-F238E27FC236}">
                  <a16:creationId xmlns:a16="http://schemas.microsoft.com/office/drawing/2014/main" id="{C183121D-AB5E-1095-B356-75D16C644F7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5" name="TextBox 4">
              <a:extLst>
                <a:ext uri="{FF2B5EF4-FFF2-40B4-BE49-F238E27FC236}">
                  <a16:creationId xmlns:a16="http://schemas.microsoft.com/office/drawing/2014/main" id="{8592E562-B7F4-E49E-022E-FA9113824335}"/>
                </a:ext>
              </a:extLst>
            </p:cNvPr>
            <p:cNvSpPr txBox="1"/>
            <p:nvPr/>
          </p:nvSpPr>
          <p:spPr>
            <a:xfrm>
              <a:off x="485545" y="517699"/>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Secondary Insights</a:t>
              </a:r>
              <a:endParaRPr lang="en-GB" sz="2400" dirty="0">
                <a:solidFill>
                  <a:srgbClr val="F1D00A"/>
                </a:solidFill>
                <a:latin typeface="Futura Bold" panose="00000900000000000000" pitchFamily="2" charset="0"/>
              </a:endParaRPr>
            </a:p>
          </p:txBody>
        </p:sp>
      </p:grpSp>
      <p:sp>
        <p:nvSpPr>
          <p:cNvPr id="8" name="TextBox 7">
            <a:extLst>
              <a:ext uri="{FF2B5EF4-FFF2-40B4-BE49-F238E27FC236}">
                <a16:creationId xmlns:a16="http://schemas.microsoft.com/office/drawing/2014/main" id="{565E890B-0940-DFDC-6219-A0B10742044F}"/>
              </a:ext>
            </a:extLst>
          </p:cNvPr>
          <p:cNvSpPr txBox="1"/>
          <p:nvPr/>
        </p:nvSpPr>
        <p:spPr>
          <a:xfrm>
            <a:off x="485545" y="1441578"/>
            <a:ext cx="8185488" cy="503921"/>
          </a:xfrm>
          <a:prstGeom prst="rect">
            <a:avLst/>
          </a:prstGeom>
          <a:noFill/>
        </p:spPr>
        <p:txBody>
          <a:bodyPr wrap="square">
            <a:spAutoFit/>
          </a:bodyPr>
          <a:lstStyle/>
          <a:p>
            <a:pPr>
              <a:lnSpc>
                <a:spcPct val="150000"/>
              </a:lnSpc>
            </a:pPr>
            <a:r>
              <a:rPr lang="en-GB" sz="2000" dirty="0">
                <a:solidFill>
                  <a:srgbClr val="03045E"/>
                </a:solidFill>
                <a:latin typeface="Futura Medium" panose="00000400000000000000" pitchFamily="2" charset="0"/>
              </a:rPr>
              <a:t>5) </a:t>
            </a:r>
            <a:r>
              <a:rPr lang="en-US" sz="2000" dirty="0">
                <a:solidFill>
                  <a:srgbClr val="03045E"/>
                </a:solidFill>
                <a:latin typeface="Futura Medium" panose="00000400000000000000" pitchFamily="2" charset="0"/>
              </a:rPr>
              <a:t>Who should be our target audience, and why?</a:t>
            </a:r>
          </a:p>
        </p:txBody>
      </p:sp>
      <p:cxnSp>
        <p:nvCxnSpPr>
          <p:cNvPr id="9" name="Straight Connector 8">
            <a:extLst>
              <a:ext uri="{FF2B5EF4-FFF2-40B4-BE49-F238E27FC236}">
                <a16:creationId xmlns:a16="http://schemas.microsoft.com/office/drawing/2014/main" id="{5E7699E4-8A62-834A-B819-CF4BDEE593AB}"/>
              </a:ext>
            </a:extLst>
          </p:cNvPr>
          <p:cNvCxnSpPr>
            <a:cxnSpLocks/>
          </p:cNvCxnSpPr>
          <p:nvPr/>
        </p:nvCxnSpPr>
        <p:spPr>
          <a:xfrm>
            <a:off x="722026" y="2207172"/>
            <a:ext cx="0" cy="4056994"/>
          </a:xfrm>
          <a:prstGeom prst="line">
            <a:avLst/>
          </a:prstGeom>
          <a:ln>
            <a:solidFill>
              <a:srgbClr val="03045E"/>
            </a:solidFill>
          </a:ln>
        </p:spPr>
        <p:style>
          <a:lnRef idx="3">
            <a:schemeClr val="dk1"/>
          </a:lnRef>
          <a:fillRef idx="0">
            <a:schemeClr val="dk1"/>
          </a:fillRef>
          <a:effectRef idx="2">
            <a:schemeClr val="dk1"/>
          </a:effectRef>
          <a:fontRef idx="minor">
            <a:schemeClr val="tx1"/>
          </a:fontRef>
        </p:style>
      </p:cxnSp>
      <p:sp>
        <p:nvSpPr>
          <p:cNvPr id="10" name="Oval 9">
            <a:extLst>
              <a:ext uri="{FF2B5EF4-FFF2-40B4-BE49-F238E27FC236}">
                <a16:creationId xmlns:a16="http://schemas.microsoft.com/office/drawing/2014/main" id="{103F7F57-944E-692D-D4DD-5683E38327C5}"/>
              </a:ext>
            </a:extLst>
          </p:cNvPr>
          <p:cNvSpPr/>
          <p:nvPr/>
        </p:nvSpPr>
        <p:spPr>
          <a:xfrm>
            <a:off x="611669" y="2632844"/>
            <a:ext cx="220714" cy="231228"/>
          </a:xfrm>
          <a:prstGeom prst="ellipse">
            <a:avLst/>
          </a:prstGeom>
          <a:solidFill>
            <a:srgbClr val="F0F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GB"/>
          </a:p>
        </p:txBody>
      </p:sp>
      <p:sp>
        <p:nvSpPr>
          <p:cNvPr id="19" name="Oval 18">
            <a:extLst>
              <a:ext uri="{FF2B5EF4-FFF2-40B4-BE49-F238E27FC236}">
                <a16:creationId xmlns:a16="http://schemas.microsoft.com/office/drawing/2014/main" id="{7D31E8E7-AA4C-2C04-99DB-7B0778AE30CF}"/>
              </a:ext>
            </a:extLst>
          </p:cNvPr>
          <p:cNvSpPr/>
          <p:nvPr/>
        </p:nvSpPr>
        <p:spPr>
          <a:xfrm>
            <a:off x="611669" y="4830822"/>
            <a:ext cx="220714" cy="231228"/>
          </a:xfrm>
          <a:prstGeom prst="ellipse">
            <a:avLst/>
          </a:prstGeom>
          <a:solidFill>
            <a:srgbClr val="F0F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GB"/>
          </a:p>
        </p:txBody>
      </p:sp>
      <p:sp>
        <p:nvSpPr>
          <p:cNvPr id="11" name="TextBox 10">
            <a:extLst>
              <a:ext uri="{FF2B5EF4-FFF2-40B4-BE49-F238E27FC236}">
                <a16:creationId xmlns:a16="http://schemas.microsoft.com/office/drawing/2014/main" id="{1ACD9D14-DDA6-9E81-82B4-6A2952646BCF}"/>
              </a:ext>
            </a:extLst>
          </p:cNvPr>
          <p:cNvSpPr txBox="1"/>
          <p:nvPr/>
        </p:nvSpPr>
        <p:spPr>
          <a:xfrm>
            <a:off x="1018914" y="2204820"/>
            <a:ext cx="7413988" cy="1427250"/>
          </a:xfrm>
          <a:prstGeom prst="rect">
            <a:avLst/>
          </a:prstGeom>
          <a:noFill/>
        </p:spPr>
        <p:txBody>
          <a:bodyPr wrap="square">
            <a:spAutoFit/>
          </a:bodyPr>
          <a:lstStyle/>
          <a:p>
            <a:pPr>
              <a:lnSpc>
                <a:spcPct val="150000"/>
              </a:lnSpc>
            </a:pPr>
            <a:r>
              <a:rPr lang="en-GB" sz="2000" dirty="0">
                <a:solidFill>
                  <a:srgbClr val="03045E"/>
                </a:solidFill>
                <a:highlight>
                  <a:srgbClr val="F1D00A"/>
                </a:highlight>
                <a:latin typeface="Futura Medium" panose="00000400000000000000" pitchFamily="2" charset="0"/>
              </a:rPr>
              <a:t>Fitness Enthusiasts</a:t>
            </a:r>
            <a:r>
              <a:rPr lang="en-GB" sz="2000" dirty="0">
                <a:solidFill>
                  <a:srgbClr val="03045E"/>
                </a:solidFill>
                <a:latin typeface="Futura Medium" panose="00000400000000000000" pitchFamily="2" charset="0"/>
              </a:rPr>
              <a:t> : Focusing on fitness enthusiasts, including gym-goers, athletes, and individuals engaged in regular physical activities, can be a strategic choice. </a:t>
            </a:r>
          </a:p>
        </p:txBody>
      </p:sp>
      <p:sp>
        <p:nvSpPr>
          <p:cNvPr id="13" name="TextBox 12">
            <a:extLst>
              <a:ext uri="{FF2B5EF4-FFF2-40B4-BE49-F238E27FC236}">
                <a16:creationId xmlns:a16="http://schemas.microsoft.com/office/drawing/2014/main" id="{E4521B9A-04E9-FE0A-EFAF-0611069F87E0}"/>
              </a:ext>
            </a:extLst>
          </p:cNvPr>
          <p:cNvSpPr txBox="1"/>
          <p:nvPr/>
        </p:nvSpPr>
        <p:spPr>
          <a:xfrm>
            <a:off x="1018914" y="4281417"/>
            <a:ext cx="7413987" cy="1427250"/>
          </a:xfrm>
          <a:prstGeom prst="rect">
            <a:avLst/>
          </a:prstGeom>
          <a:noFill/>
        </p:spPr>
        <p:txBody>
          <a:bodyPr wrap="square">
            <a:spAutoFit/>
          </a:bodyPr>
          <a:lstStyle/>
          <a:p>
            <a:pPr>
              <a:lnSpc>
                <a:spcPct val="150000"/>
              </a:lnSpc>
            </a:pPr>
            <a:r>
              <a:rPr lang="en-GB" sz="2000" dirty="0">
                <a:solidFill>
                  <a:srgbClr val="03045E"/>
                </a:solidFill>
                <a:highlight>
                  <a:srgbClr val="F1D00A"/>
                </a:highlight>
                <a:latin typeface="Futura Medium" panose="00000400000000000000" pitchFamily="2" charset="0"/>
              </a:rPr>
              <a:t>Active On-the-Go Consumers</a:t>
            </a:r>
            <a:r>
              <a:rPr lang="en-GB" sz="2000" dirty="0">
                <a:solidFill>
                  <a:srgbClr val="03045E"/>
                </a:solidFill>
                <a:latin typeface="Futura Medium" panose="00000400000000000000" pitchFamily="2" charset="0"/>
              </a:rPr>
              <a:t> : Targeting individuals who lead busy and active lifestyles, such as frequent travellers, outdoor enthusiasts, or busy parents, can be advantageous.</a:t>
            </a:r>
          </a:p>
        </p:txBody>
      </p:sp>
      <p:pic>
        <p:nvPicPr>
          <p:cNvPr id="18" name="Picture 17" descr="A black and white silhouette of two people flexing muscles&#10;&#10;Description automatically generated">
            <a:extLst>
              <a:ext uri="{FF2B5EF4-FFF2-40B4-BE49-F238E27FC236}">
                <a16:creationId xmlns:a16="http://schemas.microsoft.com/office/drawing/2014/main" id="{DCF2F82B-C069-3D78-A8CD-79BD63F681F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56111" y1="49444" x2="56111" y2="49444"/>
                      </a14:backgroundRemoval>
                    </a14:imgEffect>
                  </a14:imgLayer>
                </a14:imgProps>
              </a:ext>
              <a:ext uri="{28A0092B-C50C-407E-A947-70E740481C1C}">
                <a14:useLocalDpi xmlns:a14="http://schemas.microsoft.com/office/drawing/2010/main" val="0"/>
              </a:ext>
            </a:extLst>
          </a:blip>
          <a:stretch>
            <a:fillRect/>
          </a:stretch>
        </p:blipFill>
        <p:spPr>
          <a:xfrm>
            <a:off x="7367389" y="189416"/>
            <a:ext cx="5118084" cy="5118084"/>
          </a:xfrm>
          <a:prstGeom prst="rect">
            <a:avLst/>
          </a:prstGeom>
        </p:spPr>
      </p:pic>
      <p:pic>
        <p:nvPicPr>
          <p:cNvPr id="23" name="Picture 22" descr="A group of people with shopping bags&#10;&#10;Description automatically generated">
            <a:extLst>
              <a:ext uri="{FF2B5EF4-FFF2-40B4-BE49-F238E27FC236}">
                <a16:creationId xmlns:a16="http://schemas.microsoft.com/office/drawing/2014/main" id="{3EF4224F-62A5-3101-D422-E82B6B39E5B5}"/>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foregroundMark x1="24778" y1="33673" x2="24778" y2="33673"/>
                        <a14:foregroundMark x1="23889" y1="55306" x2="23889" y2="55306"/>
                        <a14:foregroundMark x1="32889" y1="67755" x2="32889" y2="67755"/>
                        <a14:foregroundMark x1="30222" y1="67959" x2="30222" y2="73469"/>
                        <a14:foregroundMark x1="32778" y1="68571" x2="32667" y2="73469"/>
                        <a14:foregroundMark x1="47667" y1="73061" x2="47667" y2="73061"/>
                        <a14:foregroundMark x1="47333" y1="72041" x2="47333" y2="72041"/>
                        <a14:foregroundMark x1="47444" y1="74490" x2="47444" y2="74490"/>
                        <a14:foregroundMark x1="49556" y1="72041" x2="49556" y2="74490"/>
                        <a14:foregroundMark x1="41000" y1="67143" x2="41000" y2="67143"/>
                        <a14:foregroundMark x1="41111" y1="70000" x2="41111" y2="70000"/>
                        <a14:foregroundMark x1="41222" y1="72041" x2="41222" y2="72041"/>
                        <a14:foregroundMark x1="41222" y1="73469" x2="41222" y2="73469"/>
                        <a14:foregroundMark x1="43667" y1="73673" x2="43667" y2="73673"/>
                        <a14:foregroundMark x1="43778" y1="71224" x2="43778" y2="71224"/>
                        <a14:foregroundMark x1="43889" y1="66939" x2="43889" y2="66939"/>
                        <a14:backgroundMark x1="31556" y1="73469" x2="31556" y2="73878"/>
                        <a14:backgroundMark x1="42451" y1="73673" x2="42444" y2="74286"/>
                        <a14:backgroundMark x1="42453" y1="73469" x2="42451" y2="73673"/>
                        <a14:backgroundMark x1="42469" y1="72041" x2="42453" y2="73469"/>
                        <a14:backgroundMark x1="42478" y1="71224" x2="42469" y2="72041"/>
                        <a14:backgroundMark x1="42491" y1="70000" x2="42478" y2="71224"/>
                        <a14:backgroundMark x1="42522" y1="67143" x2="42491" y2="70000"/>
                        <a14:backgroundMark x1="42524" y1="66939" x2="42522" y2="67143"/>
                        <a14:backgroundMark x1="42556" y1="64082" x2="42524" y2="66939"/>
                      </a14:backgroundRemoval>
                    </a14:imgEffect>
                  </a14:imgLayer>
                </a14:imgProps>
              </a:ext>
              <a:ext uri="{28A0092B-C50C-407E-A947-70E740481C1C}">
                <a14:useLocalDpi xmlns:a14="http://schemas.microsoft.com/office/drawing/2010/main" val="0"/>
              </a:ext>
            </a:extLst>
          </a:blip>
          <a:srcRect l="17557" t="21794" r="44115" b="19964"/>
          <a:stretch/>
        </p:blipFill>
        <p:spPr>
          <a:xfrm>
            <a:off x="8432901" y="3891391"/>
            <a:ext cx="3285679" cy="2718243"/>
          </a:xfrm>
          <a:prstGeom prst="rect">
            <a:avLst/>
          </a:prstGeom>
        </p:spPr>
      </p:pic>
      <p:sp>
        <p:nvSpPr>
          <p:cNvPr id="7" name="TextBox 6">
            <a:extLst>
              <a:ext uri="{FF2B5EF4-FFF2-40B4-BE49-F238E27FC236}">
                <a16:creationId xmlns:a16="http://schemas.microsoft.com/office/drawing/2014/main" id="{1BB73255-A515-8970-2D8A-6519A37B34A7}"/>
              </a:ext>
            </a:extLst>
          </p:cNvPr>
          <p:cNvSpPr txBox="1"/>
          <p:nvPr/>
        </p:nvSpPr>
        <p:spPr>
          <a:xfrm>
            <a:off x="18923317" y="2870279"/>
            <a:ext cx="7293936" cy="3770263"/>
          </a:xfrm>
          <a:prstGeom prst="rect">
            <a:avLst/>
          </a:prstGeom>
          <a:noFill/>
        </p:spPr>
        <p:txBody>
          <a:bodyPr wrap="square" rtlCol="0">
            <a:spAutoFit/>
          </a:bodyPr>
          <a:lstStyle/>
          <a:p>
            <a:pPr algn="just"/>
            <a:r>
              <a:rPr lang="en-US" sz="23900" b="1" dirty="0">
                <a:solidFill>
                  <a:srgbClr val="F1D00A"/>
                </a:solidFill>
                <a:latin typeface="Futura Bold" panose="00000900000000000000" pitchFamily="2" charset="0"/>
              </a:rPr>
              <a:t>Q</a:t>
            </a:r>
            <a:r>
              <a:rPr lang="en-US" sz="13800" dirty="0">
                <a:solidFill>
                  <a:srgbClr val="F1D00A"/>
                </a:solidFill>
                <a:latin typeface="Futura Bold" panose="00000900000000000000" pitchFamily="2" charset="0"/>
              </a:rPr>
              <a:t>&amp;</a:t>
            </a:r>
            <a:r>
              <a:rPr lang="en-US" sz="3200" b="1" dirty="0">
                <a:solidFill>
                  <a:srgbClr val="F1D00A"/>
                </a:solidFill>
                <a:latin typeface="Futura Bold" panose="00000900000000000000" pitchFamily="2" charset="0"/>
              </a:rPr>
              <a:t> </a:t>
            </a:r>
            <a:r>
              <a:rPr lang="en-US" sz="23900" b="1" dirty="0">
                <a:solidFill>
                  <a:srgbClr val="F1D00A"/>
                </a:solidFill>
                <a:latin typeface="Futura Bold" panose="00000900000000000000" pitchFamily="2" charset="0"/>
              </a:rPr>
              <a:t>A</a:t>
            </a:r>
            <a:endParaRPr lang="en-GB" sz="19900" b="1" dirty="0">
              <a:solidFill>
                <a:srgbClr val="F1D00A"/>
              </a:solidFill>
              <a:latin typeface="Futura Bold" panose="00000900000000000000" pitchFamily="2" charset="0"/>
            </a:endParaRPr>
          </a:p>
        </p:txBody>
      </p:sp>
      <p:sp>
        <p:nvSpPr>
          <p:cNvPr id="12" name="Rectangle 1">
            <a:extLst>
              <a:ext uri="{FF2B5EF4-FFF2-40B4-BE49-F238E27FC236}">
                <a16:creationId xmlns:a16="http://schemas.microsoft.com/office/drawing/2014/main" id="{751BCFDB-341B-C86C-AA8A-5F3705B72A9E}"/>
              </a:ext>
            </a:extLst>
          </p:cNvPr>
          <p:cNvSpPr/>
          <p:nvPr/>
        </p:nvSpPr>
        <p:spPr>
          <a:xfrm flipH="1">
            <a:off x="17668360" y="5746686"/>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14" name="Parallelogram 13">
            <a:extLst>
              <a:ext uri="{FF2B5EF4-FFF2-40B4-BE49-F238E27FC236}">
                <a16:creationId xmlns:a16="http://schemas.microsoft.com/office/drawing/2014/main" id="{374B203F-4E33-E4BA-B123-FC2F1DACC93F}"/>
              </a:ext>
            </a:extLst>
          </p:cNvPr>
          <p:cNvSpPr/>
          <p:nvPr/>
        </p:nvSpPr>
        <p:spPr>
          <a:xfrm flipH="1">
            <a:off x="16240387" y="5731525"/>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15" name="Parallelogram 14">
            <a:extLst>
              <a:ext uri="{FF2B5EF4-FFF2-40B4-BE49-F238E27FC236}">
                <a16:creationId xmlns:a16="http://schemas.microsoft.com/office/drawing/2014/main" id="{FF5CBE18-81DD-B342-D672-C7B4A924D215}"/>
              </a:ext>
            </a:extLst>
          </p:cNvPr>
          <p:cNvSpPr/>
          <p:nvPr/>
        </p:nvSpPr>
        <p:spPr>
          <a:xfrm flipH="1">
            <a:off x="16924685" y="575328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Tree>
    <p:custDataLst>
      <p:tags r:id="rId1"/>
    </p:custDataLst>
    <p:extLst>
      <p:ext uri="{BB962C8B-B14F-4D97-AF65-F5344CB8AC3E}">
        <p14:creationId xmlns:p14="http://schemas.microsoft.com/office/powerpoint/2010/main" val="328199574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up)">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up)">
                                      <p:cBhvr>
                                        <p:cTn id="15" dur="500"/>
                                        <p:tgtEl>
                                          <p:spTgt spid="23"/>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up)">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pic>
        <p:nvPicPr>
          <p:cNvPr id="15" name="Graphic 14" descr="Bubbles with solid fill">
            <a:extLst>
              <a:ext uri="{FF2B5EF4-FFF2-40B4-BE49-F238E27FC236}">
                <a16:creationId xmlns:a16="http://schemas.microsoft.com/office/drawing/2014/main" id="{C453040B-9744-452B-FBE6-43C8D95549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904803">
            <a:off x="9468840" y="-623345"/>
            <a:ext cx="5316160" cy="5316160"/>
          </a:xfrm>
          <a:prstGeom prst="rect">
            <a:avLst/>
          </a:prstGeom>
        </p:spPr>
      </p:pic>
      <p:grpSp>
        <p:nvGrpSpPr>
          <p:cNvPr id="6" name="Group 5">
            <a:extLst>
              <a:ext uri="{FF2B5EF4-FFF2-40B4-BE49-F238E27FC236}">
                <a16:creationId xmlns:a16="http://schemas.microsoft.com/office/drawing/2014/main" id="{7CFDC3CD-E2DB-EE6D-B3FC-BD81227C5D1B}"/>
              </a:ext>
            </a:extLst>
          </p:cNvPr>
          <p:cNvGrpSpPr/>
          <p:nvPr/>
        </p:nvGrpSpPr>
        <p:grpSpPr>
          <a:xfrm>
            <a:off x="-6303" y="398053"/>
            <a:ext cx="9932734" cy="801140"/>
            <a:chOff x="-6303" y="398053"/>
            <a:chExt cx="9932734" cy="801140"/>
          </a:xfrm>
        </p:grpSpPr>
        <p:sp>
          <p:nvSpPr>
            <p:cNvPr id="2" name="Rectangle 1">
              <a:extLst>
                <a:ext uri="{FF2B5EF4-FFF2-40B4-BE49-F238E27FC236}">
                  <a16:creationId xmlns:a16="http://schemas.microsoft.com/office/drawing/2014/main" id="{E9746A55-B8CE-F121-AB8B-1B02098B18CF}"/>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3" name="Parallelogram 2">
              <a:extLst>
                <a:ext uri="{FF2B5EF4-FFF2-40B4-BE49-F238E27FC236}">
                  <a16:creationId xmlns:a16="http://schemas.microsoft.com/office/drawing/2014/main" id="{6078DEA1-D536-45C8-5066-EA8553BCEF2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4" name="Parallelogram 3">
              <a:extLst>
                <a:ext uri="{FF2B5EF4-FFF2-40B4-BE49-F238E27FC236}">
                  <a16:creationId xmlns:a16="http://schemas.microsoft.com/office/drawing/2014/main" id="{C183121D-AB5E-1095-B356-75D16C644F7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5" name="TextBox 4">
              <a:extLst>
                <a:ext uri="{FF2B5EF4-FFF2-40B4-BE49-F238E27FC236}">
                  <a16:creationId xmlns:a16="http://schemas.microsoft.com/office/drawing/2014/main" id="{8592E562-B7F4-E49E-022E-FA9113824335}"/>
                </a:ext>
              </a:extLst>
            </p:cNvPr>
            <p:cNvSpPr txBox="1"/>
            <p:nvPr/>
          </p:nvSpPr>
          <p:spPr>
            <a:xfrm>
              <a:off x="485545" y="517699"/>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Question &amp; Answer</a:t>
              </a:r>
              <a:endParaRPr lang="en-GB" sz="2400" dirty="0">
                <a:solidFill>
                  <a:srgbClr val="F1D00A"/>
                </a:solidFill>
                <a:latin typeface="Futura Bold" panose="00000900000000000000" pitchFamily="2" charset="0"/>
              </a:endParaRPr>
            </a:p>
          </p:txBody>
        </p:sp>
      </p:grpSp>
      <p:sp>
        <p:nvSpPr>
          <p:cNvPr id="7" name="TextBox 6">
            <a:extLst>
              <a:ext uri="{FF2B5EF4-FFF2-40B4-BE49-F238E27FC236}">
                <a16:creationId xmlns:a16="http://schemas.microsoft.com/office/drawing/2014/main" id="{B6F9375F-B3C6-F648-22CF-0EC451519B82}"/>
              </a:ext>
            </a:extLst>
          </p:cNvPr>
          <p:cNvSpPr txBox="1"/>
          <p:nvPr/>
        </p:nvSpPr>
        <p:spPr>
          <a:xfrm>
            <a:off x="4877117" y="2870279"/>
            <a:ext cx="7293936" cy="3770263"/>
          </a:xfrm>
          <a:prstGeom prst="rect">
            <a:avLst/>
          </a:prstGeom>
          <a:noFill/>
        </p:spPr>
        <p:txBody>
          <a:bodyPr wrap="square" rtlCol="0">
            <a:spAutoFit/>
          </a:bodyPr>
          <a:lstStyle/>
          <a:p>
            <a:pPr algn="just"/>
            <a:r>
              <a:rPr lang="en-US" sz="23900" b="1" dirty="0">
                <a:solidFill>
                  <a:srgbClr val="F1D00A"/>
                </a:solidFill>
                <a:latin typeface="Futura Bold" panose="00000900000000000000" pitchFamily="2" charset="0"/>
              </a:rPr>
              <a:t>Q</a:t>
            </a:r>
            <a:r>
              <a:rPr lang="en-US" sz="13800" dirty="0">
                <a:solidFill>
                  <a:srgbClr val="F1D00A"/>
                </a:solidFill>
                <a:latin typeface="Futura Bold" panose="00000900000000000000" pitchFamily="2" charset="0"/>
              </a:rPr>
              <a:t>&amp;</a:t>
            </a:r>
            <a:r>
              <a:rPr lang="en-US" sz="3200" b="1" dirty="0">
                <a:solidFill>
                  <a:srgbClr val="F1D00A"/>
                </a:solidFill>
                <a:latin typeface="Futura Bold" panose="00000900000000000000" pitchFamily="2" charset="0"/>
              </a:rPr>
              <a:t> </a:t>
            </a:r>
            <a:r>
              <a:rPr lang="en-US" sz="23900" b="1" dirty="0">
                <a:solidFill>
                  <a:srgbClr val="F1D00A"/>
                </a:solidFill>
                <a:latin typeface="Futura Bold" panose="00000900000000000000" pitchFamily="2" charset="0"/>
              </a:rPr>
              <a:t>A</a:t>
            </a:r>
            <a:endParaRPr lang="en-GB" sz="19900" b="1" dirty="0">
              <a:solidFill>
                <a:srgbClr val="F1D00A"/>
              </a:solidFill>
              <a:latin typeface="Futura Bold" panose="00000900000000000000" pitchFamily="2" charset="0"/>
            </a:endParaRPr>
          </a:p>
        </p:txBody>
      </p:sp>
      <p:sp>
        <p:nvSpPr>
          <p:cNvPr id="11" name="Rectangle 1">
            <a:extLst>
              <a:ext uri="{FF2B5EF4-FFF2-40B4-BE49-F238E27FC236}">
                <a16:creationId xmlns:a16="http://schemas.microsoft.com/office/drawing/2014/main" id="{02BB3DA1-1073-F633-35E9-D9986F7E0331}"/>
              </a:ext>
            </a:extLst>
          </p:cNvPr>
          <p:cNvSpPr/>
          <p:nvPr/>
        </p:nvSpPr>
        <p:spPr>
          <a:xfrm flipH="1">
            <a:off x="3622160" y="5746686"/>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14" name="Parallelogram 13">
            <a:extLst>
              <a:ext uri="{FF2B5EF4-FFF2-40B4-BE49-F238E27FC236}">
                <a16:creationId xmlns:a16="http://schemas.microsoft.com/office/drawing/2014/main" id="{EF01185C-58E0-D125-18D5-0AB407B43864}"/>
              </a:ext>
            </a:extLst>
          </p:cNvPr>
          <p:cNvSpPr/>
          <p:nvPr/>
        </p:nvSpPr>
        <p:spPr>
          <a:xfrm flipH="1">
            <a:off x="2194187" y="5731525"/>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16" name="Parallelogram 15">
            <a:extLst>
              <a:ext uri="{FF2B5EF4-FFF2-40B4-BE49-F238E27FC236}">
                <a16:creationId xmlns:a16="http://schemas.microsoft.com/office/drawing/2014/main" id="{85855A32-E464-BE6B-68C8-F405E29A0A22}"/>
              </a:ext>
            </a:extLst>
          </p:cNvPr>
          <p:cNvSpPr/>
          <p:nvPr/>
        </p:nvSpPr>
        <p:spPr>
          <a:xfrm flipH="1">
            <a:off x="2878485" y="575328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pic>
        <p:nvPicPr>
          <p:cNvPr id="17" name="Graphic 16" descr="Bubbles with solid fill">
            <a:extLst>
              <a:ext uri="{FF2B5EF4-FFF2-40B4-BE49-F238E27FC236}">
                <a16:creationId xmlns:a16="http://schemas.microsoft.com/office/drawing/2014/main" id="{ECDFA58F-3B78-5DCF-3666-2ABF129935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904803">
            <a:off x="-2856833" y="1911095"/>
            <a:ext cx="5316160" cy="5316160"/>
          </a:xfrm>
          <a:prstGeom prst="rect">
            <a:avLst/>
          </a:prstGeom>
        </p:spPr>
      </p:pic>
    </p:spTree>
    <p:extLst>
      <p:ext uri="{BB962C8B-B14F-4D97-AF65-F5344CB8AC3E}">
        <p14:creationId xmlns:p14="http://schemas.microsoft.com/office/powerpoint/2010/main" val="192704021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3045E"/>
        </a:solidFill>
        <a:effectLst/>
      </p:bgPr>
    </p:bg>
    <p:spTree>
      <p:nvGrpSpPr>
        <p:cNvPr id="1" name=""/>
        <p:cNvGrpSpPr/>
        <p:nvPr/>
      </p:nvGrpSpPr>
      <p:grpSpPr>
        <a:xfrm>
          <a:off x="0" y="0"/>
          <a:ext cx="0" cy="0"/>
          <a:chOff x="0" y="0"/>
          <a:chExt cx="0" cy="0"/>
        </a:xfrm>
      </p:grpSpPr>
      <p:pic>
        <p:nvPicPr>
          <p:cNvPr id="15" name="Graphic 14" descr="Bubbles with solid fill">
            <a:extLst>
              <a:ext uri="{FF2B5EF4-FFF2-40B4-BE49-F238E27FC236}">
                <a16:creationId xmlns:a16="http://schemas.microsoft.com/office/drawing/2014/main" id="{C453040B-9744-452B-FBE6-43C8D95549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904803">
            <a:off x="9385114" y="2981797"/>
            <a:ext cx="5316160" cy="5316160"/>
          </a:xfrm>
          <a:prstGeom prst="rect">
            <a:avLst/>
          </a:prstGeom>
        </p:spPr>
      </p:pic>
      <p:sp>
        <p:nvSpPr>
          <p:cNvPr id="7" name="TextBox 6">
            <a:extLst>
              <a:ext uri="{FF2B5EF4-FFF2-40B4-BE49-F238E27FC236}">
                <a16:creationId xmlns:a16="http://schemas.microsoft.com/office/drawing/2014/main" id="{B6F9375F-B3C6-F648-22CF-0EC451519B82}"/>
              </a:ext>
            </a:extLst>
          </p:cNvPr>
          <p:cNvSpPr txBox="1"/>
          <p:nvPr/>
        </p:nvSpPr>
        <p:spPr>
          <a:xfrm>
            <a:off x="1523963" y="2705725"/>
            <a:ext cx="9144074" cy="1446550"/>
          </a:xfrm>
          <a:prstGeom prst="rect">
            <a:avLst/>
          </a:prstGeom>
          <a:noFill/>
        </p:spPr>
        <p:txBody>
          <a:bodyPr wrap="square" rtlCol="0">
            <a:spAutoFit/>
          </a:bodyPr>
          <a:lstStyle/>
          <a:p>
            <a:pPr algn="ctr"/>
            <a:r>
              <a:rPr lang="en-US" sz="8800" b="1" dirty="0">
                <a:solidFill>
                  <a:srgbClr val="F1D00A"/>
                </a:solidFill>
                <a:latin typeface="Futura Bold" panose="00000900000000000000" pitchFamily="2" charset="0"/>
              </a:rPr>
              <a:t>THANK YOU</a:t>
            </a:r>
            <a:endParaRPr lang="en-GB" sz="8000" b="1" dirty="0">
              <a:solidFill>
                <a:srgbClr val="F1D00A"/>
              </a:solidFill>
              <a:latin typeface="Futura Bold" panose="00000900000000000000" pitchFamily="2" charset="0"/>
            </a:endParaRPr>
          </a:p>
        </p:txBody>
      </p:sp>
      <p:pic>
        <p:nvPicPr>
          <p:cNvPr id="8" name="Graphic 7" descr="Bubbles with solid fill">
            <a:extLst>
              <a:ext uri="{FF2B5EF4-FFF2-40B4-BE49-F238E27FC236}">
                <a16:creationId xmlns:a16="http://schemas.microsoft.com/office/drawing/2014/main" id="{5A1EC1E7-ED96-CD84-0EF6-0D0704CDE1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733054">
            <a:off x="-2513701" y="-777292"/>
            <a:ext cx="5316160" cy="5316160"/>
          </a:xfrm>
          <a:prstGeom prst="rect">
            <a:avLst/>
          </a:prstGeom>
        </p:spPr>
      </p:pic>
    </p:spTree>
    <p:extLst>
      <p:ext uri="{BB962C8B-B14F-4D97-AF65-F5344CB8AC3E}">
        <p14:creationId xmlns:p14="http://schemas.microsoft.com/office/powerpoint/2010/main" val="174586883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CFDC3CD-E2DB-EE6D-B3FC-BD81227C5D1B}"/>
              </a:ext>
            </a:extLst>
          </p:cNvPr>
          <p:cNvGrpSpPr/>
          <p:nvPr/>
        </p:nvGrpSpPr>
        <p:grpSpPr>
          <a:xfrm>
            <a:off x="-6303" y="398053"/>
            <a:ext cx="9932734" cy="801140"/>
            <a:chOff x="-6303" y="398053"/>
            <a:chExt cx="9932734" cy="801140"/>
          </a:xfrm>
        </p:grpSpPr>
        <p:sp>
          <p:nvSpPr>
            <p:cNvPr id="2" name="Rectangle 1">
              <a:extLst>
                <a:ext uri="{FF2B5EF4-FFF2-40B4-BE49-F238E27FC236}">
                  <a16:creationId xmlns:a16="http://schemas.microsoft.com/office/drawing/2014/main" id="{E9746A55-B8CE-F121-AB8B-1B02098B18CF}"/>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3" name="Parallelogram 2">
              <a:extLst>
                <a:ext uri="{FF2B5EF4-FFF2-40B4-BE49-F238E27FC236}">
                  <a16:creationId xmlns:a16="http://schemas.microsoft.com/office/drawing/2014/main" id="{6078DEA1-D536-45C8-5066-EA8553BCEF2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4" name="Parallelogram 3">
              <a:extLst>
                <a:ext uri="{FF2B5EF4-FFF2-40B4-BE49-F238E27FC236}">
                  <a16:creationId xmlns:a16="http://schemas.microsoft.com/office/drawing/2014/main" id="{C183121D-AB5E-1095-B356-75D16C644F7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5" name="TextBox 4">
              <a:extLst>
                <a:ext uri="{FF2B5EF4-FFF2-40B4-BE49-F238E27FC236}">
                  <a16:creationId xmlns:a16="http://schemas.microsoft.com/office/drawing/2014/main" id="{8592E562-B7F4-E49E-022E-FA9113824335}"/>
                </a:ext>
              </a:extLst>
            </p:cNvPr>
            <p:cNvSpPr txBox="1"/>
            <p:nvPr/>
          </p:nvSpPr>
          <p:spPr>
            <a:xfrm>
              <a:off x="485545" y="485133"/>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Problem Statement</a:t>
              </a:r>
              <a:endParaRPr lang="en-GB" sz="2400" dirty="0">
                <a:solidFill>
                  <a:srgbClr val="F1D00A"/>
                </a:solidFill>
                <a:latin typeface="Futura Bold" panose="00000900000000000000" pitchFamily="2" charset="0"/>
              </a:endParaRPr>
            </a:p>
          </p:txBody>
        </p:sp>
      </p:grpSp>
      <p:cxnSp>
        <p:nvCxnSpPr>
          <p:cNvPr id="24" name="Straight Connector 23">
            <a:extLst>
              <a:ext uri="{FF2B5EF4-FFF2-40B4-BE49-F238E27FC236}">
                <a16:creationId xmlns:a16="http://schemas.microsoft.com/office/drawing/2014/main" id="{88C6B4C8-18E9-04C8-9C48-3FC450447600}"/>
              </a:ext>
            </a:extLst>
          </p:cNvPr>
          <p:cNvCxnSpPr>
            <a:cxnSpLocks/>
          </p:cNvCxnSpPr>
          <p:nvPr/>
        </p:nvCxnSpPr>
        <p:spPr>
          <a:xfrm>
            <a:off x="5135207" y="1576554"/>
            <a:ext cx="0" cy="4893906"/>
          </a:xfrm>
          <a:prstGeom prst="line">
            <a:avLst/>
          </a:prstGeom>
          <a:ln>
            <a:solidFill>
              <a:srgbClr val="03045E"/>
            </a:solidFill>
          </a:ln>
        </p:spPr>
        <p:style>
          <a:lnRef idx="3">
            <a:schemeClr val="dk1"/>
          </a:lnRef>
          <a:fillRef idx="0">
            <a:schemeClr val="dk1"/>
          </a:fillRef>
          <a:effectRef idx="2">
            <a:schemeClr val="dk1"/>
          </a:effectRef>
          <a:fontRef idx="minor">
            <a:schemeClr val="tx1"/>
          </a:fontRef>
        </p:style>
      </p:cxnSp>
      <p:grpSp>
        <p:nvGrpSpPr>
          <p:cNvPr id="46" name="Group 45">
            <a:extLst>
              <a:ext uri="{FF2B5EF4-FFF2-40B4-BE49-F238E27FC236}">
                <a16:creationId xmlns:a16="http://schemas.microsoft.com/office/drawing/2014/main" id="{45863105-88D3-EA0A-684C-0F369C8011F7}"/>
              </a:ext>
            </a:extLst>
          </p:cNvPr>
          <p:cNvGrpSpPr/>
          <p:nvPr/>
        </p:nvGrpSpPr>
        <p:grpSpPr>
          <a:xfrm>
            <a:off x="5024850" y="1510456"/>
            <a:ext cx="6105606" cy="1295419"/>
            <a:chOff x="585039" y="1499943"/>
            <a:chExt cx="6105606" cy="1295419"/>
          </a:xfrm>
        </p:grpSpPr>
        <p:sp>
          <p:nvSpPr>
            <p:cNvPr id="25" name="Oval 24">
              <a:extLst>
                <a:ext uri="{FF2B5EF4-FFF2-40B4-BE49-F238E27FC236}">
                  <a16:creationId xmlns:a16="http://schemas.microsoft.com/office/drawing/2014/main" id="{CF5FECCD-2D52-41F3-A674-EFA0689CCCE5}"/>
                </a:ext>
              </a:extLst>
            </p:cNvPr>
            <p:cNvSpPr/>
            <p:nvPr/>
          </p:nvSpPr>
          <p:spPr>
            <a:xfrm>
              <a:off x="585039" y="1828800"/>
              <a:ext cx="220714" cy="231228"/>
            </a:xfrm>
            <a:prstGeom prst="ellipse">
              <a:avLst/>
            </a:prstGeom>
            <a:solidFill>
              <a:srgbClr val="F0F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GB"/>
            </a:p>
          </p:txBody>
        </p:sp>
        <p:sp>
          <p:nvSpPr>
            <p:cNvPr id="39" name="TextBox 38">
              <a:extLst>
                <a:ext uri="{FF2B5EF4-FFF2-40B4-BE49-F238E27FC236}">
                  <a16:creationId xmlns:a16="http://schemas.microsoft.com/office/drawing/2014/main" id="{1E3185BE-B7E5-CA00-48F3-5E4EC191525F}"/>
                </a:ext>
              </a:extLst>
            </p:cNvPr>
            <p:cNvSpPr txBox="1"/>
            <p:nvPr/>
          </p:nvSpPr>
          <p:spPr>
            <a:xfrm>
              <a:off x="916111" y="1499943"/>
              <a:ext cx="5774534" cy="1295419"/>
            </a:xfrm>
            <a:prstGeom prst="rect">
              <a:avLst/>
            </a:prstGeom>
            <a:noFill/>
          </p:spPr>
          <p:txBody>
            <a:bodyPr wrap="square">
              <a:spAutoFit/>
            </a:bodyPr>
            <a:lstStyle/>
            <a:p>
              <a:pPr>
                <a:lnSpc>
                  <a:spcPct val="150000"/>
                </a:lnSpc>
              </a:pPr>
              <a:r>
                <a:rPr lang="en-US" sz="1800" dirty="0">
                  <a:solidFill>
                    <a:srgbClr val="03045E"/>
                  </a:solidFill>
                  <a:latin typeface="Futura Medium" panose="00000400000000000000" pitchFamily="2" charset="0"/>
                </a:rPr>
                <a:t>Marketing team plays a vital role in boosting brand awareness, expanding market share, and driving product development.</a:t>
              </a:r>
              <a:endParaRPr lang="en-GB" dirty="0">
                <a:solidFill>
                  <a:srgbClr val="03045E"/>
                </a:solidFill>
              </a:endParaRPr>
            </a:p>
          </p:txBody>
        </p:sp>
      </p:grpSp>
      <p:grpSp>
        <p:nvGrpSpPr>
          <p:cNvPr id="47" name="Group 46">
            <a:extLst>
              <a:ext uri="{FF2B5EF4-FFF2-40B4-BE49-F238E27FC236}">
                <a16:creationId xmlns:a16="http://schemas.microsoft.com/office/drawing/2014/main" id="{5D07A4B7-E24D-023A-6F0D-E71E34F4E9D7}"/>
              </a:ext>
            </a:extLst>
          </p:cNvPr>
          <p:cNvGrpSpPr/>
          <p:nvPr/>
        </p:nvGrpSpPr>
        <p:grpSpPr>
          <a:xfrm>
            <a:off x="5024850" y="3134748"/>
            <a:ext cx="6105606" cy="1295419"/>
            <a:chOff x="585039" y="2514635"/>
            <a:chExt cx="6105606" cy="1295419"/>
          </a:xfrm>
        </p:grpSpPr>
        <p:sp>
          <p:nvSpPr>
            <p:cNvPr id="26" name="Oval 25">
              <a:extLst>
                <a:ext uri="{FF2B5EF4-FFF2-40B4-BE49-F238E27FC236}">
                  <a16:creationId xmlns:a16="http://schemas.microsoft.com/office/drawing/2014/main" id="{2DE3B25A-5856-8EB8-A9DB-C1CC0962EA75}"/>
                </a:ext>
              </a:extLst>
            </p:cNvPr>
            <p:cNvSpPr/>
            <p:nvPr/>
          </p:nvSpPr>
          <p:spPr>
            <a:xfrm>
              <a:off x="585039" y="2833496"/>
              <a:ext cx="220714" cy="231228"/>
            </a:xfrm>
            <a:prstGeom prst="ellipse">
              <a:avLst/>
            </a:prstGeom>
            <a:solidFill>
              <a:srgbClr val="F0F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GB"/>
            </a:p>
          </p:txBody>
        </p:sp>
        <p:sp>
          <p:nvSpPr>
            <p:cNvPr id="41" name="TextBox 40">
              <a:extLst>
                <a:ext uri="{FF2B5EF4-FFF2-40B4-BE49-F238E27FC236}">
                  <a16:creationId xmlns:a16="http://schemas.microsoft.com/office/drawing/2014/main" id="{FB16E688-C842-407E-C2D8-E5747A378DE1}"/>
                </a:ext>
              </a:extLst>
            </p:cNvPr>
            <p:cNvSpPr txBox="1"/>
            <p:nvPr/>
          </p:nvSpPr>
          <p:spPr>
            <a:xfrm>
              <a:off x="916115" y="2514635"/>
              <a:ext cx="5774530" cy="1295419"/>
            </a:xfrm>
            <a:prstGeom prst="rect">
              <a:avLst/>
            </a:prstGeom>
            <a:noFill/>
          </p:spPr>
          <p:txBody>
            <a:bodyPr wrap="square">
              <a:spAutoFit/>
            </a:bodyPr>
            <a:lstStyle/>
            <a:p>
              <a:pPr>
                <a:lnSpc>
                  <a:spcPct val="150000"/>
                </a:lnSpc>
              </a:pPr>
              <a:r>
                <a:rPr lang="en-US" sz="1800" dirty="0">
                  <a:solidFill>
                    <a:srgbClr val="03045E"/>
                  </a:solidFill>
                  <a:latin typeface="Futura Medium" panose="00000400000000000000" pitchFamily="2" charset="0"/>
                </a:rPr>
                <a:t>Recently, they conducted an extensive </a:t>
              </a:r>
              <a:r>
                <a:rPr lang="en-US" sz="1800" dirty="0">
                  <a:solidFill>
                    <a:srgbClr val="03045E"/>
                  </a:solidFill>
                  <a:highlight>
                    <a:srgbClr val="F1D00A"/>
                  </a:highlight>
                  <a:latin typeface="Futura Medium" panose="00000400000000000000" pitchFamily="2" charset="0"/>
                </a:rPr>
                <a:t>survey</a:t>
              </a:r>
              <a:r>
                <a:rPr lang="en-US" sz="1800" dirty="0">
                  <a:solidFill>
                    <a:srgbClr val="03045E"/>
                  </a:solidFill>
                  <a:latin typeface="Futura Medium" panose="00000400000000000000" pitchFamily="2" charset="0"/>
                </a:rPr>
                <a:t> across the 10 cities where the company launched its energizing drink.</a:t>
              </a:r>
              <a:endParaRPr lang="en-GB" dirty="0">
                <a:solidFill>
                  <a:srgbClr val="03045E"/>
                </a:solidFill>
              </a:endParaRPr>
            </a:p>
          </p:txBody>
        </p:sp>
      </p:grpSp>
      <p:grpSp>
        <p:nvGrpSpPr>
          <p:cNvPr id="48" name="Group 47">
            <a:extLst>
              <a:ext uri="{FF2B5EF4-FFF2-40B4-BE49-F238E27FC236}">
                <a16:creationId xmlns:a16="http://schemas.microsoft.com/office/drawing/2014/main" id="{58D8D13F-491D-3576-CA8C-282D38882432}"/>
              </a:ext>
            </a:extLst>
          </p:cNvPr>
          <p:cNvGrpSpPr/>
          <p:nvPr/>
        </p:nvGrpSpPr>
        <p:grpSpPr>
          <a:xfrm>
            <a:off x="5024850" y="4754261"/>
            <a:ext cx="6105602" cy="1295419"/>
            <a:chOff x="585039" y="3556078"/>
            <a:chExt cx="6105602" cy="1295419"/>
          </a:xfrm>
        </p:grpSpPr>
        <p:sp>
          <p:nvSpPr>
            <p:cNvPr id="27" name="Oval 26">
              <a:extLst>
                <a:ext uri="{FF2B5EF4-FFF2-40B4-BE49-F238E27FC236}">
                  <a16:creationId xmlns:a16="http://schemas.microsoft.com/office/drawing/2014/main" id="{965DDF70-01AC-8073-6E9D-D1A1897C1243}"/>
                </a:ext>
              </a:extLst>
            </p:cNvPr>
            <p:cNvSpPr/>
            <p:nvPr/>
          </p:nvSpPr>
          <p:spPr>
            <a:xfrm>
              <a:off x="585039" y="3877289"/>
              <a:ext cx="220714" cy="231228"/>
            </a:xfrm>
            <a:prstGeom prst="ellipse">
              <a:avLst/>
            </a:prstGeom>
            <a:solidFill>
              <a:srgbClr val="F0F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GB"/>
            </a:p>
          </p:txBody>
        </p:sp>
        <p:sp>
          <p:nvSpPr>
            <p:cNvPr id="43" name="TextBox 42">
              <a:extLst>
                <a:ext uri="{FF2B5EF4-FFF2-40B4-BE49-F238E27FC236}">
                  <a16:creationId xmlns:a16="http://schemas.microsoft.com/office/drawing/2014/main" id="{EF0F7213-DAC0-9191-C988-0895D34DBB0B}"/>
                </a:ext>
              </a:extLst>
            </p:cNvPr>
            <p:cNvSpPr txBox="1"/>
            <p:nvPr/>
          </p:nvSpPr>
          <p:spPr>
            <a:xfrm>
              <a:off x="916111" y="3556078"/>
              <a:ext cx="5774530" cy="1295419"/>
            </a:xfrm>
            <a:prstGeom prst="rect">
              <a:avLst/>
            </a:prstGeom>
            <a:noFill/>
          </p:spPr>
          <p:txBody>
            <a:bodyPr wrap="square">
              <a:spAutoFit/>
            </a:bodyPr>
            <a:lstStyle/>
            <a:p>
              <a:pPr>
                <a:lnSpc>
                  <a:spcPct val="150000"/>
                </a:lnSpc>
              </a:pPr>
              <a:r>
                <a:rPr lang="en-US" sz="1800" dirty="0">
                  <a:solidFill>
                    <a:srgbClr val="03045E"/>
                  </a:solidFill>
                  <a:latin typeface="Futura Medium" panose="00000400000000000000" pitchFamily="2" charset="0"/>
                </a:rPr>
                <a:t>The survey garnered an impressive response from </a:t>
              </a:r>
              <a:r>
                <a:rPr lang="en-US" sz="1800" dirty="0">
                  <a:solidFill>
                    <a:srgbClr val="03045E"/>
                  </a:solidFill>
                  <a:highlight>
                    <a:srgbClr val="F1D00A"/>
                  </a:highlight>
                  <a:latin typeface="Futura Medium" panose="00000400000000000000" pitchFamily="2" charset="0"/>
                </a:rPr>
                <a:t>10K participants</a:t>
              </a:r>
              <a:r>
                <a:rPr lang="en-US" sz="1800" dirty="0">
                  <a:solidFill>
                    <a:srgbClr val="03045E"/>
                  </a:solidFill>
                  <a:latin typeface="Futura Medium" panose="00000400000000000000" pitchFamily="2" charset="0"/>
                </a:rPr>
                <a:t>. Leading the charge in converting this valuable data into actionable insights.</a:t>
              </a:r>
              <a:endParaRPr lang="en-GB" dirty="0">
                <a:solidFill>
                  <a:srgbClr val="03045E"/>
                </a:solidFill>
              </a:endParaRPr>
            </a:p>
          </p:txBody>
        </p:sp>
      </p:grpSp>
      <p:sp>
        <p:nvSpPr>
          <p:cNvPr id="9" name="Rectangle 8">
            <a:extLst>
              <a:ext uri="{FF2B5EF4-FFF2-40B4-BE49-F238E27FC236}">
                <a16:creationId xmlns:a16="http://schemas.microsoft.com/office/drawing/2014/main" id="{9545CC18-C193-C6EF-DDDC-7070CA8C49FD}"/>
              </a:ext>
            </a:extLst>
          </p:cNvPr>
          <p:cNvSpPr/>
          <p:nvPr/>
        </p:nvSpPr>
        <p:spPr>
          <a:xfrm>
            <a:off x="0" y="1333356"/>
            <a:ext cx="4154837" cy="5118755"/>
          </a:xfrm>
          <a:prstGeom prst="rect">
            <a:avLst/>
          </a:prstGeom>
          <a:solidFill>
            <a:srgbClr val="03045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1800" dirty="0">
              <a:solidFill>
                <a:srgbClr val="FF0000"/>
              </a:solidFill>
              <a:latin typeface="Futura Medium"/>
            </a:endParaRPr>
          </a:p>
        </p:txBody>
      </p:sp>
      <p:pic>
        <p:nvPicPr>
          <p:cNvPr id="13" name="Picture 12">
            <a:extLst>
              <a:ext uri="{FF2B5EF4-FFF2-40B4-BE49-F238E27FC236}">
                <a16:creationId xmlns:a16="http://schemas.microsoft.com/office/drawing/2014/main" id="{B5EFB82B-A19C-D522-7CEC-2094ED930B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449" y="1547484"/>
            <a:ext cx="4589145" cy="4589145"/>
          </a:xfrm>
          <a:prstGeom prst="rect">
            <a:avLst/>
          </a:prstGeom>
        </p:spPr>
      </p:pic>
      <p:grpSp>
        <p:nvGrpSpPr>
          <p:cNvPr id="14" name="Group 13">
            <a:extLst>
              <a:ext uri="{FF2B5EF4-FFF2-40B4-BE49-F238E27FC236}">
                <a16:creationId xmlns:a16="http://schemas.microsoft.com/office/drawing/2014/main" id="{DFE5110A-690B-CC74-2710-F8A0DAAA5133}"/>
              </a:ext>
            </a:extLst>
          </p:cNvPr>
          <p:cNvGrpSpPr/>
          <p:nvPr/>
        </p:nvGrpSpPr>
        <p:grpSpPr>
          <a:xfrm>
            <a:off x="-10846572" y="392798"/>
            <a:ext cx="6764429" cy="940558"/>
            <a:chOff x="-6303" y="398053"/>
            <a:chExt cx="9932734" cy="801140"/>
          </a:xfrm>
        </p:grpSpPr>
        <p:sp>
          <p:nvSpPr>
            <p:cNvPr id="15" name="Rectangle 1">
              <a:extLst>
                <a:ext uri="{FF2B5EF4-FFF2-40B4-BE49-F238E27FC236}">
                  <a16:creationId xmlns:a16="http://schemas.microsoft.com/office/drawing/2014/main" id="{2512FDF2-454D-CB78-8465-A7123D9F94FE}"/>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16" name="Parallelogram 15">
              <a:extLst>
                <a:ext uri="{FF2B5EF4-FFF2-40B4-BE49-F238E27FC236}">
                  <a16:creationId xmlns:a16="http://schemas.microsoft.com/office/drawing/2014/main" id="{73A32CB8-3D35-538E-CEBB-D455551D3B85}"/>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17" name="Parallelogram 16">
              <a:extLst>
                <a:ext uri="{FF2B5EF4-FFF2-40B4-BE49-F238E27FC236}">
                  <a16:creationId xmlns:a16="http://schemas.microsoft.com/office/drawing/2014/main" id="{8D7EE2FC-A0D4-62F1-AE2E-ACE6A406C449}"/>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18" name="TextBox 17">
              <a:extLst>
                <a:ext uri="{FF2B5EF4-FFF2-40B4-BE49-F238E27FC236}">
                  <a16:creationId xmlns:a16="http://schemas.microsoft.com/office/drawing/2014/main" id="{3E6DB2F4-29EC-705E-1E90-0504990CADE4}"/>
                </a:ext>
              </a:extLst>
            </p:cNvPr>
            <p:cNvSpPr txBox="1"/>
            <p:nvPr/>
          </p:nvSpPr>
          <p:spPr>
            <a:xfrm>
              <a:off x="485545" y="485133"/>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Primary Insights</a:t>
              </a:r>
              <a:endParaRPr lang="en-GB" sz="2400" dirty="0">
                <a:solidFill>
                  <a:srgbClr val="F1D00A"/>
                </a:solidFill>
                <a:latin typeface="Futura Bold" panose="00000900000000000000" pitchFamily="2" charset="0"/>
              </a:endParaRPr>
            </a:p>
          </p:txBody>
        </p:sp>
      </p:grpSp>
    </p:spTree>
    <p:extLst>
      <p:ext uri="{BB962C8B-B14F-4D97-AF65-F5344CB8AC3E}">
        <p14:creationId xmlns:p14="http://schemas.microsoft.com/office/powerpoint/2010/main" val="232325335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CFDC3CD-E2DB-EE6D-B3FC-BD81227C5D1B}"/>
              </a:ext>
            </a:extLst>
          </p:cNvPr>
          <p:cNvGrpSpPr/>
          <p:nvPr/>
        </p:nvGrpSpPr>
        <p:grpSpPr>
          <a:xfrm>
            <a:off x="-6303" y="398053"/>
            <a:ext cx="9932734" cy="801140"/>
            <a:chOff x="-6303" y="398053"/>
            <a:chExt cx="9932734" cy="801140"/>
          </a:xfrm>
        </p:grpSpPr>
        <p:sp>
          <p:nvSpPr>
            <p:cNvPr id="2" name="Rectangle 1">
              <a:extLst>
                <a:ext uri="{FF2B5EF4-FFF2-40B4-BE49-F238E27FC236}">
                  <a16:creationId xmlns:a16="http://schemas.microsoft.com/office/drawing/2014/main" id="{E9746A55-B8CE-F121-AB8B-1B02098B18CF}"/>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3" name="Parallelogram 2">
              <a:extLst>
                <a:ext uri="{FF2B5EF4-FFF2-40B4-BE49-F238E27FC236}">
                  <a16:creationId xmlns:a16="http://schemas.microsoft.com/office/drawing/2014/main" id="{6078DEA1-D536-45C8-5066-EA8553BCEF2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4" name="Parallelogram 3">
              <a:extLst>
                <a:ext uri="{FF2B5EF4-FFF2-40B4-BE49-F238E27FC236}">
                  <a16:creationId xmlns:a16="http://schemas.microsoft.com/office/drawing/2014/main" id="{C183121D-AB5E-1095-B356-75D16C644F7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5" name="TextBox 4">
              <a:extLst>
                <a:ext uri="{FF2B5EF4-FFF2-40B4-BE49-F238E27FC236}">
                  <a16:creationId xmlns:a16="http://schemas.microsoft.com/office/drawing/2014/main" id="{8592E562-B7F4-E49E-022E-FA9113824335}"/>
                </a:ext>
              </a:extLst>
            </p:cNvPr>
            <p:cNvSpPr txBox="1"/>
            <p:nvPr/>
          </p:nvSpPr>
          <p:spPr>
            <a:xfrm>
              <a:off x="485545" y="485133"/>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Primary Insights</a:t>
              </a:r>
              <a:endParaRPr lang="en-GB" sz="2400" dirty="0">
                <a:solidFill>
                  <a:srgbClr val="F1D00A"/>
                </a:solidFill>
                <a:latin typeface="Futura Bold" panose="00000900000000000000" pitchFamily="2" charset="0"/>
              </a:endParaRPr>
            </a:p>
          </p:txBody>
        </p:sp>
      </p:grpSp>
      <p:cxnSp>
        <p:nvCxnSpPr>
          <p:cNvPr id="15" name="Straight Connector 14">
            <a:extLst>
              <a:ext uri="{FF2B5EF4-FFF2-40B4-BE49-F238E27FC236}">
                <a16:creationId xmlns:a16="http://schemas.microsoft.com/office/drawing/2014/main" id="{1D92FE90-8CFD-D29D-2363-100B6FC5B11F}"/>
              </a:ext>
            </a:extLst>
          </p:cNvPr>
          <p:cNvCxnSpPr>
            <a:cxnSpLocks/>
          </p:cNvCxnSpPr>
          <p:nvPr/>
        </p:nvCxnSpPr>
        <p:spPr>
          <a:xfrm>
            <a:off x="875177" y="1566041"/>
            <a:ext cx="0" cy="4971393"/>
          </a:xfrm>
          <a:prstGeom prst="line">
            <a:avLst/>
          </a:prstGeom>
          <a:ln>
            <a:solidFill>
              <a:srgbClr val="03045E"/>
            </a:solidFill>
          </a:ln>
        </p:spPr>
        <p:style>
          <a:lnRef idx="3">
            <a:schemeClr val="dk1"/>
          </a:lnRef>
          <a:fillRef idx="0">
            <a:schemeClr val="dk1"/>
          </a:fillRef>
          <a:effectRef idx="2">
            <a:schemeClr val="dk1"/>
          </a:effectRef>
          <a:fontRef idx="minor">
            <a:schemeClr val="tx1"/>
          </a:fontRef>
        </p:style>
      </p:cxnSp>
      <p:grpSp>
        <p:nvGrpSpPr>
          <p:cNvPr id="42" name="Group 41">
            <a:extLst>
              <a:ext uri="{FF2B5EF4-FFF2-40B4-BE49-F238E27FC236}">
                <a16:creationId xmlns:a16="http://schemas.microsoft.com/office/drawing/2014/main" id="{4553343C-4217-E067-1DF7-938A3D1EF112}"/>
              </a:ext>
            </a:extLst>
          </p:cNvPr>
          <p:cNvGrpSpPr/>
          <p:nvPr/>
        </p:nvGrpSpPr>
        <p:grpSpPr>
          <a:xfrm>
            <a:off x="764820" y="1609234"/>
            <a:ext cx="6256087" cy="4786198"/>
            <a:chOff x="764820" y="1609234"/>
            <a:chExt cx="6256087" cy="4786198"/>
          </a:xfrm>
        </p:grpSpPr>
        <p:grpSp>
          <p:nvGrpSpPr>
            <p:cNvPr id="31" name="Group 30">
              <a:extLst>
                <a:ext uri="{FF2B5EF4-FFF2-40B4-BE49-F238E27FC236}">
                  <a16:creationId xmlns:a16="http://schemas.microsoft.com/office/drawing/2014/main" id="{9D869A57-FA33-6D8C-68B0-59328C5904DD}"/>
                </a:ext>
              </a:extLst>
            </p:cNvPr>
            <p:cNvGrpSpPr/>
            <p:nvPr/>
          </p:nvGrpSpPr>
          <p:grpSpPr>
            <a:xfrm>
              <a:off x="764820" y="1609234"/>
              <a:ext cx="3967648" cy="461665"/>
              <a:chOff x="764820" y="1682804"/>
              <a:chExt cx="3967648" cy="461665"/>
            </a:xfrm>
          </p:grpSpPr>
          <p:sp>
            <p:nvSpPr>
              <p:cNvPr id="16" name="Oval 15">
                <a:extLst>
                  <a:ext uri="{FF2B5EF4-FFF2-40B4-BE49-F238E27FC236}">
                    <a16:creationId xmlns:a16="http://schemas.microsoft.com/office/drawing/2014/main" id="{D09135E3-AFB0-53C0-4EEC-1D59BF4BDD24}"/>
                  </a:ext>
                </a:extLst>
              </p:cNvPr>
              <p:cNvSpPr/>
              <p:nvPr/>
            </p:nvSpPr>
            <p:spPr>
              <a:xfrm>
                <a:off x="764820" y="1828800"/>
                <a:ext cx="220714" cy="231228"/>
              </a:xfrm>
              <a:prstGeom prst="ellipse">
                <a:avLst/>
              </a:prstGeom>
              <a:solidFill>
                <a:srgbClr val="F0F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87FF9C0B-564D-EF1A-F7F6-5F8F1F34A7D9}"/>
                  </a:ext>
                </a:extLst>
              </p:cNvPr>
              <p:cNvSpPr txBox="1"/>
              <p:nvPr/>
            </p:nvSpPr>
            <p:spPr>
              <a:xfrm>
                <a:off x="1095891" y="1682804"/>
                <a:ext cx="3636577" cy="461665"/>
              </a:xfrm>
              <a:prstGeom prst="rect">
                <a:avLst/>
              </a:prstGeom>
              <a:noFill/>
            </p:spPr>
            <p:txBody>
              <a:bodyPr wrap="square" rtlCol="0">
                <a:spAutoFit/>
              </a:bodyPr>
              <a:lstStyle/>
              <a:p>
                <a:r>
                  <a:rPr lang="en-US" sz="2400" dirty="0">
                    <a:solidFill>
                      <a:srgbClr val="03045E"/>
                    </a:solidFill>
                    <a:latin typeface="Futura Medium" panose="00000400000000000000" pitchFamily="2" charset="0"/>
                  </a:rPr>
                  <a:t>Demographic Insights</a:t>
                </a:r>
                <a:endParaRPr lang="en-GB" sz="2400" dirty="0">
                  <a:solidFill>
                    <a:srgbClr val="03045E"/>
                  </a:solidFill>
                  <a:latin typeface="Futura Medium" panose="00000400000000000000" pitchFamily="2" charset="0"/>
                </a:endParaRPr>
              </a:p>
            </p:txBody>
          </p:sp>
        </p:grpSp>
        <p:grpSp>
          <p:nvGrpSpPr>
            <p:cNvPr id="32" name="Group 31">
              <a:extLst>
                <a:ext uri="{FF2B5EF4-FFF2-40B4-BE49-F238E27FC236}">
                  <a16:creationId xmlns:a16="http://schemas.microsoft.com/office/drawing/2014/main" id="{16867C8A-B2E4-EA90-E379-108FBC660657}"/>
                </a:ext>
              </a:extLst>
            </p:cNvPr>
            <p:cNvGrpSpPr/>
            <p:nvPr/>
          </p:nvGrpSpPr>
          <p:grpSpPr>
            <a:xfrm>
              <a:off x="764820" y="2319730"/>
              <a:ext cx="3967648" cy="523220"/>
              <a:chOff x="764820" y="2508826"/>
              <a:chExt cx="3967648" cy="523220"/>
            </a:xfrm>
          </p:grpSpPr>
          <p:sp>
            <p:nvSpPr>
              <p:cNvPr id="17" name="Oval 16">
                <a:extLst>
                  <a:ext uri="{FF2B5EF4-FFF2-40B4-BE49-F238E27FC236}">
                    <a16:creationId xmlns:a16="http://schemas.microsoft.com/office/drawing/2014/main" id="{B72B3390-0073-6F73-05FC-296EDC162516}"/>
                  </a:ext>
                </a:extLst>
              </p:cNvPr>
              <p:cNvSpPr/>
              <p:nvPr/>
            </p:nvSpPr>
            <p:spPr>
              <a:xfrm>
                <a:off x="764820" y="2654822"/>
                <a:ext cx="220714" cy="231228"/>
              </a:xfrm>
              <a:prstGeom prst="ellipse">
                <a:avLst/>
              </a:prstGeom>
              <a:solidFill>
                <a:srgbClr val="F0F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96151E45-F915-FADA-ED6F-B34AEE54EDAE}"/>
                  </a:ext>
                </a:extLst>
              </p:cNvPr>
              <p:cNvSpPr txBox="1"/>
              <p:nvPr/>
            </p:nvSpPr>
            <p:spPr>
              <a:xfrm>
                <a:off x="1095891" y="2508826"/>
                <a:ext cx="3636577" cy="523220"/>
              </a:xfrm>
              <a:prstGeom prst="rect">
                <a:avLst/>
              </a:prstGeom>
              <a:noFill/>
            </p:spPr>
            <p:txBody>
              <a:bodyPr wrap="square" rtlCol="0">
                <a:spAutoFit/>
              </a:bodyPr>
              <a:lstStyle/>
              <a:p>
                <a:r>
                  <a:rPr lang="en-US" sz="2400" dirty="0">
                    <a:solidFill>
                      <a:srgbClr val="03045E"/>
                    </a:solidFill>
                    <a:latin typeface="Futura Medium" panose="00000400000000000000" pitchFamily="2" charset="0"/>
                  </a:rPr>
                  <a:t>Consumer</a:t>
                </a:r>
                <a:r>
                  <a:rPr lang="en-US" sz="2800" dirty="0">
                    <a:solidFill>
                      <a:srgbClr val="03045E"/>
                    </a:solidFill>
                    <a:latin typeface="Futura Medium" panose="00000400000000000000" pitchFamily="2" charset="0"/>
                  </a:rPr>
                  <a:t> </a:t>
                </a:r>
                <a:r>
                  <a:rPr lang="en-US" sz="2400" dirty="0">
                    <a:solidFill>
                      <a:srgbClr val="03045E"/>
                    </a:solidFill>
                    <a:latin typeface="Futura Medium" panose="00000400000000000000" pitchFamily="2" charset="0"/>
                  </a:rPr>
                  <a:t>Preferences</a:t>
                </a:r>
                <a:endParaRPr lang="en-GB" sz="2800" dirty="0">
                  <a:solidFill>
                    <a:srgbClr val="03045E"/>
                  </a:solidFill>
                  <a:latin typeface="Futura Medium" panose="00000400000000000000" pitchFamily="2" charset="0"/>
                </a:endParaRPr>
              </a:p>
            </p:txBody>
          </p:sp>
        </p:grpSp>
        <p:grpSp>
          <p:nvGrpSpPr>
            <p:cNvPr id="33" name="Group 32">
              <a:extLst>
                <a:ext uri="{FF2B5EF4-FFF2-40B4-BE49-F238E27FC236}">
                  <a16:creationId xmlns:a16="http://schemas.microsoft.com/office/drawing/2014/main" id="{E406E8F1-D336-2DF6-30CB-D43FE8E0C8AF}"/>
                </a:ext>
              </a:extLst>
            </p:cNvPr>
            <p:cNvGrpSpPr/>
            <p:nvPr/>
          </p:nvGrpSpPr>
          <p:grpSpPr>
            <a:xfrm>
              <a:off x="764820" y="3091781"/>
              <a:ext cx="3967647" cy="461665"/>
              <a:chOff x="764820" y="3334848"/>
              <a:chExt cx="3967647" cy="461665"/>
            </a:xfrm>
          </p:grpSpPr>
          <p:sp>
            <p:nvSpPr>
              <p:cNvPr id="18" name="Oval 17">
                <a:extLst>
                  <a:ext uri="{FF2B5EF4-FFF2-40B4-BE49-F238E27FC236}">
                    <a16:creationId xmlns:a16="http://schemas.microsoft.com/office/drawing/2014/main" id="{1DE1818B-AF91-EB57-AC3C-0A607539A1ED}"/>
                  </a:ext>
                </a:extLst>
              </p:cNvPr>
              <p:cNvSpPr/>
              <p:nvPr/>
            </p:nvSpPr>
            <p:spPr>
              <a:xfrm>
                <a:off x="764820" y="3480844"/>
                <a:ext cx="220714" cy="231228"/>
              </a:xfrm>
              <a:prstGeom prst="ellipse">
                <a:avLst/>
              </a:prstGeom>
              <a:solidFill>
                <a:srgbClr val="F0F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a:extLst>
                  <a:ext uri="{FF2B5EF4-FFF2-40B4-BE49-F238E27FC236}">
                    <a16:creationId xmlns:a16="http://schemas.microsoft.com/office/drawing/2014/main" id="{4BB464E8-BFD9-679E-D22B-939BF979AC6B}"/>
                  </a:ext>
                </a:extLst>
              </p:cNvPr>
              <p:cNvSpPr txBox="1"/>
              <p:nvPr/>
            </p:nvSpPr>
            <p:spPr>
              <a:xfrm>
                <a:off x="1095890" y="3334848"/>
                <a:ext cx="3636577" cy="461665"/>
              </a:xfrm>
              <a:prstGeom prst="rect">
                <a:avLst/>
              </a:prstGeom>
              <a:noFill/>
            </p:spPr>
            <p:txBody>
              <a:bodyPr wrap="square" rtlCol="0">
                <a:spAutoFit/>
              </a:bodyPr>
              <a:lstStyle/>
              <a:p>
                <a:r>
                  <a:rPr lang="en-GB" sz="2400" dirty="0">
                    <a:solidFill>
                      <a:srgbClr val="03045E"/>
                    </a:solidFill>
                    <a:latin typeface="Futura Medium" panose="00000400000000000000" pitchFamily="2" charset="0"/>
                  </a:rPr>
                  <a:t>Competition Analysis</a:t>
                </a:r>
              </a:p>
            </p:txBody>
          </p:sp>
        </p:grpSp>
        <p:grpSp>
          <p:nvGrpSpPr>
            <p:cNvPr id="34" name="Group 33">
              <a:extLst>
                <a:ext uri="{FF2B5EF4-FFF2-40B4-BE49-F238E27FC236}">
                  <a16:creationId xmlns:a16="http://schemas.microsoft.com/office/drawing/2014/main" id="{498B5A8B-8FE4-7EC0-73D2-501A3385A819}"/>
                </a:ext>
              </a:extLst>
            </p:cNvPr>
            <p:cNvGrpSpPr/>
            <p:nvPr/>
          </p:nvGrpSpPr>
          <p:grpSpPr>
            <a:xfrm>
              <a:off x="764820" y="3802277"/>
              <a:ext cx="6256087" cy="461665"/>
              <a:chOff x="764820" y="4160871"/>
              <a:chExt cx="6256087" cy="461665"/>
            </a:xfrm>
          </p:grpSpPr>
          <p:sp>
            <p:nvSpPr>
              <p:cNvPr id="19" name="Oval 18">
                <a:extLst>
                  <a:ext uri="{FF2B5EF4-FFF2-40B4-BE49-F238E27FC236}">
                    <a16:creationId xmlns:a16="http://schemas.microsoft.com/office/drawing/2014/main" id="{A7285C67-3716-8ACB-D75D-7A935FF2A541}"/>
                  </a:ext>
                </a:extLst>
              </p:cNvPr>
              <p:cNvSpPr/>
              <p:nvPr/>
            </p:nvSpPr>
            <p:spPr>
              <a:xfrm>
                <a:off x="764820" y="4306866"/>
                <a:ext cx="220714" cy="231228"/>
              </a:xfrm>
              <a:prstGeom prst="ellipse">
                <a:avLst/>
              </a:prstGeom>
              <a:solidFill>
                <a:srgbClr val="F0F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Box 28">
                <a:extLst>
                  <a:ext uri="{FF2B5EF4-FFF2-40B4-BE49-F238E27FC236}">
                    <a16:creationId xmlns:a16="http://schemas.microsoft.com/office/drawing/2014/main" id="{40673F14-AA9B-D516-72C4-B445CEE2438F}"/>
                  </a:ext>
                </a:extLst>
              </p:cNvPr>
              <p:cNvSpPr txBox="1"/>
              <p:nvPr/>
            </p:nvSpPr>
            <p:spPr>
              <a:xfrm>
                <a:off x="1095889" y="4160871"/>
                <a:ext cx="5925018" cy="461665"/>
              </a:xfrm>
              <a:prstGeom prst="rect">
                <a:avLst/>
              </a:prstGeom>
              <a:noFill/>
            </p:spPr>
            <p:txBody>
              <a:bodyPr wrap="square" rtlCol="0">
                <a:spAutoFit/>
              </a:bodyPr>
              <a:lstStyle/>
              <a:p>
                <a:r>
                  <a:rPr lang="en-US" sz="2400" dirty="0">
                    <a:solidFill>
                      <a:srgbClr val="03045E"/>
                    </a:solidFill>
                    <a:latin typeface="Futura Medium" panose="00000400000000000000" pitchFamily="2" charset="0"/>
                  </a:rPr>
                  <a:t> Marketing Channels and Brand Awareness</a:t>
                </a:r>
                <a:endParaRPr lang="en-GB" sz="2400" dirty="0">
                  <a:solidFill>
                    <a:srgbClr val="03045E"/>
                  </a:solidFill>
                  <a:latin typeface="Futura Medium" panose="00000400000000000000" pitchFamily="2" charset="0"/>
                </a:endParaRPr>
              </a:p>
            </p:txBody>
          </p:sp>
        </p:grpSp>
        <p:grpSp>
          <p:nvGrpSpPr>
            <p:cNvPr id="35" name="Group 34">
              <a:extLst>
                <a:ext uri="{FF2B5EF4-FFF2-40B4-BE49-F238E27FC236}">
                  <a16:creationId xmlns:a16="http://schemas.microsoft.com/office/drawing/2014/main" id="{EBF69215-C9C1-94FC-0562-A7CFB158DCCF}"/>
                </a:ext>
              </a:extLst>
            </p:cNvPr>
            <p:cNvGrpSpPr/>
            <p:nvPr/>
          </p:nvGrpSpPr>
          <p:grpSpPr>
            <a:xfrm>
              <a:off x="764820" y="4512773"/>
              <a:ext cx="3967646" cy="461665"/>
              <a:chOff x="764820" y="4986892"/>
              <a:chExt cx="3967646" cy="461665"/>
            </a:xfrm>
          </p:grpSpPr>
          <p:sp>
            <p:nvSpPr>
              <p:cNvPr id="20" name="Oval 19">
                <a:extLst>
                  <a:ext uri="{FF2B5EF4-FFF2-40B4-BE49-F238E27FC236}">
                    <a16:creationId xmlns:a16="http://schemas.microsoft.com/office/drawing/2014/main" id="{ECE45C7F-EB87-2C9D-92D5-CF49EC16EB43}"/>
                  </a:ext>
                </a:extLst>
              </p:cNvPr>
              <p:cNvSpPr/>
              <p:nvPr/>
            </p:nvSpPr>
            <p:spPr>
              <a:xfrm>
                <a:off x="764820" y="5132888"/>
                <a:ext cx="220714" cy="231228"/>
              </a:xfrm>
              <a:prstGeom prst="ellipse">
                <a:avLst/>
              </a:prstGeom>
              <a:solidFill>
                <a:srgbClr val="F0F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Box 29">
                <a:extLst>
                  <a:ext uri="{FF2B5EF4-FFF2-40B4-BE49-F238E27FC236}">
                    <a16:creationId xmlns:a16="http://schemas.microsoft.com/office/drawing/2014/main" id="{B10C3390-A130-510C-BDAF-8043DC5BAFAB}"/>
                  </a:ext>
                </a:extLst>
              </p:cNvPr>
              <p:cNvSpPr txBox="1"/>
              <p:nvPr/>
            </p:nvSpPr>
            <p:spPr>
              <a:xfrm>
                <a:off x="1095889" y="4986892"/>
                <a:ext cx="3636577" cy="461665"/>
              </a:xfrm>
              <a:prstGeom prst="rect">
                <a:avLst/>
              </a:prstGeom>
              <a:noFill/>
            </p:spPr>
            <p:txBody>
              <a:bodyPr wrap="square" rtlCol="0">
                <a:spAutoFit/>
              </a:bodyPr>
              <a:lstStyle/>
              <a:p>
                <a:r>
                  <a:rPr lang="en-GB" sz="2400" dirty="0">
                    <a:solidFill>
                      <a:srgbClr val="03045E"/>
                    </a:solidFill>
                    <a:latin typeface="Futura Medium" panose="00000400000000000000" pitchFamily="2" charset="0"/>
                  </a:rPr>
                  <a:t> Brand Penetration</a:t>
                </a:r>
              </a:p>
            </p:txBody>
          </p:sp>
        </p:grpSp>
        <p:grpSp>
          <p:nvGrpSpPr>
            <p:cNvPr id="36" name="Group 35">
              <a:extLst>
                <a:ext uri="{FF2B5EF4-FFF2-40B4-BE49-F238E27FC236}">
                  <a16:creationId xmlns:a16="http://schemas.microsoft.com/office/drawing/2014/main" id="{71E6ED9F-D742-48A2-4A5D-F7FA2DED82DE}"/>
                </a:ext>
              </a:extLst>
            </p:cNvPr>
            <p:cNvGrpSpPr/>
            <p:nvPr/>
          </p:nvGrpSpPr>
          <p:grpSpPr>
            <a:xfrm>
              <a:off x="764820" y="5223269"/>
              <a:ext cx="3967646" cy="461665"/>
              <a:chOff x="764820" y="5812914"/>
              <a:chExt cx="3967646" cy="461665"/>
            </a:xfrm>
          </p:grpSpPr>
          <p:sp>
            <p:nvSpPr>
              <p:cNvPr id="21" name="Oval 20">
                <a:extLst>
                  <a:ext uri="{FF2B5EF4-FFF2-40B4-BE49-F238E27FC236}">
                    <a16:creationId xmlns:a16="http://schemas.microsoft.com/office/drawing/2014/main" id="{1BF913D9-5666-74C1-F098-C4CB0A46FEE0}"/>
                  </a:ext>
                </a:extLst>
              </p:cNvPr>
              <p:cNvSpPr/>
              <p:nvPr/>
            </p:nvSpPr>
            <p:spPr>
              <a:xfrm>
                <a:off x="764820" y="5958910"/>
                <a:ext cx="220714" cy="231228"/>
              </a:xfrm>
              <a:prstGeom prst="ellipse">
                <a:avLst/>
              </a:prstGeom>
              <a:solidFill>
                <a:srgbClr val="F0F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1220DDED-DD5B-E8D9-A278-7D6DC764FE4C}"/>
                  </a:ext>
                </a:extLst>
              </p:cNvPr>
              <p:cNvSpPr txBox="1"/>
              <p:nvPr/>
            </p:nvSpPr>
            <p:spPr>
              <a:xfrm>
                <a:off x="1095889" y="5812914"/>
                <a:ext cx="3636577" cy="461665"/>
              </a:xfrm>
              <a:prstGeom prst="rect">
                <a:avLst/>
              </a:prstGeom>
              <a:noFill/>
            </p:spPr>
            <p:txBody>
              <a:bodyPr wrap="square" rtlCol="0">
                <a:spAutoFit/>
              </a:bodyPr>
              <a:lstStyle/>
              <a:p>
                <a:r>
                  <a:rPr lang="en-GB" sz="2400" dirty="0">
                    <a:solidFill>
                      <a:srgbClr val="03045E"/>
                    </a:solidFill>
                    <a:latin typeface="Futura Medium" panose="00000400000000000000" pitchFamily="2" charset="0"/>
                  </a:rPr>
                  <a:t>Purchase Behaviour</a:t>
                </a:r>
              </a:p>
            </p:txBody>
          </p:sp>
        </p:grpSp>
        <p:grpSp>
          <p:nvGrpSpPr>
            <p:cNvPr id="37" name="Group 36">
              <a:extLst>
                <a:ext uri="{FF2B5EF4-FFF2-40B4-BE49-F238E27FC236}">
                  <a16:creationId xmlns:a16="http://schemas.microsoft.com/office/drawing/2014/main" id="{4DCEA30D-57AB-FDD6-DA12-652069BA8342}"/>
                </a:ext>
              </a:extLst>
            </p:cNvPr>
            <p:cNvGrpSpPr/>
            <p:nvPr/>
          </p:nvGrpSpPr>
          <p:grpSpPr>
            <a:xfrm>
              <a:off x="764820" y="5933767"/>
              <a:ext cx="3967646" cy="461665"/>
              <a:chOff x="764820" y="5812914"/>
              <a:chExt cx="3967646" cy="461665"/>
            </a:xfrm>
          </p:grpSpPr>
          <p:sp>
            <p:nvSpPr>
              <p:cNvPr id="38" name="Oval 37">
                <a:extLst>
                  <a:ext uri="{FF2B5EF4-FFF2-40B4-BE49-F238E27FC236}">
                    <a16:creationId xmlns:a16="http://schemas.microsoft.com/office/drawing/2014/main" id="{B1F0D31B-141F-DD96-1CE5-3F6824749EE0}"/>
                  </a:ext>
                </a:extLst>
              </p:cNvPr>
              <p:cNvSpPr/>
              <p:nvPr/>
            </p:nvSpPr>
            <p:spPr>
              <a:xfrm>
                <a:off x="764820" y="5958910"/>
                <a:ext cx="220714" cy="231228"/>
              </a:xfrm>
              <a:prstGeom prst="ellipse">
                <a:avLst/>
              </a:prstGeom>
              <a:solidFill>
                <a:srgbClr val="F0F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TextBox 39">
                <a:extLst>
                  <a:ext uri="{FF2B5EF4-FFF2-40B4-BE49-F238E27FC236}">
                    <a16:creationId xmlns:a16="http://schemas.microsoft.com/office/drawing/2014/main" id="{45CB4D9C-6328-491E-80F6-85DB8AD28676}"/>
                  </a:ext>
                </a:extLst>
              </p:cNvPr>
              <p:cNvSpPr txBox="1"/>
              <p:nvPr/>
            </p:nvSpPr>
            <p:spPr>
              <a:xfrm>
                <a:off x="1095889" y="5812914"/>
                <a:ext cx="3636577" cy="461665"/>
              </a:xfrm>
              <a:prstGeom prst="rect">
                <a:avLst/>
              </a:prstGeom>
              <a:noFill/>
            </p:spPr>
            <p:txBody>
              <a:bodyPr wrap="square" rtlCol="0">
                <a:spAutoFit/>
              </a:bodyPr>
              <a:lstStyle/>
              <a:p>
                <a:r>
                  <a:rPr lang="en-GB" sz="2400" dirty="0">
                    <a:solidFill>
                      <a:srgbClr val="03045E"/>
                    </a:solidFill>
                    <a:latin typeface="Futura Medium" panose="00000400000000000000" pitchFamily="2" charset="0"/>
                  </a:rPr>
                  <a:t> Product Development</a:t>
                </a:r>
              </a:p>
            </p:txBody>
          </p:sp>
        </p:grpSp>
      </p:grpSp>
      <p:pic>
        <p:nvPicPr>
          <p:cNvPr id="52" name="Graphic 51" descr="Bubbles with solid fill">
            <a:extLst>
              <a:ext uri="{FF2B5EF4-FFF2-40B4-BE49-F238E27FC236}">
                <a16:creationId xmlns:a16="http://schemas.microsoft.com/office/drawing/2014/main" id="{FF30B84C-1E0C-B4E7-B5D2-FF2BB4031C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904803">
            <a:off x="9372338" y="1365427"/>
            <a:ext cx="5316160" cy="5316160"/>
          </a:xfrm>
          <a:prstGeom prst="rect">
            <a:avLst/>
          </a:prstGeom>
        </p:spPr>
      </p:pic>
      <p:grpSp>
        <p:nvGrpSpPr>
          <p:cNvPr id="7" name="Group 6">
            <a:extLst>
              <a:ext uri="{FF2B5EF4-FFF2-40B4-BE49-F238E27FC236}">
                <a16:creationId xmlns:a16="http://schemas.microsoft.com/office/drawing/2014/main" id="{5F23034D-511C-1EE0-8EE2-A0CEB09E9C0C}"/>
              </a:ext>
            </a:extLst>
          </p:cNvPr>
          <p:cNvGrpSpPr/>
          <p:nvPr/>
        </p:nvGrpSpPr>
        <p:grpSpPr>
          <a:xfrm>
            <a:off x="-18664397" y="354511"/>
            <a:ext cx="8050826" cy="821308"/>
            <a:chOff x="-6303" y="398053"/>
            <a:chExt cx="9932734" cy="801140"/>
          </a:xfrm>
        </p:grpSpPr>
        <p:sp>
          <p:nvSpPr>
            <p:cNvPr id="8" name="Rectangle 1">
              <a:extLst>
                <a:ext uri="{FF2B5EF4-FFF2-40B4-BE49-F238E27FC236}">
                  <a16:creationId xmlns:a16="http://schemas.microsoft.com/office/drawing/2014/main" id="{5F4C4D40-EDA5-37CC-7ABE-C22F5DF486CD}"/>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9" name="Parallelogram 8">
              <a:extLst>
                <a:ext uri="{FF2B5EF4-FFF2-40B4-BE49-F238E27FC236}">
                  <a16:creationId xmlns:a16="http://schemas.microsoft.com/office/drawing/2014/main" id="{CB2E6369-FF86-5D19-444B-AF0EC3DA8017}"/>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10" name="Parallelogram 9">
              <a:extLst>
                <a:ext uri="{FF2B5EF4-FFF2-40B4-BE49-F238E27FC236}">
                  <a16:creationId xmlns:a16="http://schemas.microsoft.com/office/drawing/2014/main" id="{F0E6FED7-9E43-9011-0819-01F72675D84C}"/>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11" name="TextBox 10">
              <a:extLst>
                <a:ext uri="{FF2B5EF4-FFF2-40B4-BE49-F238E27FC236}">
                  <a16:creationId xmlns:a16="http://schemas.microsoft.com/office/drawing/2014/main" id="{F3502DD7-DEFA-6A81-4A60-73A728AB81DD}"/>
                </a:ext>
              </a:extLst>
            </p:cNvPr>
            <p:cNvSpPr txBox="1"/>
            <p:nvPr/>
          </p:nvSpPr>
          <p:spPr>
            <a:xfrm>
              <a:off x="485545" y="485133"/>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Demographic Insights</a:t>
              </a:r>
              <a:endParaRPr lang="en-GB" sz="2400" dirty="0">
                <a:solidFill>
                  <a:srgbClr val="F1D00A"/>
                </a:solidFill>
                <a:latin typeface="Futura Bold" panose="00000900000000000000" pitchFamily="2" charset="0"/>
              </a:endParaRPr>
            </a:p>
          </p:txBody>
        </p:sp>
      </p:grpSp>
    </p:spTree>
    <p:extLst>
      <p:ext uri="{BB962C8B-B14F-4D97-AF65-F5344CB8AC3E}">
        <p14:creationId xmlns:p14="http://schemas.microsoft.com/office/powerpoint/2010/main" val="132144321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CFDC3CD-E2DB-EE6D-B3FC-BD81227C5D1B}"/>
              </a:ext>
            </a:extLst>
          </p:cNvPr>
          <p:cNvGrpSpPr/>
          <p:nvPr/>
        </p:nvGrpSpPr>
        <p:grpSpPr>
          <a:xfrm>
            <a:off x="-6303" y="398053"/>
            <a:ext cx="9932734" cy="801140"/>
            <a:chOff x="-6303" y="398053"/>
            <a:chExt cx="9932734" cy="801140"/>
          </a:xfrm>
        </p:grpSpPr>
        <p:sp>
          <p:nvSpPr>
            <p:cNvPr id="2" name="Rectangle 1">
              <a:extLst>
                <a:ext uri="{FF2B5EF4-FFF2-40B4-BE49-F238E27FC236}">
                  <a16:creationId xmlns:a16="http://schemas.microsoft.com/office/drawing/2014/main" id="{E9746A55-B8CE-F121-AB8B-1B02098B18CF}"/>
                </a:ext>
              </a:extLst>
            </p:cNvPr>
            <p:cNvSpPr/>
            <p:nvPr/>
          </p:nvSpPr>
          <p:spPr>
            <a:xfrm>
              <a:off x="-6303" y="398053"/>
              <a:ext cx="8569840" cy="777766"/>
            </a:xfrm>
            <a:custGeom>
              <a:avLst/>
              <a:gdLst>
                <a:gd name="connsiteX0" fmla="*/ 0 w 7620000"/>
                <a:gd name="connsiteY0" fmla="*/ 0 h 777766"/>
                <a:gd name="connsiteX1" fmla="*/ 7620000 w 7620000"/>
                <a:gd name="connsiteY1" fmla="*/ 0 h 777766"/>
                <a:gd name="connsiteX2" fmla="*/ 7620000 w 7620000"/>
                <a:gd name="connsiteY2" fmla="*/ 777766 h 777766"/>
                <a:gd name="connsiteX3" fmla="*/ 0 w 7620000"/>
                <a:gd name="connsiteY3" fmla="*/ 777766 h 777766"/>
                <a:gd name="connsiteX4" fmla="*/ 0 w 7620000"/>
                <a:gd name="connsiteY4" fmla="*/ 0 h 777766"/>
                <a:gd name="connsiteX0" fmla="*/ 0 w 7620000"/>
                <a:gd name="connsiteY0" fmla="*/ 0 h 777766"/>
                <a:gd name="connsiteX1" fmla="*/ 7620000 w 7620000"/>
                <a:gd name="connsiteY1" fmla="*/ 0 h 777766"/>
                <a:gd name="connsiteX2" fmla="*/ 7178566 w 7620000"/>
                <a:gd name="connsiteY2" fmla="*/ 767256 h 777766"/>
                <a:gd name="connsiteX3" fmla="*/ 0 w 7620000"/>
                <a:gd name="connsiteY3" fmla="*/ 777766 h 777766"/>
                <a:gd name="connsiteX4" fmla="*/ 0 w 7620000"/>
                <a:gd name="connsiteY4" fmla="*/ 0 h 77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777766">
                  <a:moveTo>
                    <a:pt x="0" y="0"/>
                  </a:moveTo>
                  <a:lnTo>
                    <a:pt x="7620000" y="0"/>
                  </a:lnTo>
                  <a:lnTo>
                    <a:pt x="7178566" y="767256"/>
                  </a:lnTo>
                  <a:lnTo>
                    <a:pt x="0" y="777766"/>
                  </a:lnTo>
                  <a:lnTo>
                    <a:pt x="0" y="0"/>
                  </a:lnTo>
                  <a:close/>
                </a:path>
              </a:pathLst>
            </a:cu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rgbClr val="03045E"/>
                </a:solidFill>
              </a:endParaRPr>
            </a:p>
          </p:txBody>
        </p:sp>
        <p:sp>
          <p:nvSpPr>
            <p:cNvPr id="3" name="Parallelogram 2">
              <a:extLst>
                <a:ext uri="{FF2B5EF4-FFF2-40B4-BE49-F238E27FC236}">
                  <a16:creationId xmlns:a16="http://schemas.microsoft.com/office/drawing/2014/main" id="{6078DEA1-D536-45C8-5066-EA8553BCEF2E}"/>
                </a:ext>
              </a:extLst>
            </p:cNvPr>
            <p:cNvSpPr/>
            <p:nvPr/>
          </p:nvSpPr>
          <p:spPr>
            <a:xfrm>
              <a:off x="8317222" y="399671"/>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4" name="Parallelogram 3">
              <a:extLst>
                <a:ext uri="{FF2B5EF4-FFF2-40B4-BE49-F238E27FC236}">
                  <a16:creationId xmlns:a16="http://schemas.microsoft.com/office/drawing/2014/main" id="{C183121D-AB5E-1095-B356-75D16C644F7D}"/>
                </a:ext>
              </a:extLst>
            </p:cNvPr>
            <p:cNvSpPr/>
            <p:nvPr/>
          </p:nvSpPr>
          <p:spPr>
            <a:xfrm>
              <a:off x="9001520" y="421427"/>
              <a:ext cx="924911" cy="777766"/>
            </a:xfrm>
            <a:prstGeom prst="parallelogram">
              <a:avLst>
                <a:gd name="adj" fmla="val 59460"/>
              </a:avLst>
            </a:prstGeom>
            <a:solidFill>
              <a:srgbClr val="0304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solidFill>
                  <a:srgbClr val="03045E"/>
                </a:solidFill>
              </a:endParaRPr>
            </a:p>
          </p:txBody>
        </p:sp>
        <p:sp>
          <p:nvSpPr>
            <p:cNvPr id="5" name="TextBox 4">
              <a:extLst>
                <a:ext uri="{FF2B5EF4-FFF2-40B4-BE49-F238E27FC236}">
                  <a16:creationId xmlns:a16="http://schemas.microsoft.com/office/drawing/2014/main" id="{8592E562-B7F4-E49E-022E-FA9113824335}"/>
                </a:ext>
              </a:extLst>
            </p:cNvPr>
            <p:cNvSpPr txBox="1"/>
            <p:nvPr/>
          </p:nvSpPr>
          <p:spPr>
            <a:xfrm>
              <a:off x="485545" y="485133"/>
              <a:ext cx="7293936" cy="584775"/>
            </a:xfrm>
            <a:prstGeom prst="rect">
              <a:avLst/>
            </a:prstGeom>
            <a:noFill/>
          </p:spPr>
          <p:txBody>
            <a:bodyPr wrap="square" rtlCol="0">
              <a:spAutoFit/>
            </a:bodyPr>
            <a:lstStyle/>
            <a:p>
              <a:pPr algn="just"/>
              <a:r>
                <a:rPr lang="en-US" sz="3200" b="1" dirty="0">
                  <a:solidFill>
                    <a:srgbClr val="F1D00A"/>
                  </a:solidFill>
                  <a:latin typeface="Futura Bold" panose="00000900000000000000" pitchFamily="2" charset="0"/>
                </a:rPr>
                <a:t>Demographic Insights</a:t>
              </a:r>
              <a:endParaRPr lang="en-GB" sz="2400" dirty="0">
                <a:solidFill>
                  <a:srgbClr val="F1D00A"/>
                </a:solidFill>
                <a:latin typeface="Futura Bold" panose="00000900000000000000" pitchFamily="2" charset="0"/>
              </a:endParaRPr>
            </a:p>
          </p:txBody>
        </p:sp>
      </p:grpSp>
      <p:sp>
        <p:nvSpPr>
          <p:cNvPr id="8" name="TextBox 7">
            <a:extLst>
              <a:ext uri="{FF2B5EF4-FFF2-40B4-BE49-F238E27FC236}">
                <a16:creationId xmlns:a16="http://schemas.microsoft.com/office/drawing/2014/main" id="{565E890B-0940-DFDC-6219-A0B10742044F}"/>
              </a:ext>
            </a:extLst>
          </p:cNvPr>
          <p:cNvSpPr txBox="1"/>
          <p:nvPr/>
        </p:nvSpPr>
        <p:spPr>
          <a:xfrm>
            <a:off x="485545" y="1441575"/>
            <a:ext cx="4086455" cy="503921"/>
          </a:xfrm>
          <a:prstGeom prst="rect">
            <a:avLst/>
          </a:prstGeom>
          <a:noFill/>
        </p:spPr>
        <p:txBody>
          <a:bodyPr wrap="square">
            <a:spAutoFit/>
          </a:bodyPr>
          <a:lstStyle/>
          <a:p>
            <a:pPr>
              <a:lnSpc>
                <a:spcPct val="150000"/>
              </a:lnSpc>
            </a:pPr>
            <a:r>
              <a:rPr lang="en-GB" sz="2000" dirty="0">
                <a:solidFill>
                  <a:srgbClr val="03045E"/>
                </a:solidFill>
                <a:latin typeface="Futura Medium" panose="00000400000000000000" pitchFamily="2" charset="0"/>
              </a:rPr>
              <a:t>a) Who prefers energy drink more?</a:t>
            </a:r>
          </a:p>
        </p:txBody>
      </p:sp>
      <p:pic>
        <p:nvPicPr>
          <p:cNvPr id="12" name="Picture 11" descr="A blue circle with numbers and a white circle with a white circle with a black circle with a white circle with a black circle with a white circle with a black circle with a white circle with a&#10;&#10;Description automatically generated">
            <a:extLst>
              <a:ext uri="{FF2B5EF4-FFF2-40B4-BE49-F238E27FC236}">
                <a16:creationId xmlns:a16="http://schemas.microsoft.com/office/drawing/2014/main" id="{2FB7A75C-5FD9-CCFD-6663-FA705A784B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545" y="2211252"/>
            <a:ext cx="6361366" cy="4233157"/>
          </a:xfrm>
          <a:prstGeom prst="rect">
            <a:avLst/>
          </a:prstGeom>
        </p:spPr>
      </p:pic>
      <p:sp>
        <p:nvSpPr>
          <p:cNvPr id="9" name="TextBox 8">
            <a:extLst>
              <a:ext uri="{FF2B5EF4-FFF2-40B4-BE49-F238E27FC236}">
                <a16:creationId xmlns:a16="http://schemas.microsoft.com/office/drawing/2014/main" id="{D2E2E5B1-F19F-D0C7-C0C4-33561A592227}"/>
              </a:ext>
            </a:extLst>
          </p:cNvPr>
          <p:cNvSpPr txBox="1"/>
          <p:nvPr/>
        </p:nvSpPr>
        <p:spPr>
          <a:xfrm>
            <a:off x="13507541" y="1945496"/>
            <a:ext cx="5019268" cy="1888915"/>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GB" sz="2000" dirty="0">
                <a:solidFill>
                  <a:srgbClr val="03045E"/>
                </a:solidFill>
                <a:latin typeface="Futura Medium" panose="00000400000000000000" pitchFamily="2" charset="0"/>
              </a:rPr>
              <a:t>The survey results indicate that among different genders, </a:t>
            </a:r>
            <a:r>
              <a:rPr lang="en-GB" sz="2000" dirty="0">
                <a:solidFill>
                  <a:srgbClr val="03045E"/>
                </a:solidFill>
                <a:highlight>
                  <a:srgbClr val="F1D00A"/>
                </a:highlight>
                <a:latin typeface="Futura Medium" panose="00000400000000000000" pitchFamily="2" charset="0"/>
              </a:rPr>
              <a:t>Males</a:t>
            </a:r>
            <a:r>
              <a:rPr lang="en-GB" sz="2000" dirty="0">
                <a:solidFill>
                  <a:srgbClr val="03045E"/>
                </a:solidFill>
                <a:latin typeface="Futura Medium" panose="00000400000000000000" pitchFamily="2" charset="0"/>
              </a:rPr>
              <a:t> exhibit a higher preference for energy drinks, comprising </a:t>
            </a:r>
            <a:r>
              <a:rPr lang="en-GB" sz="2000" dirty="0">
                <a:solidFill>
                  <a:srgbClr val="03045E"/>
                </a:solidFill>
                <a:highlight>
                  <a:srgbClr val="F1D00A"/>
                </a:highlight>
                <a:latin typeface="Futura Medium" panose="00000400000000000000" pitchFamily="2" charset="0"/>
              </a:rPr>
              <a:t>60%</a:t>
            </a:r>
            <a:r>
              <a:rPr lang="en-GB" sz="2000" dirty="0">
                <a:solidFill>
                  <a:srgbClr val="03045E"/>
                </a:solidFill>
                <a:latin typeface="Futura Medium" panose="00000400000000000000" pitchFamily="2" charset="0"/>
              </a:rPr>
              <a:t> of the total respondents.</a:t>
            </a:r>
          </a:p>
        </p:txBody>
      </p:sp>
    </p:spTree>
    <p:custDataLst>
      <p:tags r:id="rId1"/>
    </p:custDataLst>
    <p:extLst>
      <p:ext uri="{BB962C8B-B14F-4D97-AF65-F5344CB8AC3E}">
        <p14:creationId xmlns:p14="http://schemas.microsoft.com/office/powerpoint/2010/main" val="417911859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up)">
                                      <p:cBhvr>
                                        <p:cTn id="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2"/>
</p:tagLst>
</file>

<file path=ppt/tags/tag2.xml><?xml version="1.0" encoding="utf-8"?>
<p:tagLst xmlns:a="http://schemas.openxmlformats.org/drawingml/2006/main" xmlns:r="http://schemas.openxmlformats.org/officeDocument/2006/relationships" xmlns:p="http://schemas.openxmlformats.org/presentationml/2006/main">
  <p:tag name="TIMING" val="|6.5|0.6"/>
</p:tagLst>
</file>

<file path=ppt/tags/tag3.xml><?xml version="1.0" encoding="utf-8"?>
<p:tagLst xmlns:a="http://schemas.openxmlformats.org/drawingml/2006/main" xmlns:r="http://schemas.openxmlformats.org/officeDocument/2006/relationships" xmlns:p="http://schemas.openxmlformats.org/presentationml/2006/main">
  <p:tag name="TIMING" val="|3.4"/>
</p:tagLst>
</file>

<file path=ppt/tags/tag4.xml><?xml version="1.0" encoding="utf-8"?>
<p:tagLst xmlns:a="http://schemas.openxmlformats.org/drawingml/2006/main" xmlns:r="http://schemas.openxmlformats.org/officeDocument/2006/relationships" xmlns:p="http://schemas.openxmlformats.org/presentationml/2006/main">
  <p:tag name="TIMING" val="|0.6"/>
</p:tagLst>
</file>

<file path=ppt/tags/tag5.xml><?xml version="1.0" encoding="utf-8"?>
<p:tagLst xmlns:a="http://schemas.openxmlformats.org/drawingml/2006/main" xmlns:r="http://schemas.openxmlformats.org/officeDocument/2006/relationships" xmlns:p="http://schemas.openxmlformats.org/presentationml/2006/main">
  <p:tag name="TIMING" val="|1.3"/>
</p:tagLst>
</file>

<file path=ppt/tags/tag6.xml><?xml version="1.0" encoding="utf-8"?>
<p:tagLst xmlns:a="http://schemas.openxmlformats.org/drawingml/2006/main" xmlns:r="http://schemas.openxmlformats.org/officeDocument/2006/relationships" xmlns:p="http://schemas.openxmlformats.org/presentationml/2006/main">
  <p:tag name="TIMING" val="|6.4|12.3"/>
</p:tagLst>
</file>

<file path=ppt/tags/tag7.xml><?xml version="1.0" encoding="utf-8"?>
<p:tagLst xmlns:a="http://schemas.openxmlformats.org/drawingml/2006/main" xmlns:r="http://schemas.openxmlformats.org/officeDocument/2006/relationships" xmlns:p="http://schemas.openxmlformats.org/presentationml/2006/main">
  <p:tag name="TIMING" val="|2.8|10.7"/>
</p:tagLst>
</file>

<file path=ppt/tags/tag8.xml><?xml version="1.0" encoding="utf-8"?>
<p:tagLst xmlns:a="http://schemas.openxmlformats.org/drawingml/2006/main" xmlns:r="http://schemas.openxmlformats.org/officeDocument/2006/relationships" xmlns:p="http://schemas.openxmlformats.org/presentationml/2006/main">
  <p:tag name="TIMING" val="|0.6|7.7"/>
</p:tagLst>
</file>

<file path=ppt/tags/tag9.xml><?xml version="1.0" encoding="utf-8"?>
<p:tagLst xmlns:a="http://schemas.openxmlformats.org/drawingml/2006/main" xmlns:r="http://schemas.openxmlformats.org/officeDocument/2006/relationships" xmlns:p="http://schemas.openxmlformats.org/presentationml/2006/main">
  <p:tag name="TIMING" val="|5.5|13.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d0cb1e24-a0e2-4a4c-9340-733297c9cd7c}" enabled="1" method="Privileged" siteId="{db1e96a8-a3da-442a-930b-235cac24cd5c}" contentBits="0" removed="0"/>
</clbl:labelList>
</file>

<file path=docProps/app.xml><?xml version="1.0" encoding="utf-8"?>
<Properties xmlns="http://schemas.openxmlformats.org/officeDocument/2006/extended-properties" xmlns:vt="http://schemas.openxmlformats.org/officeDocument/2006/docPropsVTypes">
  <TotalTime>1865</TotalTime>
  <Words>4120</Words>
  <Application>Microsoft Office PowerPoint</Application>
  <PresentationFormat>Widescreen</PresentationFormat>
  <Paragraphs>375</Paragraphs>
  <Slides>67</Slides>
  <Notes>64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67</vt:i4>
      </vt:variant>
    </vt:vector>
  </HeadingPairs>
  <TitlesOfParts>
    <vt:vector size="76" baseType="lpstr">
      <vt:lpstr>Arial</vt:lpstr>
      <vt:lpstr>Calibri</vt:lpstr>
      <vt:lpstr>Calibri Light</vt:lpstr>
      <vt:lpstr>Futura Bold</vt:lpstr>
      <vt:lpstr>Futura Medium</vt:lpstr>
      <vt:lpstr>ShellBold</vt:lpstr>
      <vt:lpstr>Söhne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Venkata Sainath Kollipara</dc:creator>
  <cp:lastModifiedBy>Sainath, Kollipara SOMWIPRO-SOMWIPRO</cp:lastModifiedBy>
  <cp:revision>263</cp:revision>
  <dcterms:created xsi:type="dcterms:W3CDTF">2023-07-04T14:42:31Z</dcterms:created>
  <dcterms:modified xsi:type="dcterms:W3CDTF">2023-07-08T14:41:08Z</dcterms:modified>
</cp:coreProperties>
</file>